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62" r:id="rId3"/>
    <p:sldId id="265" r:id="rId4"/>
    <p:sldId id="266" r:id="rId5"/>
    <p:sldId id="269" r:id="rId6"/>
    <p:sldId id="270" r:id="rId7"/>
    <p:sldId id="271" r:id="rId8"/>
    <p:sldId id="263" r:id="rId9"/>
    <p:sldId id="261" r:id="rId10"/>
    <p:sldId id="267" r:id="rId11"/>
    <p:sldId id="278" r:id="rId12"/>
    <p:sldId id="279" r:id="rId13"/>
    <p:sldId id="280" r:id="rId14"/>
    <p:sldId id="283" r:id="rId15"/>
    <p:sldId id="284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28B"/>
    <a:srgbClr val="BBD9BA"/>
    <a:srgbClr val="506C47"/>
    <a:srgbClr val="EA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7535" autoAdjust="0"/>
  </p:normalViewPr>
  <p:slideViewPr>
    <p:cSldViewPr snapToGrid="0" snapToObjects="1">
      <p:cViewPr>
        <p:scale>
          <a:sx n="94" d="100"/>
          <a:sy n="94" d="100"/>
        </p:scale>
        <p:origin x="-4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9589F-C341-7B48-82FA-D35C7BEB938A}" type="doc">
      <dgm:prSet loTypeId="urn:microsoft.com/office/officeart/2005/8/layout/defaul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742FE8-5860-E040-8E00-40D4B0D299E7}">
      <dgm:prSet phldrT="[Text]"/>
      <dgm:spPr/>
      <dgm:t>
        <a:bodyPr/>
        <a:lstStyle/>
        <a:p>
          <a:r>
            <a:rPr lang="en-US" dirty="0" smtClean="0"/>
            <a:t>Economic</a:t>
          </a:r>
        </a:p>
        <a:p>
          <a:r>
            <a:rPr lang="en-US" dirty="0" smtClean="0"/>
            <a:t>Competitiveness</a:t>
          </a:r>
          <a:endParaRPr lang="en-US" dirty="0"/>
        </a:p>
      </dgm:t>
    </dgm:pt>
    <dgm:pt modelId="{9F29AE5D-1E5F-DF43-A87E-1FB279F156E0}" type="parTrans" cxnId="{D2264BCB-1676-E047-9629-0373B5830DD4}">
      <dgm:prSet/>
      <dgm:spPr/>
      <dgm:t>
        <a:bodyPr/>
        <a:lstStyle/>
        <a:p>
          <a:endParaRPr lang="en-US"/>
        </a:p>
      </dgm:t>
    </dgm:pt>
    <dgm:pt modelId="{CA0A7214-5DE1-6A43-A2A1-2F0904ED6AFA}" type="sibTrans" cxnId="{D2264BCB-1676-E047-9629-0373B5830DD4}">
      <dgm:prSet/>
      <dgm:spPr/>
      <dgm:t>
        <a:bodyPr/>
        <a:lstStyle/>
        <a:p>
          <a:endParaRPr lang="en-US"/>
        </a:p>
      </dgm:t>
    </dgm:pt>
    <dgm:pt modelId="{F3676BC2-E85C-5C4A-8DBA-F034027BD61B}">
      <dgm:prSet phldrT="[Text]"/>
      <dgm:spPr/>
      <dgm:t>
        <a:bodyPr/>
        <a:lstStyle/>
        <a:p>
          <a:r>
            <a:rPr lang="en-US" dirty="0" smtClean="0"/>
            <a:t>Operational Efficiency</a:t>
          </a:r>
          <a:endParaRPr lang="en-US" dirty="0"/>
        </a:p>
      </dgm:t>
    </dgm:pt>
    <dgm:pt modelId="{DA48517C-BD20-0446-97BD-180D016E0D3C}" type="parTrans" cxnId="{F0191524-F4CD-8F4E-9306-71912AF65891}">
      <dgm:prSet/>
      <dgm:spPr/>
      <dgm:t>
        <a:bodyPr/>
        <a:lstStyle/>
        <a:p>
          <a:endParaRPr lang="en-US"/>
        </a:p>
      </dgm:t>
    </dgm:pt>
    <dgm:pt modelId="{B3FEA215-DCC1-A44A-B952-5FBF0C8A1AE5}" type="sibTrans" cxnId="{F0191524-F4CD-8F4E-9306-71912AF65891}">
      <dgm:prSet/>
      <dgm:spPr/>
      <dgm:t>
        <a:bodyPr/>
        <a:lstStyle/>
        <a:p>
          <a:endParaRPr lang="en-US"/>
        </a:p>
      </dgm:t>
    </dgm:pt>
    <dgm:pt modelId="{1F773729-442C-5244-8039-5ACA123FAF14}">
      <dgm:prSet phldrT="[Text]"/>
      <dgm:spPr/>
      <dgm:t>
        <a:bodyPr/>
        <a:lstStyle/>
        <a:p>
          <a:r>
            <a:rPr lang="en-US" dirty="0" smtClean="0"/>
            <a:t>Interoperability</a:t>
          </a:r>
          <a:endParaRPr lang="en-US" dirty="0"/>
        </a:p>
      </dgm:t>
    </dgm:pt>
    <dgm:pt modelId="{9FAC740B-E678-9247-AA5B-7F084B866260}" type="parTrans" cxnId="{857D9CA6-F76C-4F46-852C-50096560558F}">
      <dgm:prSet/>
      <dgm:spPr/>
      <dgm:t>
        <a:bodyPr/>
        <a:lstStyle/>
        <a:p>
          <a:endParaRPr lang="en-US"/>
        </a:p>
      </dgm:t>
    </dgm:pt>
    <dgm:pt modelId="{AF97FF3D-CDA3-9649-BB84-9C9740E58125}" type="sibTrans" cxnId="{857D9CA6-F76C-4F46-852C-50096560558F}">
      <dgm:prSet/>
      <dgm:spPr/>
      <dgm:t>
        <a:bodyPr/>
        <a:lstStyle/>
        <a:p>
          <a:endParaRPr lang="en-US"/>
        </a:p>
      </dgm:t>
    </dgm:pt>
    <dgm:pt modelId="{659A4C0A-C24B-4643-B891-F0F39800085B}">
      <dgm:prSet phldrT="[Text]"/>
      <dgm:spPr/>
      <dgm:t>
        <a:bodyPr/>
        <a:lstStyle/>
        <a:p>
          <a:r>
            <a:rPr lang="en-US" dirty="0" smtClean="0"/>
            <a:t>Transparency</a:t>
          </a:r>
          <a:endParaRPr lang="en-US" dirty="0"/>
        </a:p>
      </dgm:t>
    </dgm:pt>
    <dgm:pt modelId="{FAE3EF19-3225-B642-A4A1-3B7AE08B1FF4}" type="parTrans" cxnId="{4485A0F4-F5E1-2C48-BCFA-AB53BCDAD837}">
      <dgm:prSet/>
      <dgm:spPr/>
      <dgm:t>
        <a:bodyPr/>
        <a:lstStyle/>
        <a:p>
          <a:endParaRPr lang="en-US"/>
        </a:p>
      </dgm:t>
    </dgm:pt>
    <dgm:pt modelId="{77D361CB-EE27-5046-8E4A-0091212DDF61}" type="sibTrans" cxnId="{4485A0F4-F5E1-2C48-BCFA-AB53BCDAD837}">
      <dgm:prSet/>
      <dgm:spPr/>
      <dgm:t>
        <a:bodyPr/>
        <a:lstStyle/>
        <a:p>
          <a:endParaRPr lang="en-US"/>
        </a:p>
      </dgm:t>
    </dgm:pt>
    <dgm:pt modelId="{74E65C0D-DFE1-3A4B-BF7A-C0D1A729441D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95362DC3-6848-D445-8754-FB25CA06AEEF}" type="parTrans" cxnId="{29067B46-7B86-614E-9EDF-A4D3DECF0841}">
      <dgm:prSet/>
      <dgm:spPr/>
      <dgm:t>
        <a:bodyPr/>
        <a:lstStyle/>
        <a:p>
          <a:endParaRPr lang="en-US"/>
        </a:p>
      </dgm:t>
    </dgm:pt>
    <dgm:pt modelId="{FC9147EB-90FA-0541-8E86-0EC72C8BB824}" type="sibTrans" cxnId="{29067B46-7B86-614E-9EDF-A4D3DECF0841}">
      <dgm:prSet/>
      <dgm:spPr/>
      <dgm:t>
        <a:bodyPr/>
        <a:lstStyle/>
        <a:p>
          <a:endParaRPr lang="en-US"/>
        </a:p>
      </dgm:t>
    </dgm:pt>
    <dgm:pt modelId="{1D83D5C2-3C37-174F-9CDF-C9D05345939E}" type="pres">
      <dgm:prSet presAssocID="{3619589F-C341-7B48-82FA-D35C7BEB93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F4BE3-38C3-7449-87E5-20F2E3D1D1BC}" type="pres">
      <dgm:prSet presAssocID="{51742FE8-5860-E040-8E00-40D4B0D299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7F076-5C83-C346-975E-5D4DFF200E14}" type="pres">
      <dgm:prSet presAssocID="{CA0A7214-5DE1-6A43-A2A1-2F0904ED6AFA}" presName="sibTrans" presStyleCnt="0"/>
      <dgm:spPr/>
    </dgm:pt>
    <dgm:pt modelId="{5663F56D-29AC-924C-BF99-E4D001E190AA}" type="pres">
      <dgm:prSet presAssocID="{F3676BC2-E85C-5C4A-8DBA-F034027BD6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3278A-DF26-3A49-ADCF-B61F4E1FF718}" type="pres">
      <dgm:prSet presAssocID="{B3FEA215-DCC1-A44A-B952-5FBF0C8A1AE5}" presName="sibTrans" presStyleCnt="0"/>
      <dgm:spPr/>
    </dgm:pt>
    <dgm:pt modelId="{E8A326DF-C499-D340-B7F5-5FB642A57022}" type="pres">
      <dgm:prSet presAssocID="{1F773729-442C-5244-8039-5ACA123FAF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AD23D-5501-6544-A688-EA51B1607FCC}" type="pres">
      <dgm:prSet presAssocID="{AF97FF3D-CDA3-9649-BB84-9C9740E58125}" presName="sibTrans" presStyleCnt="0"/>
      <dgm:spPr/>
    </dgm:pt>
    <dgm:pt modelId="{9A363D83-F28D-5544-BC94-EDFFE0EB69A9}" type="pres">
      <dgm:prSet presAssocID="{659A4C0A-C24B-4643-B891-F0F3980008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E8660-5C41-FE46-AC14-CD324AAC8243}" type="pres">
      <dgm:prSet presAssocID="{77D361CB-EE27-5046-8E4A-0091212DDF61}" presName="sibTrans" presStyleCnt="0"/>
      <dgm:spPr/>
    </dgm:pt>
    <dgm:pt modelId="{359754C4-F8B7-9242-B820-4FD1CEE75DE9}" type="pres">
      <dgm:prSet presAssocID="{74E65C0D-DFE1-3A4B-BF7A-C0D1A72944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DB061-DB02-C640-8C09-22F0C65E1EA7}" type="presOf" srcId="{51742FE8-5860-E040-8E00-40D4B0D299E7}" destId="{874F4BE3-38C3-7449-87E5-20F2E3D1D1BC}" srcOrd="0" destOrd="0" presId="urn:microsoft.com/office/officeart/2005/8/layout/default"/>
    <dgm:cxn modelId="{490191F1-21B0-B143-AA2D-8D8AA2D57F3E}" type="presOf" srcId="{659A4C0A-C24B-4643-B891-F0F39800085B}" destId="{9A363D83-F28D-5544-BC94-EDFFE0EB69A9}" srcOrd="0" destOrd="0" presId="urn:microsoft.com/office/officeart/2005/8/layout/default"/>
    <dgm:cxn modelId="{841A411B-CAB1-CE40-8C32-F1CEFF97CD07}" type="presOf" srcId="{3619589F-C341-7B48-82FA-D35C7BEB938A}" destId="{1D83D5C2-3C37-174F-9CDF-C9D05345939E}" srcOrd="0" destOrd="0" presId="urn:microsoft.com/office/officeart/2005/8/layout/default"/>
    <dgm:cxn modelId="{857D9CA6-F76C-4F46-852C-50096560558F}" srcId="{3619589F-C341-7B48-82FA-D35C7BEB938A}" destId="{1F773729-442C-5244-8039-5ACA123FAF14}" srcOrd="2" destOrd="0" parTransId="{9FAC740B-E678-9247-AA5B-7F084B866260}" sibTransId="{AF97FF3D-CDA3-9649-BB84-9C9740E58125}"/>
    <dgm:cxn modelId="{E43E0944-CE4F-F247-A079-07A773222555}" type="presOf" srcId="{1F773729-442C-5244-8039-5ACA123FAF14}" destId="{E8A326DF-C499-D340-B7F5-5FB642A57022}" srcOrd="0" destOrd="0" presId="urn:microsoft.com/office/officeart/2005/8/layout/default"/>
    <dgm:cxn modelId="{F0191524-F4CD-8F4E-9306-71912AF65891}" srcId="{3619589F-C341-7B48-82FA-D35C7BEB938A}" destId="{F3676BC2-E85C-5C4A-8DBA-F034027BD61B}" srcOrd="1" destOrd="0" parTransId="{DA48517C-BD20-0446-97BD-180D016E0D3C}" sibTransId="{B3FEA215-DCC1-A44A-B952-5FBF0C8A1AE5}"/>
    <dgm:cxn modelId="{671580A5-78BC-B84A-A35C-1B073846E5FB}" type="presOf" srcId="{74E65C0D-DFE1-3A4B-BF7A-C0D1A729441D}" destId="{359754C4-F8B7-9242-B820-4FD1CEE75DE9}" srcOrd="0" destOrd="0" presId="urn:microsoft.com/office/officeart/2005/8/layout/default"/>
    <dgm:cxn modelId="{B5293684-3C53-BB4E-922E-9BFE209B5D4A}" type="presOf" srcId="{F3676BC2-E85C-5C4A-8DBA-F034027BD61B}" destId="{5663F56D-29AC-924C-BF99-E4D001E190AA}" srcOrd="0" destOrd="0" presId="urn:microsoft.com/office/officeart/2005/8/layout/default"/>
    <dgm:cxn modelId="{D2264BCB-1676-E047-9629-0373B5830DD4}" srcId="{3619589F-C341-7B48-82FA-D35C7BEB938A}" destId="{51742FE8-5860-E040-8E00-40D4B0D299E7}" srcOrd="0" destOrd="0" parTransId="{9F29AE5D-1E5F-DF43-A87E-1FB279F156E0}" sibTransId="{CA0A7214-5DE1-6A43-A2A1-2F0904ED6AFA}"/>
    <dgm:cxn modelId="{29067B46-7B86-614E-9EDF-A4D3DECF0841}" srcId="{3619589F-C341-7B48-82FA-D35C7BEB938A}" destId="{74E65C0D-DFE1-3A4B-BF7A-C0D1A729441D}" srcOrd="4" destOrd="0" parTransId="{95362DC3-6848-D445-8754-FB25CA06AEEF}" sibTransId="{FC9147EB-90FA-0541-8E86-0EC72C8BB824}"/>
    <dgm:cxn modelId="{4485A0F4-F5E1-2C48-BCFA-AB53BCDAD837}" srcId="{3619589F-C341-7B48-82FA-D35C7BEB938A}" destId="{659A4C0A-C24B-4643-B891-F0F39800085B}" srcOrd="3" destOrd="0" parTransId="{FAE3EF19-3225-B642-A4A1-3B7AE08B1FF4}" sibTransId="{77D361CB-EE27-5046-8E4A-0091212DDF61}"/>
    <dgm:cxn modelId="{53EAB07D-A018-504E-8B1C-498049593B4C}" type="presParOf" srcId="{1D83D5C2-3C37-174F-9CDF-C9D05345939E}" destId="{874F4BE3-38C3-7449-87E5-20F2E3D1D1BC}" srcOrd="0" destOrd="0" presId="urn:microsoft.com/office/officeart/2005/8/layout/default"/>
    <dgm:cxn modelId="{3785739C-4212-CC4C-B4C4-20E6922107EE}" type="presParOf" srcId="{1D83D5C2-3C37-174F-9CDF-C9D05345939E}" destId="{8FA7F076-5C83-C346-975E-5D4DFF200E14}" srcOrd="1" destOrd="0" presId="urn:microsoft.com/office/officeart/2005/8/layout/default"/>
    <dgm:cxn modelId="{F4DA22E1-2727-DC42-A820-E70B94E87387}" type="presParOf" srcId="{1D83D5C2-3C37-174F-9CDF-C9D05345939E}" destId="{5663F56D-29AC-924C-BF99-E4D001E190AA}" srcOrd="2" destOrd="0" presId="urn:microsoft.com/office/officeart/2005/8/layout/default"/>
    <dgm:cxn modelId="{DF42F046-B1CF-8949-8D7D-1062E6418F7F}" type="presParOf" srcId="{1D83D5C2-3C37-174F-9CDF-C9D05345939E}" destId="{A4C3278A-DF26-3A49-ADCF-B61F4E1FF718}" srcOrd="3" destOrd="0" presId="urn:microsoft.com/office/officeart/2005/8/layout/default"/>
    <dgm:cxn modelId="{71CFD8C1-B7C2-D54F-9D10-D2CCC6C0CE80}" type="presParOf" srcId="{1D83D5C2-3C37-174F-9CDF-C9D05345939E}" destId="{E8A326DF-C499-D340-B7F5-5FB642A57022}" srcOrd="4" destOrd="0" presId="urn:microsoft.com/office/officeart/2005/8/layout/default"/>
    <dgm:cxn modelId="{68963763-63D2-D842-826E-50F61423A5B7}" type="presParOf" srcId="{1D83D5C2-3C37-174F-9CDF-C9D05345939E}" destId="{D88AD23D-5501-6544-A688-EA51B1607FCC}" srcOrd="5" destOrd="0" presId="urn:microsoft.com/office/officeart/2005/8/layout/default"/>
    <dgm:cxn modelId="{0DE282BF-8128-CF41-8C57-801D2A5A4113}" type="presParOf" srcId="{1D83D5C2-3C37-174F-9CDF-C9D05345939E}" destId="{9A363D83-F28D-5544-BC94-EDFFE0EB69A9}" srcOrd="6" destOrd="0" presId="urn:microsoft.com/office/officeart/2005/8/layout/default"/>
    <dgm:cxn modelId="{BB551ADB-B839-7141-81E9-1A70CB87023E}" type="presParOf" srcId="{1D83D5C2-3C37-174F-9CDF-C9D05345939E}" destId="{A63E8660-5C41-FE46-AC14-CD324AAC8243}" srcOrd="7" destOrd="0" presId="urn:microsoft.com/office/officeart/2005/8/layout/default"/>
    <dgm:cxn modelId="{1A535EE4-7184-4B4B-85AE-83FCDC640C1C}" type="presParOf" srcId="{1D83D5C2-3C37-174F-9CDF-C9D05345939E}" destId="{359754C4-F8B7-9242-B820-4FD1CEE75D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F4BE3-38C3-7449-87E5-20F2E3D1D1BC}">
      <dsp:nvSpPr>
        <dsp:cNvPr id="0" name=""/>
        <dsp:cNvSpPr/>
      </dsp:nvSpPr>
      <dsp:spPr>
        <a:xfrm>
          <a:off x="3090" y="507637"/>
          <a:ext cx="1673373" cy="1004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Economic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Competitiveness</a:t>
          </a:r>
          <a:endParaRPr lang="en-US" sz="1700" kern="1200" dirty="0"/>
        </a:p>
      </dsp:txBody>
      <dsp:txXfrm>
        <a:off x="3090" y="507637"/>
        <a:ext cx="1673373" cy="1004024"/>
      </dsp:txXfrm>
    </dsp:sp>
    <dsp:sp modelId="{5663F56D-29AC-924C-BF99-E4D001E190AA}">
      <dsp:nvSpPr>
        <dsp:cNvPr id="0" name=""/>
        <dsp:cNvSpPr/>
      </dsp:nvSpPr>
      <dsp:spPr>
        <a:xfrm>
          <a:off x="1843801" y="507637"/>
          <a:ext cx="1673373" cy="1004024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Operational Efficiency</a:t>
          </a:r>
          <a:endParaRPr lang="en-US" sz="1700" kern="1200" dirty="0"/>
        </a:p>
      </dsp:txBody>
      <dsp:txXfrm>
        <a:off x="1843801" y="507637"/>
        <a:ext cx="1673373" cy="1004024"/>
      </dsp:txXfrm>
    </dsp:sp>
    <dsp:sp modelId="{E8A326DF-C499-D340-B7F5-5FB642A57022}">
      <dsp:nvSpPr>
        <dsp:cNvPr id="0" name=""/>
        <dsp:cNvSpPr/>
      </dsp:nvSpPr>
      <dsp:spPr>
        <a:xfrm>
          <a:off x="3684513" y="507637"/>
          <a:ext cx="1673373" cy="1004024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Interoperability</a:t>
          </a:r>
          <a:endParaRPr lang="en-US" sz="1700" kern="1200" dirty="0"/>
        </a:p>
      </dsp:txBody>
      <dsp:txXfrm>
        <a:off x="3684513" y="507637"/>
        <a:ext cx="1673373" cy="1004024"/>
      </dsp:txXfrm>
    </dsp:sp>
    <dsp:sp modelId="{9A363D83-F28D-5544-BC94-EDFFE0EB69A9}">
      <dsp:nvSpPr>
        <dsp:cNvPr id="0" name=""/>
        <dsp:cNvSpPr/>
      </dsp:nvSpPr>
      <dsp:spPr>
        <a:xfrm>
          <a:off x="5525224" y="507637"/>
          <a:ext cx="1673373" cy="1004024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Transparency</a:t>
          </a:r>
          <a:endParaRPr lang="en-US" sz="1700" kern="1200" dirty="0"/>
        </a:p>
      </dsp:txBody>
      <dsp:txXfrm>
        <a:off x="5525224" y="507637"/>
        <a:ext cx="1673373" cy="1004024"/>
      </dsp:txXfrm>
    </dsp:sp>
    <dsp:sp modelId="{359754C4-F8B7-9242-B820-4FD1CEE75DE9}">
      <dsp:nvSpPr>
        <dsp:cNvPr id="0" name=""/>
        <dsp:cNvSpPr/>
      </dsp:nvSpPr>
      <dsp:spPr>
        <a:xfrm>
          <a:off x="7365935" y="507637"/>
          <a:ext cx="1673373" cy="100402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Community</a:t>
          </a:r>
          <a:endParaRPr lang="en-US" sz="1700" kern="1200" dirty="0"/>
        </a:p>
      </dsp:txBody>
      <dsp:txXfrm>
        <a:off x="7365935" y="507637"/>
        <a:ext cx="1673373" cy="100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D120-AE69-4090-B90A-AB802E28D8CF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B4EC-1A94-41BA-B791-01576CCDC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0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A79F-F81D-F14B-B496-797C9086D93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8A4B-FC4B-0645-8514-4510C0271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C2012PowerPoint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41739"/>
            <a:ext cx="2133600" cy="215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FEC7A79F-F81D-F14B-B496-797C9086D93A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41739"/>
            <a:ext cx="2895600" cy="215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41739"/>
            <a:ext cx="2133600" cy="215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6A018A4B-FC4B-0645-8514-4510C0271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A992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9922"/>
        </a:buClr>
        <a:buFont typeface="Arial"/>
        <a:buChar char="•"/>
        <a:defRPr sz="3200" kern="1200">
          <a:solidFill>
            <a:srgbClr val="506C4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tlregional.github.io/geojson-test/esr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esri.opendata.arcgis.com/" TargetMode="External"/><Relationship Id="rId2" Type="http://schemas.openxmlformats.org/officeDocument/2006/relationships/hyperlink" Target="http://doc.arcgis.com/en/arcgis-online/administer/configure-open-dat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fletjs.com/examples/geojson.html" TargetMode="External"/><Relationship Id="rId5" Type="http://schemas.openxmlformats.org/officeDocument/2006/relationships/hyperlink" Target="http://theodi.org/blog/" TargetMode="External"/><Relationship Id="rId4" Type="http://schemas.openxmlformats.org/officeDocument/2006/relationships/hyperlink" Target="http://arc.garc.opendata.arcgis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rc.garc.opendata.arcgi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atlregional/ari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data.arcgis.com/abou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2183"/>
            <a:ext cx="7772400" cy="78014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/>
              <a:t>ARGIS, June 4, 2014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622" y="4216400"/>
            <a:ext cx="5912757" cy="14224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Ryan Barrett and Landon Reed</a:t>
            </a:r>
          </a:p>
          <a:p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65942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ArcGIS online, Open Data and ARC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640080"/>
            <a:ext cx="9148578" cy="621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smtClean="0"/>
              <a:t>(rest of Ryan’s </a:t>
            </a:r>
            <a:r>
              <a:rPr lang="en-US" dirty="0"/>
              <a:t>slides)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3" y="331104"/>
            <a:ext cx="6888385" cy="66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290464"/>
            <a:ext cx="9148578" cy="65675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5" y="397784"/>
            <a:ext cx="7853778" cy="64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8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640080"/>
            <a:ext cx="9148578" cy="621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00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Sharing (public group + everyone)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CSV/</a:t>
            </a:r>
            <a:r>
              <a:rPr lang="en-US" sz="3200" dirty="0" err="1" smtClean="0"/>
              <a:t>Shp</a:t>
            </a:r>
            <a:r>
              <a:rPr lang="en-US" sz="3200" dirty="0" smtClean="0"/>
              <a:t> downloads require .csv/.zip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Thumbnails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List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Other comments?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7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640080"/>
            <a:ext cx="9148578" cy="621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dirty="0"/>
              <a:t>Migration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metadata/tags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Replace GIS data page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Promote collaboration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47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Applications: </a:t>
            </a:r>
            <a:r>
              <a:rPr lang="en-US" dirty="0" err="1" smtClean="0"/>
              <a:t>GeoJSON</a:t>
            </a:r>
            <a:r>
              <a:rPr lang="en-US" dirty="0" smtClean="0"/>
              <a:t>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GeoJSON</a:t>
            </a:r>
            <a:r>
              <a:rPr lang="en-US" dirty="0" smtClean="0"/>
              <a:t> is a geospatial format optimized for use in web applications</a:t>
            </a:r>
          </a:p>
          <a:p>
            <a:r>
              <a:rPr lang="en-US" dirty="0" smtClean="0"/>
              <a:t>Open data site allows developers to easily include web service (that stays up-to-date!) in web map</a:t>
            </a:r>
          </a:p>
          <a:p>
            <a:r>
              <a:rPr lang="en-US" dirty="0">
                <a:hlinkClick r:id="rId2"/>
              </a:rPr>
              <a:t>http://atlregional.github.io/geojson-test/</a:t>
            </a:r>
            <a:r>
              <a:rPr lang="en-US" dirty="0" smtClean="0">
                <a:hlinkClick r:id="rId2"/>
              </a:rPr>
              <a:t>esri.html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197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Applications: Combining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other jurisdictions upload their data to such sites, similar datasets can be viewed in conjunction</a:t>
            </a:r>
          </a:p>
          <a:p>
            <a:pPr lvl="1"/>
            <a:r>
              <a:rPr lang="en-US" dirty="0" smtClean="0"/>
              <a:t>Agencies can still maintain own data</a:t>
            </a:r>
          </a:p>
          <a:p>
            <a:pPr lvl="1"/>
            <a:r>
              <a:rPr lang="en-US" dirty="0" smtClean="0"/>
              <a:t>Opportunities for standardizing how data is created and maintained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52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640080"/>
            <a:ext cx="9148578" cy="621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Esri</a:t>
            </a:r>
            <a:r>
              <a:rPr lang="en-US" dirty="0" smtClean="0"/>
              <a:t> Open Data</a:t>
            </a: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ESRI </a:t>
            </a:r>
            <a:r>
              <a:rPr lang="en-US" dirty="0">
                <a:hlinkClick r:id="rId2"/>
              </a:rPr>
              <a:t>getting started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ESRI sample site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Data Driven Detroit Site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ARC Open Data Site</a:t>
            </a:r>
            <a:br>
              <a:rPr lang="en-US" dirty="0">
                <a:hlinkClick r:id="rId4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Open Data</a:t>
            </a:r>
          </a:p>
          <a:p>
            <a:pPr marL="0" indent="0" algn="ctr">
              <a:buNone/>
            </a:pPr>
            <a:r>
              <a:rPr lang="en-US" sz="3200" dirty="0" smtClean="0">
                <a:hlinkClick r:id="rId5"/>
              </a:rPr>
              <a:t>Open Data Institute Blog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dirty="0" smtClean="0">
                <a:hlinkClick r:id="rId6"/>
              </a:rPr>
              <a:t>Using </a:t>
            </a:r>
            <a:r>
              <a:rPr lang="en-US" dirty="0" err="1" smtClean="0">
                <a:hlinkClick r:id="rId6"/>
              </a:rPr>
              <a:t>GeoJSON</a:t>
            </a:r>
            <a:r>
              <a:rPr lang="en-US" dirty="0" smtClean="0">
                <a:hlinkClick r:id="rId6"/>
              </a:rPr>
              <a:t> with Leaflet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19" name="Rectangle 18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8" y="640080"/>
            <a:ext cx="9148578" cy="621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Questions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Comments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50160" y="6755"/>
            <a:ext cx="7843680" cy="283709"/>
            <a:chOff x="364812" y="6755"/>
            <a:chExt cx="7843680" cy="283709"/>
          </a:xfrm>
          <a:effectLst/>
        </p:grpSpPr>
        <p:sp>
          <p:nvSpPr>
            <p:cNvPr id="24" name="Rectangle 23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2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642" y="1955801"/>
            <a:ext cx="5912757" cy="3683000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What is open data?</a:t>
            </a:r>
          </a:p>
          <a:p>
            <a:pPr marL="457200" indent="-457200" algn="l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ARC’s data provision goals</a:t>
            </a:r>
          </a:p>
          <a:p>
            <a:pPr marL="457200" indent="-457200" algn="l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Demo of ARC’s open data site</a:t>
            </a:r>
          </a:p>
          <a:p>
            <a:pPr marL="457200" indent="-457200" algn="l"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</a:p>
          <a:p>
            <a:pPr marL="457200" indent="-457200" algn="l">
              <a:buClr>
                <a:schemeClr val="accent1"/>
              </a:buClr>
              <a:buFont typeface="Arial"/>
              <a:buChar char="•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14401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open data?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1"/>
              </a:buClr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Providing government data in a machine-readable, often standardized, format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914401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5557" l="22201" r="7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142" y="2781300"/>
            <a:ext cx="1905000" cy="2540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46413" y="5137151"/>
            <a:ext cx="1150257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EA9922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3259202"/>
            <a:ext cx="2362200" cy="18779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454401" y="5137151"/>
            <a:ext cx="1941282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EA9922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Weather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564" y="3259202"/>
            <a:ext cx="1696936" cy="188895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121401" y="5148160"/>
            <a:ext cx="1941282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EA9922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GIS?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44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Presidential Executive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May 9, 2013 mandate that all federal government data should be made open and available </a:t>
            </a:r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by default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algn="l">
              <a:buClr>
                <a:schemeClr val="accent1"/>
              </a:buClr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l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Why?</a:t>
            </a:r>
          </a:p>
          <a:p>
            <a:pPr algn="l">
              <a:buClr>
                <a:schemeClr val="accent1"/>
              </a:buClr>
            </a:pP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9805368"/>
              </p:ext>
            </p:extLst>
          </p:nvPr>
        </p:nvGraphicFramePr>
        <p:xfrm>
          <a:off x="50800" y="3467101"/>
          <a:ext cx="9042400" cy="201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83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ARC’s data provision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Good discovery (e.g., explore data on a map)</a:t>
            </a:r>
          </a:p>
          <a:p>
            <a:pPr marL="514350" indent="-514350" algn="l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Up-to-date</a:t>
            </a:r>
          </a:p>
          <a:p>
            <a:pPr marL="514350" indent="-514350" algn="l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Easy to use</a:t>
            </a:r>
          </a:p>
          <a:p>
            <a:pPr marL="514350" indent="-514350" algn="l">
              <a:buClr>
                <a:schemeClr val="accent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Easy to maintain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00" y="914401"/>
            <a:ext cx="871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7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data provision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2805381" y="5307141"/>
            <a:ext cx="3501709" cy="8991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Lots of fetching…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41" y="1989202"/>
            <a:ext cx="5327368" cy="325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13" name="Rectangle 12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6718" y="4897596"/>
            <a:ext cx="3643550" cy="739556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GitHub</a:t>
            </a:r>
            <a:r>
              <a:rPr lang="en-US" dirty="0" smtClean="0">
                <a:hlinkClick r:id="rId2"/>
              </a:rPr>
              <a:t> repo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9" y="1918647"/>
            <a:ext cx="4144429" cy="297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83671" y="1918647"/>
            <a:ext cx="4144429" cy="2978949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80236" y="3004656"/>
            <a:ext cx="1558006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16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Subtitle 1"/>
          <p:cNvSpPr txBox="1">
            <a:spLocks/>
          </p:cNvSpPr>
          <p:nvPr/>
        </p:nvSpPr>
        <p:spPr>
          <a:xfrm>
            <a:off x="5026889" y="4904880"/>
            <a:ext cx="3643550" cy="73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EA9922"/>
              </a:buClr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4"/>
              </a:rPr>
              <a:t>Esri</a:t>
            </a:r>
            <a:r>
              <a:rPr lang="en-US" dirty="0" smtClean="0">
                <a:hlinkClick r:id="rId4"/>
              </a:rPr>
              <a:t> open data site</a:t>
            </a:r>
            <a:endParaRPr lang="en-US" dirty="0"/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A992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dirty="0" smtClean="0"/>
              <a:t>Other data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6" y="1912967"/>
            <a:ext cx="7607300" cy="287020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Esri</a:t>
            </a:r>
            <a:r>
              <a:rPr lang="en-US" dirty="0"/>
              <a:t> open data </a:t>
            </a:r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21" name="Rectangle 20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23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932" y="1630480"/>
            <a:ext cx="4658136" cy="4530038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4-step </a:t>
            </a:r>
            <a:r>
              <a:rPr lang="en-US" dirty="0" smtClean="0"/>
              <a:t>deployment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0160" y="20265"/>
            <a:ext cx="7843680" cy="283709"/>
            <a:chOff x="364812" y="6755"/>
            <a:chExt cx="7843680" cy="283709"/>
          </a:xfrm>
          <a:effectLst/>
        </p:grpSpPr>
        <p:sp>
          <p:nvSpPr>
            <p:cNvPr id="21" name="Rectangle 20"/>
            <p:cNvSpPr/>
            <p:nvPr/>
          </p:nvSpPr>
          <p:spPr>
            <a:xfrm>
              <a:off x="364812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 data?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33614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provision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02416" y="6755"/>
              <a:ext cx="1937274" cy="283709"/>
            </a:xfrm>
            <a:prstGeom prst="rect">
              <a:avLst/>
            </a:prstGeom>
            <a:solidFill>
              <a:srgbClr val="8DA28B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Demo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1218" y="6755"/>
              <a:ext cx="1937274" cy="283709"/>
            </a:xfrm>
            <a:prstGeom prst="rect">
              <a:avLst/>
            </a:prstGeom>
            <a:solidFill>
              <a:srgbClr val="BBD9BA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91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338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ARGIS, June 4, 2014</vt:lpstr>
      <vt:lpstr>PowerPoint Presentation</vt:lpstr>
      <vt:lpstr>What is open data?</vt:lpstr>
      <vt:lpstr>Presidential Executive Order</vt:lpstr>
      <vt:lpstr>ARC’s data provision goals</vt:lpstr>
      <vt:lpstr>Current data provision model</vt:lpstr>
      <vt:lpstr>PowerPoint Presentation</vt:lpstr>
      <vt:lpstr>Esri open data model</vt:lpstr>
      <vt:lpstr>4-step deployment</vt:lpstr>
      <vt:lpstr>Demo (rest of Ryan’s slides)</vt:lpstr>
      <vt:lpstr>PowerPoint Presentation</vt:lpstr>
      <vt:lpstr>Lessons Learned</vt:lpstr>
      <vt:lpstr>Next Steps</vt:lpstr>
      <vt:lpstr>Applications: GeoJSON web service</vt:lpstr>
      <vt:lpstr>Applications: Combining datasets</vt:lpstr>
      <vt:lpstr>Online Resources</vt:lpstr>
      <vt:lpstr>PowerPoint Presentation</vt:lpstr>
    </vt:vector>
  </TitlesOfParts>
  <Company>Atlanta Regional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Golivesky</dc:creator>
  <cp:lastModifiedBy>Ryan Barrett</cp:lastModifiedBy>
  <cp:revision>45</cp:revision>
  <dcterms:created xsi:type="dcterms:W3CDTF">2012-04-02T14:09:06Z</dcterms:created>
  <dcterms:modified xsi:type="dcterms:W3CDTF">2014-06-05T14:41:42Z</dcterms:modified>
</cp:coreProperties>
</file>