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A3A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408" y="-3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2100"/>
            </a:pPr>
            <a:r>
              <a:rPr lang="en-US" sz="2100" dirty="0"/>
              <a:t>User </a:t>
            </a:r>
            <a:r>
              <a:rPr lang="en-US" sz="2100" dirty="0" smtClean="0"/>
              <a:t>Count</a:t>
            </a:r>
            <a:r>
              <a:rPr lang="en-US" sz="2100" baseline="0" dirty="0" smtClean="0"/>
              <a:t> by year</a:t>
            </a:r>
            <a:endParaRPr lang="en-US" sz="2100" dirty="0"/>
          </a:p>
        </c:rich>
      </c:tx>
      <c:layout>
        <c:manualLayout>
          <c:xMode val="edge"/>
          <c:yMode val="edge"/>
          <c:x val="0.33075929118327663"/>
          <c:y val="0"/>
        </c:manualLayout>
      </c:layout>
      <c:overlay val="0"/>
    </c:title>
    <c:autoTitleDeleted val="0"/>
    <c:plotArea>
      <c:layout/>
      <c:lineChart>
        <c:grouping val="standard"/>
        <c:varyColors val="0"/>
        <c:ser>
          <c:idx val="0"/>
          <c:order val="0"/>
          <c:tx>
            <c:strRef>
              <c:f>Sheet1!$B$1</c:f>
              <c:strCache>
                <c:ptCount val="1"/>
                <c:pt idx="0">
                  <c:v>User Count</c:v>
                </c:pt>
              </c:strCache>
            </c:strRef>
          </c:tx>
          <c:spPr>
            <a:ln w="38100"/>
          </c:spPr>
          <c:marker>
            <c:spPr>
              <a:ln w="25400"/>
            </c:spPr>
          </c:marker>
          <c:dLbls>
            <c:dLbl>
              <c:idx val="0"/>
              <c:layout>
                <c:manualLayout>
                  <c:x val="-1.6395502337355761E-2"/>
                  <c:y val="3.6371438425096561E-2"/>
                </c:manualLayout>
              </c:layout>
              <c:dLblPos val="r"/>
              <c:showLegendKey val="0"/>
              <c:showVal val="1"/>
              <c:showCatName val="0"/>
              <c:showSerName val="0"/>
              <c:showPercent val="0"/>
              <c:showBubbleSize val="0"/>
            </c:dLbl>
            <c:dLbl>
              <c:idx val="1"/>
              <c:layout>
                <c:manualLayout>
                  <c:x val="-2.5887962229573375E-3"/>
                  <c:y val="2.796998940667688E-2"/>
                </c:manualLayout>
              </c:layout>
              <c:dLblPos val="r"/>
              <c:showLegendKey val="0"/>
              <c:showVal val="1"/>
              <c:showCatName val="0"/>
              <c:showSerName val="0"/>
              <c:showPercent val="0"/>
              <c:showBubbleSize val="0"/>
            </c:dLbl>
            <c:dLbl>
              <c:idx val="2"/>
              <c:layout>
                <c:manualLayout>
                  <c:x val="8.1360170215409467E-3"/>
                  <c:y val="5.5656843366118317E-3"/>
                </c:manualLayout>
              </c:layout>
              <c:dLblPos val="r"/>
              <c:showLegendKey val="0"/>
              <c:showVal val="1"/>
              <c:showCatName val="0"/>
              <c:showSerName val="0"/>
              <c:showPercent val="0"/>
              <c:showBubbleSize val="0"/>
            </c:dLbl>
            <c:dLbl>
              <c:idx val="3"/>
              <c:layout>
                <c:manualLayout>
                  <c:x val="8.1360170215409467E-3"/>
                  <c:y val="-8.4362896731417364E-3"/>
                </c:manualLayout>
              </c:layout>
              <c:dLblPos val="r"/>
              <c:showLegendKey val="0"/>
              <c:showVal val="1"/>
              <c:showCatName val="0"/>
              <c:showSerName val="0"/>
              <c:showPercent val="0"/>
              <c:showBubbleSize val="0"/>
            </c:dLbl>
            <c:dLbl>
              <c:idx val="4"/>
              <c:layout>
                <c:manualLayout>
                  <c:x val="-5.6706890928574756E-3"/>
                  <c:y val="-1.6837959202034368E-2"/>
                </c:manualLayout>
              </c:layout>
              <c:dLblPos val="r"/>
              <c:showLegendKey val="0"/>
              <c:showVal val="1"/>
              <c:showCatName val="0"/>
              <c:showSerName val="0"/>
              <c:showPercent val="0"/>
              <c:showBubbleSize val="0"/>
            </c:dLbl>
            <c:dLblPos val="b"/>
            <c:showLegendKey val="0"/>
            <c:showVal val="1"/>
            <c:showCatName val="0"/>
            <c:showSerName val="0"/>
            <c:showPercent val="0"/>
            <c:showBubbleSize val="0"/>
            <c:showLeaderLines val="0"/>
          </c:dLbls>
          <c:cat>
            <c:strRef>
              <c:f>Sheet1!$A$2:$A$6</c:f>
              <c:strCache>
                <c:ptCount val="5"/>
                <c:pt idx="0">
                  <c:v>2010</c:v>
                </c:pt>
                <c:pt idx="1">
                  <c:v>2011</c:v>
                </c:pt>
                <c:pt idx="2">
                  <c:v>2012</c:v>
                </c:pt>
                <c:pt idx="3">
                  <c:v>2013</c:v>
                </c:pt>
                <c:pt idx="4">
                  <c:v>2014*</c:v>
                </c:pt>
              </c:strCache>
            </c:strRef>
          </c:cat>
          <c:val>
            <c:numRef>
              <c:f>Sheet1!$B$2:$B$6</c:f>
              <c:numCache>
                <c:formatCode>#,##0</c:formatCode>
                <c:ptCount val="5"/>
                <c:pt idx="0">
                  <c:v>91994</c:v>
                </c:pt>
                <c:pt idx="1">
                  <c:v>94204</c:v>
                </c:pt>
                <c:pt idx="2">
                  <c:v>109285</c:v>
                </c:pt>
                <c:pt idx="3">
                  <c:v>126236</c:v>
                </c:pt>
                <c:pt idx="4">
                  <c:v>165000</c:v>
                </c:pt>
              </c:numCache>
            </c:numRef>
          </c:val>
          <c:smooth val="0"/>
        </c:ser>
        <c:dLbls>
          <c:showLegendKey val="0"/>
          <c:showVal val="0"/>
          <c:showCatName val="0"/>
          <c:showSerName val="0"/>
          <c:showPercent val="0"/>
          <c:showBubbleSize val="0"/>
        </c:dLbls>
        <c:marker val="1"/>
        <c:smooth val="0"/>
        <c:axId val="133637632"/>
        <c:axId val="44046528"/>
      </c:lineChart>
      <c:catAx>
        <c:axId val="133637632"/>
        <c:scaling>
          <c:orientation val="minMax"/>
        </c:scaling>
        <c:delete val="0"/>
        <c:axPos val="b"/>
        <c:numFmt formatCode="General" sourceLinked="1"/>
        <c:majorTickMark val="out"/>
        <c:minorTickMark val="none"/>
        <c:tickLblPos val="nextTo"/>
        <c:txPr>
          <a:bodyPr/>
          <a:lstStyle/>
          <a:p>
            <a:pPr>
              <a:defRPr b="1"/>
            </a:pPr>
            <a:endParaRPr lang="en-US"/>
          </a:p>
        </c:txPr>
        <c:crossAx val="44046528"/>
        <c:crosses val="autoZero"/>
        <c:auto val="1"/>
        <c:lblAlgn val="ctr"/>
        <c:lblOffset val="100"/>
        <c:noMultiLvlLbl val="0"/>
      </c:catAx>
      <c:valAx>
        <c:axId val="44046528"/>
        <c:scaling>
          <c:orientation val="minMax"/>
        </c:scaling>
        <c:delete val="0"/>
        <c:axPos val="l"/>
        <c:majorGridlines/>
        <c:numFmt formatCode="#,##0" sourceLinked="1"/>
        <c:majorTickMark val="out"/>
        <c:minorTickMark val="none"/>
        <c:tickLblPos val="nextTo"/>
        <c:txPr>
          <a:bodyPr/>
          <a:lstStyle/>
          <a:p>
            <a:pPr>
              <a:defRPr b="1">
                <a:effectLst/>
              </a:defRPr>
            </a:pPr>
            <a:endParaRPr lang="en-US"/>
          </a:p>
        </c:txPr>
        <c:crossAx val="133637632"/>
        <c:crosses val="autoZero"/>
        <c:crossBetween val="between"/>
      </c:valAx>
    </c:plotArea>
    <c:legend>
      <c:legendPos val="r"/>
      <c:layout>
        <c:manualLayout>
          <c:xMode val="edge"/>
          <c:yMode val="edge"/>
          <c:x val="0.77925018248458588"/>
          <c:y val="0.50122200349956259"/>
          <c:w val="0.22074981751541412"/>
          <c:h val="7.7097769028871388E-2"/>
        </c:manualLayout>
      </c:layout>
      <c:overlay val="0"/>
    </c:legend>
    <c:plotVisOnly val="1"/>
    <c:dispBlanksAs val="gap"/>
    <c:showDLblsOverMax val="0"/>
  </c:chart>
  <c:txPr>
    <a:bodyPr/>
    <a:lstStyle/>
    <a:p>
      <a:pPr>
        <a:defRPr sz="1800">
          <a:effectLst/>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IE</c:v>
                </c:pt>
              </c:strCache>
            </c:strRef>
          </c:tx>
          <c:spPr>
            <a:ln w="38100"/>
          </c:spPr>
          <c:marker>
            <c:spPr>
              <a:ln w="25400"/>
            </c:spPr>
          </c:marker>
          <c:cat>
            <c:numRef>
              <c:f>Sheet1!$A$2:$A$6</c:f>
              <c:numCache>
                <c:formatCode>General</c:formatCode>
                <c:ptCount val="5"/>
                <c:pt idx="0">
                  <c:v>2010</c:v>
                </c:pt>
                <c:pt idx="1">
                  <c:v>2011</c:v>
                </c:pt>
                <c:pt idx="2">
                  <c:v>2012</c:v>
                </c:pt>
                <c:pt idx="3">
                  <c:v>2013</c:v>
                </c:pt>
                <c:pt idx="4">
                  <c:v>2014</c:v>
                </c:pt>
              </c:numCache>
            </c:numRef>
          </c:cat>
          <c:val>
            <c:numRef>
              <c:f>Sheet1!$B$2:$B$6</c:f>
              <c:numCache>
                <c:formatCode>0%</c:formatCode>
                <c:ptCount val="5"/>
                <c:pt idx="0">
                  <c:v>0.84</c:v>
                </c:pt>
                <c:pt idx="1">
                  <c:v>0.74</c:v>
                </c:pt>
                <c:pt idx="2">
                  <c:v>0.66</c:v>
                </c:pt>
                <c:pt idx="3">
                  <c:v>0.56000000000000005</c:v>
                </c:pt>
                <c:pt idx="4">
                  <c:v>0.59</c:v>
                </c:pt>
              </c:numCache>
            </c:numRef>
          </c:val>
          <c:smooth val="0"/>
        </c:ser>
        <c:ser>
          <c:idx val="1"/>
          <c:order val="1"/>
          <c:tx>
            <c:strRef>
              <c:f>Sheet1!$C$1</c:f>
              <c:strCache>
                <c:ptCount val="1"/>
                <c:pt idx="0">
                  <c:v>Firefox</c:v>
                </c:pt>
              </c:strCache>
            </c:strRef>
          </c:tx>
          <c:spPr>
            <a:ln w="38100"/>
          </c:spPr>
          <c:marker>
            <c:spPr>
              <a:ln w="25400"/>
            </c:spPr>
          </c:marker>
          <c:cat>
            <c:numRef>
              <c:f>Sheet1!$A$2:$A$6</c:f>
              <c:numCache>
                <c:formatCode>General</c:formatCode>
                <c:ptCount val="5"/>
                <c:pt idx="0">
                  <c:v>2010</c:v>
                </c:pt>
                <c:pt idx="1">
                  <c:v>2011</c:v>
                </c:pt>
                <c:pt idx="2">
                  <c:v>2012</c:v>
                </c:pt>
                <c:pt idx="3">
                  <c:v>2013</c:v>
                </c:pt>
                <c:pt idx="4">
                  <c:v>2014</c:v>
                </c:pt>
              </c:numCache>
            </c:numRef>
          </c:cat>
          <c:val>
            <c:numRef>
              <c:f>Sheet1!$C$2:$C$6</c:f>
              <c:numCache>
                <c:formatCode>0%</c:formatCode>
                <c:ptCount val="5"/>
                <c:pt idx="0">
                  <c:v>0.11</c:v>
                </c:pt>
                <c:pt idx="1">
                  <c:v>0.16</c:v>
                </c:pt>
                <c:pt idx="2">
                  <c:v>0.15</c:v>
                </c:pt>
                <c:pt idx="3">
                  <c:v>0.13</c:v>
                </c:pt>
                <c:pt idx="4">
                  <c:v>0.1</c:v>
                </c:pt>
              </c:numCache>
            </c:numRef>
          </c:val>
          <c:smooth val="0"/>
        </c:ser>
        <c:ser>
          <c:idx val="2"/>
          <c:order val="2"/>
          <c:tx>
            <c:strRef>
              <c:f>Sheet1!$D$1</c:f>
              <c:strCache>
                <c:ptCount val="1"/>
                <c:pt idx="0">
                  <c:v>Chrome</c:v>
                </c:pt>
              </c:strCache>
            </c:strRef>
          </c:tx>
          <c:spPr>
            <a:ln w="38100"/>
          </c:spPr>
          <c:marker>
            <c:spPr>
              <a:ln w="25400"/>
            </c:spPr>
          </c:marker>
          <c:cat>
            <c:numRef>
              <c:f>Sheet1!$A$2:$A$6</c:f>
              <c:numCache>
                <c:formatCode>General</c:formatCode>
                <c:ptCount val="5"/>
                <c:pt idx="0">
                  <c:v>2010</c:v>
                </c:pt>
                <c:pt idx="1">
                  <c:v>2011</c:v>
                </c:pt>
                <c:pt idx="2">
                  <c:v>2012</c:v>
                </c:pt>
                <c:pt idx="3">
                  <c:v>2013</c:v>
                </c:pt>
                <c:pt idx="4">
                  <c:v>2014</c:v>
                </c:pt>
              </c:numCache>
            </c:numRef>
          </c:cat>
          <c:val>
            <c:numRef>
              <c:f>Sheet1!$D$2:$D$6</c:f>
              <c:numCache>
                <c:formatCode>0%</c:formatCode>
                <c:ptCount val="5"/>
                <c:pt idx="0">
                  <c:v>0.02</c:v>
                </c:pt>
                <c:pt idx="1">
                  <c:v>0.06</c:v>
                </c:pt>
                <c:pt idx="2">
                  <c:v>0.12</c:v>
                </c:pt>
                <c:pt idx="3">
                  <c:v>0.19</c:v>
                </c:pt>
                <c:pt idx="4">
                  <c:v>0.23</c:v>
                </c:pt>
              </c:numCache>
            </c:numRef>
          </c:val>
          <c:smooth val="0"/>
        </c:ser>
        <c:ser>
          <c:idx val="3"/>
          <c:order val="3"/>
          <c:tx>
            <c:strRef>
              <c:f>Sheet1!$E$1</c:f>
              <c:strCache>
                <c:ptCount val="1"/>
                <c:pt idx="0">
                  <c:v>Safari</c:v>
                </c:pt>
              </c:strCache>
            </c:strRef>
          </c:tx>
          <c:spPr>
            <a:ln w="38100"/>
          </c:spPr>
          <c:marker>
            <c:spPr>
              <a:ln w="25400"/>
            </c:spPr>
          </c:marker>
          <c:cat>
            <c:numRef>
              <c:f>Sheet1!$A$2:$A$6</c:f>
              <c:numCache>
                <c:formatCode>General</c:formatCode>
                <c:ptCount val="5"/>
                <c:pt idx="0">
                  <c:v>2010</c:v>
                </c:pt>
                <c:pt idx="1">
                  <c:v>2011</c:v>
                </c:pt>
                <c:pt idx="2">
                  <c:v>2012</c:v>
                </c:pt>
                <c:pt idx="3">
                  <c:v>2013</c:v>
                </c:pt>
                <c:pt idx="4">
                  <c:v>2014</c:v>
                </c:pt>
              </c:numCache>
            </c:numRef>
          </c:cat>
          <c:val>
            <c:numRef>
              <c:f>Sheet1!$E$2:$E$6</c:f>
              <c:numCache>
                <c:formatCode>0%</c:formatCode>
                <c:ptCount val="5"/>
                <c:pt idx="0">
                  <c:v>0.02</c:v>
                </c:pt>
                <c:pt idx="1">
                  <c:v>0.03</c:v>
                </c:pt>
                <c:pt idx="2">
                  <c:v>0.05</c:v>
                </c:pt>
                <c:pt idx="3">
                  <c:v>0.08</c:v>
                </c:pt>
                <c:pt idx="4">
                  <c:v>0.06</c:v>
                </c:pt>
              </c:numCache>
            </c:numRef>
          </c:val>
          <c:smooth val="0"/>
        </c:ser>
        <c:dLbls>
          <c:showLegendKey val="0"/>
          <c:showVal val="0"/>
          <c:showCatName val="0"/>
          <c:showSerName val="0"/>
          <c:showPercent val="0"/>
          <c:showBubbleSize val="0"/>
        </c:dLbls>
        <c:marker val="1"/>
        <c:smooth val="0"/>
        <c:axId val="133672960"/>
        <c:axId val="82726848"/>
      </c:lineChart>
      <c:catAx>
        <c:axId val="133672960"/>
        <c:scaling>
          <c:orientation val="minMax"/>
        </c:scaling>
        <c:delete val="0"/>
        <c:axPos val="b"/>
        <c:numFmt formatCode="General" sourceLinked="1"/>
        <c:majorTickMark val="out"/>
        <c:minorTickMark val="none"/>
        <c:tickLblPos val="nextTo"/>
        <c:txPr>
          <a:bodyPr/>
          <a:lstStyle/>
          <a:p>
            <a:pPr>
              <a:defRPr b="1"/>
            </a:pPr>
            <a:endParaRPr lang="en-US"/>
          </a:p>
        </c:txPr>
        <c:crossAx val="82726848"/>
        <c:crosses val="autoZero"/>
        <c:auto val="1"/>
        <c:lblAlgn val="ctr"/>
        <c:lblOffset val="100"/>
        <c:noMultiLvlLbl val="0"/>
      </c:catAx>
      <c:valAx>
        <c:axId val="82726848"/>
        <c:scaling>
          <c:orientation val="minMax"/>
        </c:scaling>
        <c:delete val="0"/>
        <c:axPos val="l"/>
        <c:majorGridlines/>
        <c:numFmt formatCode="0%" sourceLinked="1"/>
        <c:majorTickMark val="out"/>
        <c:minorTickMark val="none"/>
        <c:tickLblPos val="nextTo"/>
        <c:txPr>
          <a:bodyPr/>
          <a:lstStyle/>
          <a:p>
            <a:pPr>
              <a:defRPr b="1"/>
            </a:pPr>
            <a:endParaRPr lang="en-US"/>
          </a:p>
        </c:txPr>
        <c:crossAx val="133672960"/>
        <c:crosses val="autoZero"/>
        <c:crossBetween val="between"/>
      </c:valAx>
    </c:plotArea>
    <c:legend>
      <c:legendPos val="r"/>
      <c:layout>
        <c:manualLayout>
          <c:xMode val="edge"/>
          <c:yMode val="edge"/>
          <c:x val="0.83227717254521272"/>
          <c:y val="0.34858223972003494"/>
          <c:w val="0.16772282745478734"/>
          <c:h val="0.30839107611548555"/>
        </c:manualLayout>
      </c:layout>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496015052912907"/>
          <c:y val="4.9960875984251966E-2"/>
          <c:w val="0.65151647710702831"/>
          <c:h val="0.8253464566929134"/>
        </c:manualLayout>
      </c:layout>
      <c:lineChart>
        <c:grouping val="standard"/>
        <c:varyColors val="0"/>
        <c:ser>
          <c:idx val="0"/>
          <c:order val="0"/>
          <c:tx>
            <c:strRef>
              <c:f>Sheet1!$B$1</c:f>
              <c:strCache>
                <c:ptCount val="1"/>
                <c:pt idx="0">
                  <c:v>iOS</c:v>
                </c:pt>
              </c:strCache>
            </c:strRef>
          </c:tx>
          <c:spPr>
            <a:ln w="50800"/>
          </c:spPr>
          <c:marker>
            <c:spPr>
              <a:ln w="25400"/>
            </c:spPr>
          </c:marker>
          <c:dLbls>
            <c:dLbl>
              <c:idx val="0"/>
              <c:layout>
                <c:manualLayout>
                  <c:x val="-9.1324200913242032E-2"/>
                  <c:y val="-6.5625000000000114E-2"/>
                </c:manualLayout>
              </c:layout>
              <c:showLegendKey val="0"/>
              <c:showVal val="1"/>
              <c:showCatName val="0"/>
              <c:showSerName val="0"/>
              <c:showPercent val="0"/>
              <c:showBubbleSize val="0"/>
            </c:dLbl>
            <c:dLbl>
              <c:idx val="1"/>
              <c:layout>
                <c:manualLayout>
                  <c:x val="-0.10464231354642313"/>
                  <c:y val="-5.6250000000000112E-2"/>
                </c:manualLayout>
              </c:layout>
              <c:showLegendKey val="0"/>
              <c:showVal val="1"/>
              <c:showCatName val="0"/>
              <c:showSerName val="0"/>
              <c:showPercent val="0"/>
              <c:showBubbleSize val="0"/>
            </c:dLbl>
            <c:dLbl>
              <c:idx val="2"/>
              <c:layout>
                <c:manualLayout>
                  <c:x val="-0.11225266362252663"/>
                  <c:y val="-4.6875E-2"/>
                </c:manualLayout>
              </c:layout>
              <c:showLegendKey val="0"/>
              <c:showVal val="1"/>
              <c:showCatName val="0"/>
              <c:showSerName val="0"/>
              <c:showPercent val="0"/>
              <c:showBubbleSize val="0"/>
            </c:dLbl>
            <c:dLbl>
              <c:idx val="3"/>
              <c:layout>
                <c:manualLayout>
                  <c:x val="-0.106544901065449"/>
                  <c:y val="-4.6875E-2"/>
                </c:manualLayout>
              </c:layout>
              <c:showLegendKey val="0"/>
              <c:showVal val="1"/>
              <c:showCatName val="0"/>
              <c:showSerName val="0"/>
              <c:showPercent val="0"/>
              <c:showBubbleSize val="0"/>
            </c:dLbl>
            <c:dLbl>
              <c:idx val="4"/>
              <c:layout>
                <c:manualLayout>
                  <c:x val="-1.7123287671233015E-2"/>
                  <c:y val="-4.6875000000000014E-2"/>
                </c:manualLayout>
              </c:layout>
              <c:showLegendKey val="0"/>
              <c:showVal val="1"/>
              <c:showCatName val="0"/>
              <c:showSerName val="0"/>
              <c:showPercent val="0"/>
              <c:showBubbleSize val="0"/>
            </c:dLbl>
            <c:txPr>
              <a:bodyPr/>
              <a:lstStyle/>
              <a:p>
                <a:pPr>
                  <a:defRPr b="1">
                    <a:solidFill>
                      <a:schemeClr val="accent1"/>
                    </a:solidFill>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showLeaderLines val="0"/>
          </c:dLbls>
          <c:cat>
            <c:numRef>
              <c:f>Sheet1!$A$2:$A$6</c:f>
              <c:numCache>
                <c:formatCode>General</c:formatCode>
                <c:ptCount val="5"/>
                <c:pt idx="0">
                  <c:v>2010</c:v>
                </c:pt>
                <c:pt idx="1">
                  <c:v>2011</c:v>
                </c:pt>
                <c:pt idx="2">
                  <c:v>2012</c:v>
                </c:pt>
                <c:pt idx="3">
                  <c:v>2013</c:v>
                </c:pt>
                <c:pt idx="4">
                  <c:v>2014</c:v>
                </c:pt>
              </c:numCache>
            </c:numRef>
          </c:cat>
          <c:val>
            <c:numRef>
              <c:f>Sheet1!$B$2:$B$6</c:f>
              <c:numCache>
                <c:formatCode>0.00%</c:formatCode>
                <c:ptCount val="5"/>
                <c:pt idx="0">
                  <c:v>1.5E-3</c:v>
                </c:pt>
                <c:pt idx="1">
                  <c:v>6.1999999999999998E-3</c:v>
                </c:pt>
                <c:pt idx="2">
                  <c:v>1.78E-2</c:v>
                </c:pt>
                <c:pt idx="3">
                  <c:v>4.2299999999999997E-2</c:v>
                </c:pt>
                <c:pt idx="4">
                  <c:v>4.9000000000000002E-2</c:v>
                </c:pt>
              </c:numCache>
            </c:numRef>
          </c:val>
          <c:smooth val="0"/>
        </c:ser>
        <c:ser>
          <c:idx val="1"/>
          <c:order val="1"/>
          <c:tx>
            <c:strRef>
              <c:f>Sheet1!$C$1</c:f>
              <c:strCache>
                <c:ptCount val="1"/>
                <c:pt idx="0">
                  <c:v>Android</c:v>
                </c:pt>
              </c:strCache>
            </c:strRef>
          </c:tx>
          <c:spPr>
            <a:ln w="31750"/>
          </c:spPr>
          <c:marker>
            <c:spPr>
              <a:ln w="25400"/>
            </c:spPr>
          </c:marker>
          <c:dLbls>
            <c:dLbl>
              <c:idx val="0"/>
              <c:layout>
                <c:manualLayout>
                  <c:x val="2.0833333333333332E-2"/>
                  <c:y val="6.2500000000000003E-3"/>
                </c:manualLayout>
              </c:layout>
              <c:showLegendKey val="0"/>
              <c:showVal val="1"/>
              <c:showCatName val="0"/>
              <c:showSerName val="0"/>
              <c:showPercent val="0"/>
              <c:showBubbleSize val="0"/>
            </c:dLbl>
            <c:dLbl>
              <c:idx val="1"/>
              <c:layout>
                <c:manualLayout>
                  <c:x val="8.5141540526612255E-3"/>
                  <c:y val="1.5625E-2"/>
                </c:manualLayout>
              </c:layout>
              <c:showLegendKey val="0"/>
              <c:showVal val="1"/>
              <c:showCatName val="0"/>
              <c:showSerName val="0"/>
              <c:showPercent val="0"/>
              <c:showBubbleSize val="0"/>
            </c:dLbl>
            <c:dLbl>
              <c:idx val="2"/>
              <c:layout>
                <c:manualLayout>
                  <c:x val="1.3318112633181126E-2"/>
                  <c:y val="3.1250000000000002E-3"/>
                </c:manualLayout>
              </c:layout>
              <c:showLegendKey val="0"/>
              <c:showVal val="1"/>
              <c:showCatName val="0"/>
              <c:showSerName val="0"/>
              <c:showPercent val="0"/>
              <c:showBubbleSize val="0"/>
            </c:dLbl>
            <c:dLbl>
              <c:idx val="3"/>
              <c:layout>
                <c:manualLayout>
                  <c:x val="-6.3744172389403248E-4"/>
                  <c:y val="2.8125000000000001E-2"/>
                </c:manualLayout>
              </c:layout>
              <c:showLegendKey val="0"/>
              <c:showVal val="1"/>
              <c:showCatName val="0"/>
              <c:showSerName val="0"/>
              <c:showPercent val="0"/>
              <c:showBubbleSize val="0"/>
            </c:dLbl>
            <c:dLbl>
              <c:idx val="4"/>
              <c:layout>
                <c:manualLayout>
                  <c:x val="-6.2500000000000767E-3"/>
                  <c:y val="-3.7499999999999999E-2"/>
                </c:manualLayout>
              </c:layout>
              <c:showLegendKey val="0"/>
              <c:showVal val="1"/>
              <c:showCatName val="0"/>
              <c:showSerName val="0"/>
              <c:showPercent val="0"/>
              <c:showBubbleSize val="0"/>
            </c:dLbl>
            <c:txPr>
              <a:bodyPr/>
              <a:lstStyle/>
              <a:p>
                <a:pPr>
                  <a:defRPr b="1">
                    <a:solidFill>
                      <a:schemeClr val="accent2">
                        <a:lumMod val="75000"/>
                      </a:schemeClr>
                    </a:solidFill>
                    <a:effectLst>
                      <a:outerShdw blurRad="38100" dist="38100" dir="2700000" algn="tl">
                        <a:srgbClr val="000000">
                          <a:alpha val="43137"/>
                        </a:srgbClr>
                      </a:outerShdw>
                    </a:effectLst>
                  </a:defRPr>
                </a:pPr>
                <a:endParaRPr lang="en-US"/>
              </a:p>
            </c:txPr>
            <c:showLegendKey val="0"/>
            <c:showVal val="1"/>
            <c:showCatName val="0"/>
            <c:showSerName val="0"/>
            <c:showPercent val="0"/>
            <c:showBubbleSize val="0"/>
            <c:showLeaderLines val="0"/>
          </c:dLbls>
          <c:cat>
            <c:numRef>
              <c:f>Sheet1!$A$2:$A$6</c:f>
              <c:numCache>
                <c:formatCode>General</c:formatCode>
                <c:ptCount val="5"/>
                <c:pt idx="0">
                  <c:v>2010</c:v>
                </c:pt>
                <c:pt idx="1">
                  <c:v>2011</c:v>
                </c:pt>
                <c:pt idx="2">
                  <c:v>2012</c:v>
                </c:pt>
                <c:pt idx="3">
                  <c:v>2013</c:v>
                </c:pt>
                <c:pt idx="4">
                  <c:v>2014</c:v>
                </c:pt>
              </c:numCache>
            </c:numRef>
          </c:cat>
          <c:val>
            <c:numRef>
              <c:f>Sheet1!$C$2:$C$6</c:f>
              <c:numCache>
                <c:formatCode>0.00%</c:formatCode>
                <c:ptCount val="5"/>
                <c:pt idx="0">
                  <c:v>1.5E-3</c:v>
                </c:pt>
                <c:pt idx="1">
                  <c:v>6.1000000000000004E-3</c:v>
                </c:pt>
                <c:pt idx="2">
                  <c:v>1.21E-2</c:v>
                </c:pt>
                <c:pt idx="3">
                  <c:v>2.0500000000000001E-2</c:v>
                </c:pt>
                <c:pt idx="4">
                  <c:v>2.9399999999999999E-2</c:v>
                </c:pt>
              </c:numCache>
            </c:numRef>
          </c:val>
          <c:smooth val="0"/>
        </c:ser>
        <c:dLbls>
          <c:showLegendKey val="0"/>
          <c:showVal val="0"/>
          <c:showCatName val="0"/>
          <c:showSerName val="0"/>
          <c:showPercent val="0"/>
          <c:showBubbleSize val="0"/>
        </c:dLbls>
        <c:marker val="1"/>
        <c:smooth val="0"/>
        <c:axId val="133676544"/>
        <c:axId val="82729152"/>
      </c:lineChart>
      <c:catAx>
        <c:axId val="133676544"/>
        <c:scaling>
          <c:orientation val="minMax"/>
        </c:scaling>
        <c:delete val="0"/>
        <c:axPos val="b"/>
        <c:numFmt formatCode="General" sourceLinked="1"/>
        <c:majorTickMark val="out"/>
        <c:minorTickMark val="none"/>
        <c:tickLblPos val="nextTo"/>
        <c:txPr>
          <a:bodyPr/>
          <a:lstStyle/>
          <a:p>
            <a:pPr>
              <a:defRPr b="1"/>
            </a:pPr>
            <a:endParaRPr lang="en-US"/>
          </a:p>
        </c:txPr>
        <c:crossAx val="82729152"/>
        <c:crosses val="autoZero"/>
        <c:auto val="1"/>
        <c:lblAlgn val="ctr"/>
        <c:lblOffset val="100"/>
        <c:noMultiLvlLbl val="0"/>
      </c:catAx>
      <c:valAx>
        <c:axId val="82729152"/>
        <c:scaling>
          <c:orientation val="minMax"/>
        </c:scaling>
        <c:delete val="0"/>
        <c:axPos val="l"/>
        <c:majorGridlines/>
        <c:numFmt formatCode="0.00%" sourceLinked="1"/>
        <c:majorTickMark val="out"/>
        <c:minorTickMark val="none"/>
        <c:tickLblPos val="nextTo"/>
        <c:txPr>
          <a:bodyPr/>
          <a:lstStyle/>
          <a:p>
            <a:pPr>
              <a:defRPr b="1"/>
            </a:pPr>
            <a:endParaRPr lang="en-US"/>
          </a:p>
        </c:txPr>
        <c:crossAx val="133676544"/>
        <c:crosses val="autoZero"/>
        <c:crossBetween val="between"/>
      </c:valAx>
    </c:plotArea>
    <c:legend>
      <c:legendPos val="r"/>
      <c:layout>
        <c:manualLayout>
          <c:xMode val="edge"/>
          <c:yMode val="edge"/>
          <c:x val="0.82417679382542941"/>
          <c:y val="0.38826500984251966"/>
          <c:w val="0.16871232277472165"/>
          <c:h val="0.17346998031496064"/>
        </c:manualLayout>
      </c:layout>
      <c:overlay val="0"/>
    </c:legend>
    <c:plotVisOnly val="1"/>
    <c:dispBlanksAs val="gap"/>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5106B6-430E-46E0-B52A-B742CA2BB60A}" type="datetimeFigureOut">
              <a:rPr lang="en-US" smtClean="0"/>
              <a:t>10/3/2014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2046270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106B6-430E-46E0-B52A-B742CA2BB60A}" type="datetimeFigureOut">
              <a:rPr lang="en-US" smtClean="0"/>
              <a:t>10/3/2014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5717672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5106B6-430E-46E0-B52A-B742CA2BB60A}" type="datetimeFigureOut">
              <a:rPr lang="en-US" smtClean="0"/>
              <a:t>10/3/2014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686936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5106B6-430E-46E0-B52A-B742CA2BB60A}" type="datetimeFigureOut">
              <a:rPr lang="en-US" smtClean="0"/>
              <a:t>10/3/2014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29938536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5106B6-430E-46E0-B52A-B742CA2BB60A}" type="datetimeFigureOut">
              <a:rPr lang="en-US" smtClean="0"/>
              <a:t>10/3/2014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943297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5106B6-430E-46E0-B52A-B742CA2BB60A}" type="datetimeFigureOut">
              <a:rPr lang="en-US" smtClean="0"/>
              <a:t>10/3/2014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5796760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106B6-430E-46E0-B52A-B742CA2BB60A}" type="datetimeFigureOut">
              <a:rPr lang="en-US" smtClean="0"/>
              <a:t>10/3/2014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482357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106B6-430E-46E0-B52A-B742CA2BB60A}" type="datetimeFigureOut">
              <a:rPr lang="en-US" smtClean="0"/>
              <a:t>10/3/2014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0651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106B6-430E-46E0-B52A-B742CA2BB60A}" type="datetimeFigureOut">
              <a:rPr lang="en-US" smtClean="0"/>
              <a:t>10/3/2014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7120955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106B6-430E-46E0-B52A-B742CA2BB60A}" type="datetimeFigureOut">
              <a:rPr lang="en-US" smtClean="0"/>
              <a:t>10/3/2014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3560611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106B6-430E-46E0-B52A-B742CA2BB60A}" type="datetimeFigureOut">
              <a:rPr lang="en-US" smtClean="0"/>
              <a:t>10/3/2014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7EE866-6151-4718-B103-B93349C78A28}" type="slidenum">
              <a:rPr lang="en-US" smtClean="0"/>
              <a:t>‹#›</a:t>
            </a:fld>
            <a:endParaRPr lang="en-US"/>
          </a:p>
        </p:txBody>
      </p:sp>
    </p:spTree>
    <p:extLst>
      <p:ext uri="{BB962C8B-B14F-4D97-AF65-F5344CB8AC3E}">
        <p14:creationId xmlns:p14="http://schemas.microsoft.com/office/powerpoint/2010/main" val="1661182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106B6-430E-46E0-B52A-B742CA2BB60A}" type="datetimeFigureOut">
              <a:rPr lang="en-US" smtClean="0"/>
              <a:t>10/3/2014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7EE866-6151-4718-B103-B93349C78A28}" type="slidenum">
              <a:rPr lang="en-US" smtClean="0"/>
              <a:t>‹#›</a:t>
            </a:fld>
            <a:endParaRPr lang="en-US"/>
          </a:p>
        </p:txBody>
      </p:sp>
    </p:spTree>
    <p:extLst>
      <p:ext uri="{BB962C8B-B14F-4D97-AF65-F5344CB8AC3E}">
        <p14:creationId xmlns:p14="http://schemas.microsoft.com/office/powerpoint/2010/main" val="3769307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066800"/>
          </a:xfrm>
          <a:effectLst>
            <a:outerShdw blurRad="50800" dist="38100" dir="2700000" algn="tl" rotWithShape="0">
              <a:prstClr val="black">
                <a:alpha val="40000"/>
              </a:prstClr>
            </a:outerShdw>
          </a:effectLst>
        </p:spPr>
        <p:txBody>
          <a:bodyPr/>
          <a:lstStyle/>
          <a:p>
            <a:r>
              <a:rPr lang="en-US" b="1" dirty="0" smtClean="0">
                <a:latin typeface="Century Gothic" panose="020B0502020202020204" pitchFamily="34" charset="0"/>
              </a:rPr>
              <a:t>Douglas County’s GIS</a:t>
            </a:r>
            <a:endParaRPr lang="en-US" b="1" dirty="0">
              <a:latin typeface="Century Gothic" panose="020B0502020202020204" pitchFamily="34" charset="0"/>
            </a:endParaRPr>
          </a:p>
        </p:txBody>
      </p:sp>
      <p:sp>
        <p:nvSpPr>
          <p:cNvPr id="3" name="Subtitle 2"/>
          <p:cNvSpPr>
            <a:spLocks noGrp="1"/>
          </p:cNvSpPr>
          <p:nvPr>
            <p:ph type="subTitle" idx="1"/>
          </p:nvPr>
        </p:nvSpPr>
        <p:spPr>
          <a:xfrm>
            <a:off x="1371598" y="4343400"/>
            <a:ext cx="6400800" cy="1752600"/>
          </a:xfrm>
          <a:effectLst>
            <a:outerShdw blurRad="50800" dist="38100" dir="2700000" algn="tl" rotWithShape="0">
              <a:prstClr val="black">
                <a:alpha val="40000"/>
              </a:prstClr>
            </a:outerShdw>
          </a:effectLst>
        </p:spPr>
        <p:txBody>
          <a:bodyPr>
            <a:normAutofit fontScale="92500" lnSpcReduction="10000"/>
          </a:bodyPr>
          <a:lstStyle/>
          <a:p>
            <a:r>
              <a:rPr lang="en-US" sz="2400" dirty="0" smtClean="0">
                <a:solidFill>
                  <a:schemeClr val="tx1">
                    <a:lumMod val="85000"/>
                    <a:lumOff val="15000"/>
                  </a:schemeClr>
                </a:solidFill>
                <a:latin typeface="Century Gothic" panose="020B0502020202020204" pitchFamily="34" charset="0"/>
              </a:rPr>
              <a:t>&amp;</a:t>
            </a:r>
          </a:p>
          <a:p>
            <a:r>
              <a:rPr lang="en-US" sz="2400" dirty="0" smtClean="0">
                <a:solidFill>
                  <a:schemeClr val="tx1">
                    <a:lumMod val="85000"/>
                    <a:lumOff val="15000"/>
                  </a:schemeClr>
                </a:solidFill>
                <a:latin typeface="Century Gothic" panose="020B0502020202020204" pitchFamily="34" charset="0"/>
              </a:rPr>
              <a:t>Web Analytics for Public Mapping Applications</a:t>
            </a:r>
          </a:p>
          <a:p>
            <a:endParaRPr lang="en-US" sz="2400" dirty="0" smtClean="0">
              <a:solidFill>
                <a:schemeClr val="tx1">
                  <a:lumMod val="75000"/>
                  <a:lumOff val="25000"/>
                </a:schemeClr>
              </a:solidFill>
              <a:latin typeface="Century Gothic" panose="020B0502020202020204" pitchFamily="34" charset="0"/>
            </a:endParaRPr>
          </a:p>
          <a:p>
            <a:r>
              <a:rPr lang="en-US" sz="1900" dirty="0" smtClean="0">
                <a:solidFill>
                  <a:schemeClr val="tx1">
                    <a:lumMod val="75000"/>
                    <a:lumOff val="25000"/>
                  </a:schemeClr>
                </a:solidFill>
                <a:latin typeface="Century Gothic" panose="020B0502020202020204" pitchFamily="34" charset="0"/>
              </a:rPr>
              <a:t>ARC   October 1   2014</a:t>
            </a:r>
            <a:endParaRPr lang="en-US" sz="1900" dirty="0">
              <a:solidFill>
                <a:schemeClr val="tx1">
                  <a:lumMod val="75000"/>
                  <a:lumOff val="25000"/>
                </a:schemeClr>
              </a:solidFill>
              <a:latin typeface="Century Gothic" panose="020B0502020202020204"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196" y="1295400"/>
            <a:ext cx="3581404" cy="2819404"/>
          </a:xfrm>
          <a:prstGeom prst="rect">
            <a:avLst/>
          </a:prstGeom>
          <a:effectLst>
            <a:outerShdw blurRad="50800" dist="38100" dir="2700000" algn="tl" rotWithShape="0">
              <a:prstClr val="black">
                <a:alpha val="40000"/>
              </a:prstClr>
            </a:outerShdw>
          </a:effectLst>
        </p:spPr>
      </p:pic>
      <p:sp>
        <p:nvSpPr>
          <p:cNvPr id="5" name="TextBox 3"/>
          <p:cNvSpPr txBox="1"/>
          <p:nvPr/>
        </p:nvSpPr>
        <p:spPr>
          <a:xfrm>
            <a:off x="3048000" y="6279454"/>
            <a:ext cx="3200400" cy="33855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smtClean="0">
                <a:latin typeface="Century Gothic" pitchFamily="34" charset="0"/>
              </a:rPr>
              <a:t>Andy Summers, GIS Manager</a:t>
            </a:r>
            <a:endParaRPr lang="en-US" sz="1600" dirty="0">
              <a:latin typeface="Century Gothic" pitchFamily="34" charset="0"/>
            </a:endParaRPr>
          </a:p>
        </p:txBody>
      </p:sp>
    </p:spTree>
    <p:extLst>
      <p:ext uri="{BB962C8B-B14F-4D97-AF65-F5344CB8AC3E}">
        <p14:creationId xmlns:p14="http://schemas.microsoft.com/office/powerpoint/2010/main" val="1009691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smtClean="0">
                <a:effectLst>
                  <a:outerShdw blurRad="38100" dist="38100" dir="2700000" algn="tl">
                    <a:srgbClr val="000000">
                      <a:alpha val="43137"/>
                    </a:srgbClr>
                  </a:outerShdw>
                </a:effectLst>
                <a:latin typeface="Century Gothic" panose="020B0502020202020204" pitchFamily="34" charset="0"/>
              </a:rPr>
              <a:t>Who what when where</a:t>
            </a:r>
            <a:endParaRPr lang="en-US" dirty="0">
              <a:effectLst>
                <a:outerShdw blurRad="38100" dist="38100" dir="2700000" algn="tl">
                  <a:srgbClr val="000000">
                    <a:alpha val="43137"/>
                  </a:srgbClr>
                </a:outerShdw>
              </a:effectLst>
              <a:latin typeface="Century Gothic" panose="020B0502020202020204" pitchFamily="34"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295400"/>
            <a:ext cx="6113930" cy="4724400"/>
          </a:xfrm>
          <a:prstGeom prst="rect">
            <a:avLst/>
          </a:prstGeom>
        </p:spPr>
      </p:pic>
      <p:sp>
        <p:nvSpPr>
          <p:cNvPr id="11" name="Right Arrow 10"/>
          <p:cNvSpPr/>
          <p:nvPr/>
        </p:nvSpPr>
        <p:spPr>
          <a:xfrm>
            <a:off x="152400" y="2819400"/>
            <a:ext cx="1737360" cy="731520"/>
          </a:xfrm>
          <a:prstGeom prst="rightArrow">
            <a:avLst/>
          </a:prstGeom>
          <a:scene3d>
            <a:camera prst="orthographicFront">
              <a:rot lat="0" lon="0" rev="19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lumMod val="95000"/>
                  </a:schemeClr>
                </a:solidFill>
              </a:rPr>
              <a:t>We are here</a:t>
            </a:r>
            <a:endParaRPr lang="en-US" b="1" dirty="0">
              <a:solidFill>
                <a:schemeClr val="bg1">
                  <a:lumMod val="95000"/>
                </a:schemeClr>
              </a:solidFill>
            </a:endParaRPr>
          </a:p>
        </p:txBody>
      </p:sp>
      <p:sp>
        <p:nvSpPr>
          <p:cNvPr id="13" name="Left Arrow 12"/>
          <p:cNvSpPr/>
          <p:nvPr/>
        </p:nvSpPr>
        <p:spPr>
          <a:xfrm>
            <a:off x="3200400" y="2667000"/>
            <a:ext cx="1737360" cy="731520"/>
          </a:xfrm>
          <a:prstGeom prst="leftArrow">
            <a:avLst/>
          </a:prstGeom>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bg1">
                    <a:lumMod val="95000"/>
                  </a:schemeClr>
                </a:solidFill>
              </a:rPr>
              <a:t>You are here</a:t>
            </a:r>
            <a:endParaRPr lang="en-US" b="1" dirty="0">
              <a:solidFill>
                <a:schemeClr val="bg1">
                  <a:lumMod val="95000"/>
                </a:schemeClr>
              </a:solidFill>
            </a:endParaRPr>
          </a:p>
        </p:txBody>
      </p:sp>
      <p:sp>
        <p:nvSpPr>
          <p:cNvPr id="3" name="TextBox 2"/>
          <p:cNvSpPr txBox="1"/>
          <p:nvPr/>
        </p:nvSpPr>
        <p:spPr>
          <a:xfrm>
            <a:off x="6400800" y="1727061"/>
            <a:ext cx="2438400" cy="4216539"/>
          </a:xfrm>
          <a:prstGeom prst="rect">
            <a:avLst/>
          </a:prstGeom>
          <a:noFill/>
          <a:ln>
            <a:noFill/>
          </a:ln>
        </p:spPr>
        <p:txBody>
          <a:bodyPr wrap="square" rtlCol="0">
            <a:spAutoFit/>
          </a:bodyPr>
          <a:lstStyle/>
          <a:p>
            <a:pPr marL="285750" indent="-285750">
              <a:buFont typeface="Arial" panose="020B0604020202020204" pitchFamily="34" charset="0"/>
              <a:buChar char="•"/>
            </a:pPr>
            <a:r>
              <a:rPr lang="en-US" b="1" dirty="0" smtClean="0"/>
              <a:t>Douglas</a:t>
            </a:r>
            <a:r>
              <a:rPr lang="en-US" b="1" dirty="0" smtClean="0">
                <a:solidFill>
                  <a:srgbClr val="FF0000"/>
                </a:solidFill>
              </a:rPr>
              <a:t>s</a:t>
            </a:r>
            <a:r>
              <a:rPr lang="en-US" b="1" dirty="0" smtClean="0"/>
              <a:t> County established 1870</a:t>
            </a:r>
          </a:p>
          <a:p>
            <a:endParaRPr lang="en-US" b="1" dirty="0" smtClean="0"/>
          </a:p>
          <a:p>
            <a:pPr marL="285750" indent="-285750">
              <a:buFont typeface="Arial" panose="020B0604020202020204" pitchFamily="34" charset="0"/>
              <a:buChar char="•"/>
            </a:pPr>
            <a:r>
              <a:rPr lang="en-US" b="1" dirty="0" smtClean="0"/>
              <a:t>Population: 132,400</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Total Parcels: 53,950</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1,025 Road Miles</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County Boundary: 200 </a:t>
            </a:r>
            <a:r>
              <a:rPr lang="en-US" b="1" dirty="0"/>
              <a:t>Square </a:t>
            </a:r>
            <a:r>
              <a:rPr lang="en-US" b="1" dirty="0" smtClean="0"/>
              <a:t>Miles</a:t>
            </a:r>
            <a:endParaRPr lang="en-US" b="1" dirty="0" smtClean="0">
              <a:solidFill>
                <a:srgbClr val="FF0000"/>
              </a:solidFill>
            </a:endParaRP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Commissioners Rule </a:t>
            </a:r>
            <a:endParaRPr lang="en-US" b="1" dirty="0"/>
          </a:p>
          <a:p>
            <a:pPr marL="285750" indent="-285750">
              <a:buFont typeface="Arial" panose="020B0604020202020204" pitchFamily="34" charset="0"/>
              <a:buChar char="•"/>
            </a:pPr>
            <a:endParaRPr lang="en-US" sz="1700" b="1" dirty="0">
              <a:latin typeface="Century Gothic" panose="020B0502020202020204" pitchFamily="34" charset="0"/>
            </a:endParaRPr>
          </a:p>
          <a:p>
            <a:pPr marL="285750" indent="-285750">
              <a:buFont typeface="Arial" panose="020B0604020202020204" pitchFamily="34" charset="0"/>
              <a:buChar char="•"/>
            </a:pPr>
            <a:endParaRPr lang="en-US" sz="1700" b="1" dirty="0" smtClean="0">
              <a:latin typeface="Century Gothic" panose="020B0502020202020204" pitchFamily="34" charset="0"/>
            </a:endParaRPr>
          </a:p>
        </p:txBody>
      </p:sp>
      <p:sp>
        <p:nvSpPr>
          <p:cNvPr id="4" name="TextBox 3"/>
          <p:cNvSpPr txBox="1"/>
          <p:nvPr/>
        </p:nvSpPr>
        <p:spPr>
          <a:xfrm>
            <a:off x="3048000" y="3505200"/>
            <a:ext cx="628698" cy="461665"/>
          </a:xfrm>
          <a:prstGeom prst="rect">
            <a:avLst/>
          </a:prstGeom>
          <a:solidFill>
            <a:schemeClr val="tx1">
              <a:alpha val="36000"/>
            </a:schemeClr>
          </a:solidFill>
          <a:effectLst>
            <a:glow rad="63500">
              <a:schemeClr val="accent2">
                <a:satMod val="175000"/>
                <a:alpha val="40000"/>
              </a:schemeClr>
            </a:glow>
            <a:outerShdw blurRad="736600" dist="50800" dir="10860000" sx="200000" sy="200000" algn="ctr" rotWithShape="0">
              <a:schemeClr val="tx1"/>
            </a:outerShdw>
            <a:softEdge rad="622300"/>
          </a:effectLst>
        </p:spPr>
        <p:txBody>
          <a:bodyPr wrap="none" rtlCol="0">
            <a:spAutoFit/>
          </a:bodyPr>
          <a:lstStyle/>
          <a:p>
            <a:r>
              <a:rPr lang="en-US" sz="2400" b="1" dirty="0" smtClean="0">
                <a:solidFill>
                  <a:schemeClr val="accent6">
                    <a:lumMod val="75000"/>
                  </a:schemeClr>
                </a:solidFill>
                <a:effectLst>
                  <a:outerShdw blurRad="38100" dist="38100" dir="2700000" algn="tl">
                    <a:srgbClr val="000000">
                      <a:alpha val="43137"/>
                    </a:srgbClr>
                  </a:outerShdw>
                </a:effectLst>
              </a:rPr>
              <a:t>ATL</a:t>
            </a:r>
            <a:endParaRPr lang="en-US" sz="2400" b="1" dirty="0">
              <a:solidFill>
                <a:schemeClr val="accent6">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545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50"/>
                                        <p:tgtEl>
                                          <p:spTgt spid="11"/>
                                        </p:tgtEl>
                                      </p:cBhvr>
                                    </p:animEffect>
                                  </p:childTnLst>
                                </p:cTn>
                              </p:par>
                            </p:childTnLst>
                          </p:cTn>
                        </p:par>
                        <p:par>
                          <p:cTn id="8" fill="hold">
                            <p:stCondLst>
                              <p:cond delay="500"/>
                            </p:stCondLst>
                            <p:childTnLst>
                              <p:par>
                                <p:cTn id="9" presetID="10" presetClass="entr" presetSubtype="0" fill="hold" grpId="0" nodeType="afterEffect">
                                  <p:stCondLst>
                                    <p:cond delay="25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50"/>
                                        <p:tgtEl>
                                          <p:spTgt spid="13"/>
                                        </p:tgtEl>
                                      </p:cBhvr>
                                    </p:animEffect>
                                  </p:childTnLst>
                                </p:cTn>
                              </p:par>
                            </p:childTnLst>
                          </p:cTn>
                        </p:par>
                        <p:par>
                          <p:cTn id="12" fill="hold">
                            <p:stCondLst>
                              <p:cond delay="1000"/>
                            </p:stCondLst>
                            <p:childTnLst>
                              <p:par>
                                <p:cTn id="13" presetID="10" presetClass="entr" presetSubtype="0" fill="hold" grpId="0" nodeType="afterEffect">
                                  <p:stCondLst>
                                    <p:cond delay="25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928052"/>
            <a:ext cx="3124200" cy="2043748"/>
          </a:xfrm>
          <a:prstGeom prst="rect">
            <a:avLst/>
          </a:prstGeom>
          <a:effectLst>
            <a:glow rad="139700">
              <a:schemeClr val="bg1">
                <a:alpha val="40000"/>
              </a:schemeClr>
            </a:glow>
            <a:softEdge rad="317500"/>
          </a:effectLst>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4329316"/>
            <a:ext cx="1828800" cy="2071484"/>
          </a:xfrm>
          <a:prstGeom prst="rect">
            <a:avLst/>
          </a:prstGeom>
        </p:spPr>
      </p:pic>
      <p:sp>
        <p:nvSpPr>
          <p:cNvPr id="5" name="Flowchart: Process 4"/>
          <p:cNvSpPr/>
          <p:nvPr/>
        </p:nvSpPr>
        <p:spPr>
          <a:xfrm>
            <a:off x="609600" y="4192726"/>
            <a:ext cx="1752600" cy="23622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txBox="1">
            <a:spLocks/>
          </p:cNvSpPr>
          <p:nvPr/>
        </p:nvSpPr>
        <p:spPr>
          <a:xfrm>
            <a:off x="457200" y="228600"/>
            <a:ext cx="8229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smtClean="0">
                <a:effectLst>
                  <a:outerShdw blurRad="38100" dist="38100" dir="2700000" algn="tl">
                    <a:srgbClr val="000000">
                      <a:alpha val="43137"/>
                    </a:srgbClr>
                  </a:outerShdw>
                </a:effectLst>
                <a:latin typeface="Century Gothic" panose="020B0502020202020204" pitchFamily="34" charset="0"/>
              </a:rPr>
              <a:t>…in the year 2006</a:t>
            </a:r>
          </a:p>
        </p:txBody>
      </p:sp>
      <p:sp>
        <p:nvSpPr>
          <p:cNvPr id="3" name="Flowchart: Magnetic Disk 2"/>
          <p:cNvSpPr/>
          <p:nvPr/>
        </p:nvSpPr>
        <p:spPr>
          <a:xfrm>
            <a:off x="762000" y="4529792"/>
            <a:ext cx="1447800" cy="882134"/>
          </a:xfrm>
          <a:prstGeom prst="flowChartMagneticDisk">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219200" y="4878526"/>
            <a:ext cx="609600" cy="369332"/>
          </a:xfrm>
          <a:prstGeom prst="rect">
            <a:avLst/>
          </a:prstGeom>
          <a:noFill/>
        </p:spPr>
        <p:txBody>
          <a:bodyPr wrap="square" rtlCol="0">
            <a:spAutoFit/>
          </a:bodyPr>
          <a:lstStyle/>
          <a:p>
            <a:r>
              <a:rPr lang="en-US" b="1" dirty="0" smtClean="0"/>
              <a:t>SDE</a:t>
            </a:r>
            <a:endParaRPr lang="en-US" b="1" dirty="0"/>
          </a:p>
        </p:txBody>
      </p:sp>
      <p:sp>
        <p:nvSpPr>
          <p:cNvPr id="7" name="TextBox 6"/>
          <p:cNvSpPr txBox="1"/>
          <p:nvPr/>
        </p:nvSpPr>
        <p:spPr>
          <a:xfrm>
            <a:off x="838200" y="5479196"/>
            <a:ext cx="1219200" cy="923330"/>
          </a:xfrm>
          <a:prstGeom prst="rect">
            <a:avLst/>
          </a:prstGeom>
          <a:noFill/>
        </p:spPr>
        <p:txBody>
          <a:bodyPr wrap="square" rtlCol="0">
            <a:spAutoFit/>
          </a:bodyPr>
          <a:lstStyle/>
          <a:p>
            <a:pPr algn="ctr"/>
            <a:r>
              <a:rPr lang="en-US" b="1" dirty="0" smtClean="0"/>
              <a:t>GIS</a:t>
            </a:r>
          </a:p>
          <a:p>
            <a:pPr algn="ctr"/>
            <a:r>
              <a:rPr lang="en-US" dirty="0" smtClean="0">
                <a:solidFill>
                  <a:schemeClr val="bg1">
                    <a:lumMod val="85000"/>
                  </a:schemeClr>
                </a:solidFill>
              </a:rPr>
              <a:t>Tax</a:t>
            </a:r>
          </a:p>
          <a:p>
            <a:pPr algn="ctr"/>
            <a:r>
              <a:rPr lang="en-US" dirty="0" smtClean="0">
                <a:solidFill>
                  <a:schemeClr val="bg1">
                    <a:lumMod val="85000"/>
                  </a:schemeClr>
                </a:solidFill>
              </a:rPr>
              <a:t>Appraisal</a:t>
            </a:r>
          </a:p>
        </p:txBody>
      </p:sp>
      <p:sp>
        <p:nvSpPr>
          <p:cNvPr id="8" name="TextBox 7"/>
          <p:cNvSpPr txBox="1"/>
          <p:nvPr/>
        </p:nvSpPr>
        <p:spPr>
          <a:xfrm>
            <a:off x="533400" y="4173532"/>
            <a:ext cx="1981200" cy="369332"/>
          </a:xfrm>
          <a:prstGeom prst="rect">
            <a:avLst/>
          </a:prstGeom>
          <a:noFill/>
        </p:spPr>
        <p:txBody>
          <a:bodyPr wrap="square" rtlCol="0">
            <a:spAutoFit/>
          </a:bodyPr>
          <a:lstStyle/>
          <a:p>
            <a:r>
              <a:rPr lang="en-US" b="1" dirty="0" smtClean="0">
                <a:solidFill>
                  <a:schemeClr val="bg1">
                    <a:lumMod val="95000"/>
                  </a:schemeClr>
                </a:solidFill>
              </a:rPr>
              <a:t> Shared DB Server</a:t>
            </a:r>
            <a:endParaRPr lang="en-US" b="1" dirty="0">
              <a:solidFill>
                <a:schemeClr val="bg1">
                  <a:lumMod val="95000"/>
                </a:schemeClr>
              </a:solidFill>
            </a:endParaRPr>
          </a:p>
        </p:txBody>
      </p:sp>
      <p:sp>
        <p:nvSpPr>
          <p:cNvPr id="9" name="Rectangle 8"/>
          <p:cNvSpPr/>
          <p:nvPr/>
        </p:nvSpPr>
        <p:spPr>
          <a:xfrm>
            <a:off x="3352800" y="4522232"/>
            <a:ext cx="762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arallelogram 9"/>
          <p:cNvSpPr/>
          <p:nvPr/>
        </p:nvSpPr>
        <p:spPr>
          <a:xfrm>
            <a:off x="3276600" y="5131832"/>
            <a:ext cx="838200" cy="216932"/>
          </a:xfrm>
          <a:prstGeom prst="parallelogram">
            <a:avLst/>
          </a:prstGeom>
          <a:pattFill prst="trellis">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4191000" y="4522232"/>
            <a:ext cx="304800" cy="82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3352800" y="5550932"/>
            <a:ext cx="762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arallelogram 14"/>
          <p:cNvSpPr/>
          <p:nvPr/>
        </p:nvSpPr>
        <p:spPr>
          <a:xfrm>
            <a:off x="3276600" y="6160532"/>
            <a:ext cx="838200" cy="216932"/>
          </a:xfrm>
          <a:prstGeom prst="parallelogram">
            <a:avLst/>
          </a:prstGeom>
          <a:pattFill prst="trellis">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4191000" y="5550932"/>
            <a:ext cx="304800" cy="82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505200" y="5627132"/>
            <a:ext cx="457200" cy="369332"/>
          </a:xfrm>
          <a:prstGeom prst="rect">
            <a:avLst/>
          </a:prstGeom>
          <a:noFill/>
        </p:spPr>
        <p:txBody>
          <a:bodyPr wrap="square" rtlCol="0">
            <a:spAutoFit/>
          </a:bodyPr>
          <a:lstStyle/>
          <a:p>
            <a:r>
              <a:rPr lang="en-US" b="1" dirty="0" smtClean="0">
                <a:solidFill>
                  <a:schemeClr val="bg1"/>
                </a:solidFill>
              </a:rPr>
              <a:t>PC</a:t>
            </a:r>
            <a:endParaRPr lang="en-US" b="1" dirty="0">
              <a:solidFill>
                <a:schemeClr val="bg1"/>
              </a:solidFill>
            </a:endParaRPr>
          </a:p>
        </p:txBody>
      </p:sp>
      <p:sp>
        <p:nvSpPr>
          <p:cNvPr id="18" name="Rectangle 17"/>
          <p:cNvSpPr/>
          <p:nvPr/>
        </p:nvSpPr>
        <p:spPr>
          <a:xfrm>
            <a:off x="3352800" y="3505200"/>
            <a:ext cx="762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p:cNvSpPr/>
          <p:nvPr/>
        </p:nvSpPr>
        <p:spPr>
          <a:xfrm>
            <a:off x="3276600" y="4114800"/>
            <a:ext cx="838200" cy="216932"/>
          </a:xfrm>
          <a:prstGeom prst="parallelogram">
            <a:avLst/>
          </a:prstGeom>
          <a:pattFill prst="trellis">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191000" y="3505200"/>
            <a:ext cx="304800" cy="8265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429000" y="3581400"/>
            <a:ext cx="685800" cy="369332"/>
          </a:xfrm>
          <a:prstGeom prst="rect">
            <a:avLst/>
          </a:prstGeom>
          <a:noFill/>
        </p:spPr>
        <p:txBody>
          <a:bodyPr wrap="square" rtlCol="0">
            <a:spAutoFit/>
          </a:bodyPr>
          <a:lstStyle/>
          <a:p>
            <a:pPr algn="ctr"/>
            <a:r>
              <a:rPr lang="en-US" b="1" dirty="0" smtClean="0">
                <a:solidFill>
                  <a:schemeClr val="bg1"/>
                </a:solidFill>
              </a:rPr>
              <a:t>PC</a:t>
            </a:r>
            <a:endParaRPr lang="en-US" b="1" dirty="0">
              <a:solidFill>
                <a:schemeClr val="bg1"/>
              </a:solidFill>
            </a:endParaRPr>
          </a:p>
        </p:txBody>
      </p:sp>
      <p:sp>
        <p:nvSpPr>
          <p:cNvPr id="23" name="Cloud 22"/>
          <p:cNvSpPr/>
          <p:nvPr/>
        </p:nvSpPr>
        <p:spPr>
          <a:xfrm>
            <a:off x="6172200" y="3657600"/>
            <a:ext cx="2590800" cy="1866900"/>
          </a:xfrm>
          <a:prstGeom prst="cloud">
            <a:avLst/>
          </a:prstGeom>
          <a:noFill/>
          <a:ln>
            <a:solidFill>
              <a:schemeClr val="tx1">
                <a:lumMod val="50000"/>
                <a:lumOff val="50000"/>
              </a:schemeClr>
            </a:solidFill>
          </a:ln>
          <a:effectLst>
            <a:glow rad="254000">
              <a:schemeClr val="bg1">
                <a:lumMod val="85000"/>
                <a:alpha val="21000"/>
              </a:schemeClr>
            </a:glow>
            <a:outerShdw blurRad="50800" dist="50800" dir="5400000" algn="ctr" rotWithShape="0">
              <a:srgbClr val="000000">
                <a:alpha val="36000"/>
              </a:srgbClr>
            </a:outerShdw>
            <a:reflection stA="97000" endPos="0" dist="508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1345019" y="2668726"/>
            <a:ext cx="100584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1219200" y="2897326"/>
            <a:ext cx="1295400" cy="923330"/>
          </a:xfrm>
          <a:prstGeom prst="rect">
            <a:avLst/>
          </a:prstGeom>
          <a:noFill/>
        </p:spPr>
        <p:txBody>
          <a:bodyPr wrap="square" rtlCol="0">
            <a:spAutoFit/>
          </a:bodyPr>
          <a:lstStyle/>
          <a:p>
            <a:pPr algn="ctr"/>
            <a:r>
              <a:rPr lang="en-US" b="1" dirty="0" smtClean="0">
                <a:solidFill>
                  <a:schemeClr val="bg1">
                    <a:lumMod val="95000"/>
                  </a:schemeClr>
                </a:solidFill>
              </a:rPr>
              <a:t>Shared</a:t>
            </a:r>
          </a:p>
          <a:p>
            <a:pPr algn="ctr"/>
            <a:r>
              <a:rPr lang="en-US" b="1" dirty="0" smtClean="0">
                <a:solidFill>
                  <a:schemeClr val="bg1">
                    <a:lumMod val="95000"/>
                  </a:schemeClr>
                </a:solidFill>
              </a:rPr>
              <a:t>File</a:t>
            </a:r>
          </a:p>
          <a:p>
            <a:pPr algn="ctr"/>
            <a:r>
              <a:rPr lang="en-US" b="1" dirty="0" smtClean="0">
                <a:solidFill>
                  <a:schemeClr val="bg1">
                    <a:lumMod val="95000"/>
                  </a:schemeClr>
                </a:solidFill>
              </a:rPr>
              <a:t>Server</a:t>
            </a:r>
            <a:endParaRPr lang="en-US" b="1" dirty="0">
              <a:solidFill>
                <a:schemeClr val="bg1">
                  <a:lumMod val="95000"/>
                </a:schemeClr>
              </a:solidFill>
            </a:endParaRPr>
          </a:p>
        </p:txBody>
      </p:sp>
      <p:sp>
        <p:nvSpPr>
          <p:cNvPr id="38" name="TextBox 37"/>
          <p:cNvSpPr txBox="1"/>
          <p:nvPr/>
        </p:nvSpPr>
        <p:spPr>
          <a:xfrm>
            <a:off x="3429000" y="4636532"/>
            <a:ext cx="685800" cy="369332"/>
          </a:xfrm>
          <a:prstGeom prst="rect">
            <a:avLst/>
          </a:prstGeom>
          <a:noFill/>
        </p:spPr>
        <p:txBody>
          <a:bodyPr wrap="square" rtlCol="0">
            <a:spAutoFit/>
          </a:bodyPr>
          <a:lstStyle/>
          <a:p>
            <a:pPr algn="ctr"/>
            <a:r>
              <a:rPr lang="en-US" b="1" dirty="0" smtClean="0">
                <a:solidFill>
                  <a:schemeClr val="bg1"/>
                </a:solidFill>
              </a:rPr>
              <a:t>PC</a:t>
            </a:r>
            <a:endParaRPr lang="en-US" b="1" dirty="0">
              <a:solidFill>
                <a:schemeClr val="bg1"/>
              </a:solidFill>
            </a:endParaRPr>
          </a:p>
        </p:txBody>
      </p:sp>
      <p:sp>
        <p:nvSpPr>
          <p:cNvPr id="40" name="Rectangle 39"/>
          <p:cNvSpPr/>
          <p:nvPr/>
        </p:nvSpPr>
        <p:spPr>
          <a:xfrm>
            <a:off x="3124200" y="3048000"/>
            <a:ext cx="5715000" cy="353746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p:nvSpPr>
        <p:spPr>
          <a:xfrm>
            <a:off x="6934199" y="4686501"/>
            <a:ext cx="990601" cy="584775"/>
          </a:xfrm>
          <a:prstGeom prst="rect">
            <a:avLst/>
          </a:prstGeom>
          <a:noFill/>
          <a:scene3d>
            <a:camera prst="orthographicFront">
              <a:rot lat="0" lon="0" rev="16200000"/>
            </a:camera>
            <a:lightRig rig="threePt" dir="t"/>
          </a:scene3d>
        </p:spPr>
        <p:txBody>
          <a:bodyPr wrap="square" rtlCol="0">
            <a:spAutoFit/>
          </a:bodyPr>
          <a:lstStyle/>
          <a:p>
            <a:pPr algn="ctr"/>
            <a:r>
              <a:rPr lang="en-US" sz="1600" b="1" dirty="0" smtClean="0">
                <a:latin typeface="Comic Sans MS" panose="030F0702030302020204" pitchFamily="66" charset="0"/>
              </a:rPr>
              <a:t>Maps</a:t>
            </a:r>
          </a:p>
          <a:p>
            <a:pPr algn="ctr"/>
            <a:r>
              <a:rPr lang="en-US" sz="1600" b="1" dirty="0" smtClean="0">
                <a:latin typeface="Comic Sans MS" panose="030F0702030302020204" pitchFamily="66" charset="0"/>
              </a:rPr>
              <a:t>R US</a:t>
            </a:r>
            <a:endParaRPr lang="en-US" sz="1600" b="1" dirty="0">
              <a:latin typeface="Comic Sans MS" panose="030F0702030302020204" pitchFamily="66" charset="0"/>
            </a:endParaRPr>
          </a:p>
        </p:txBody>
      </p:sp>
      <p:sp>
        <p:nvSpPr>
          <p:cNvPr id="42" name="TextBox 41"/>
          <p:cNvSpPr txBox="1"/>
          <p:nvPr/>
        </p:nvSpPr>
        <p:spPr>
          <a:xfrm>
            <a:off x="5214370" y="2983468"/>
            <a:ext cx="1719830" cy="369332"/>
          </a:xfrm>
          <a:prstGeom prst="rect">
            <a:avLst/>
          </a:prstGeom>
          <a:noFill/>
        </p:spPr>
        <p:txBody>
          <a:bodyPr wrap="none" rtlCol="0">
            <a:spAutoFit/>
          </a:bodyPr>
          <a:lstStyle/>
          <a:p>
            <a:r>
              <a:rPr lang="en-US" dirty="0" smtClean="0"/>
              <a:t>GIS Department</a:t>
            </a:r>
            <a:endParaRPr lang="en-US" dirty="0"/>
          </a:p>
        </p:txBody>
      </p:sp>
      <p:grpSp>
        <p:nvGrpSpPr>
          <p:cNvPr id="6" name="Group 5"/>
          <p:cNvGrpSpPr/>
          <p:nvPr/>
        </p:nvGrpSpPr>
        <p:grpSpPr>
          <a:xfrm>
            <a:off x="202019" y="2590800"/>
            <a:ext cx="5465134" cy="3895130"/>
            <a:chOff x="202019" y="2590800"/>
            <a:chExt cx="5465134" cy="3895130"/>
          </a:xfrm>
        </p:grpSpPr>
        <p:sp>
          <p:nvSpPr>
            <p:cNvPr id="45" name="TextBox 44"/>
            <p:cNvSpPr txBox="1"/>
            <p:nvPr/>
          </p:nvSpPr>
          <p:spPr>
            <a:xfrm>
              <a:off x="202019" y="2590800"/>
              <a:ext cx="1169581" cy="1754326"/>
            </a:xfrm>
            <a:prstGeom prst="rect">
              <a:avLst/>
            </a:prstGeom>
            <a:noFill/>
          </p:spPr>
          <p:txBody>
            <a:bodyPr wrap="square" rtlCol="0">
              <a:spAutoFit/>
            </a:bodyPr>
            <a:lstStyle/>
            <a:p>
              <a:pPr algn="r"/>
              <a:r>
                <a:rPr lang="en-US" dirty="0" smtClean="0">
                  <a:solidFill>
                    <a:srgbClr val="FF0000"/>
                  </a:solidFill>
                </a:rPr>
                <a:t>Coverage</a:t>
              </a:r>
            </a:p>
            <a:p>
              <a:pPr algn="r"/>
              <a:r>
                <a:rPr lang="en-US" dirty="0" smtClean="0">
                  <a:solidFill>
                    <a:srgbClr val="FF0000"/>
                  </a:solidFill>
                </a:rPr>
                <a:t>SHP</a:t>
              </a:r>
            </a:p>
            <a:p>
              <a:pPr algn="r"/>
              <a:r>
                <a:rPr lang="en-US" dirty="0" smtClean="0">
                  <a:solidFill>
                    <a:srgbClr val="FF0000"/>
                  </a:solidFill>
                </a:rPr>
                <a:t>CAD</a:t>
              </a:r>
            </a:p>
            <a:p>
              <a:pPr algn="r"/>
              <a:r>
                <a:rPr lang="en-US" dirty="0" smtClean="0">
                  <a:solidFill>
                    <a:srgbClr val="FF0000"/>
                  </a:solidFill>
                </a:rPr>
                <a:t>MXD</a:t>
              </a:r>
            </a:p>
            <a:p>
              <a:pPr algn="r"/>
              <a:r>
                <a:rPr lang="en-US" dirty="0" smtClean="0">
                  <a:solidFill>
                    <a:srgbClr val="FF0000"/>
                  </a:solidFill>
                </a:rPr>
                <a:t>APR</a:t>
              </a:r>
            </a:p>
            <a:p>
              <a:pPr algn="r"/>
              <a:endParaRPr lang="en-US" dirty="0">
                <a:solidFill>
                  <a:srgbClr val="FF0000"/>
                </a:solidFill>
              </a:endParaRPr>
            </a:p>
          </p:txBody>
        </p:sp>
        <p:sp>
          <p:nvSpPr>
            <p:cNvPr id="46" name="TextBox 45"/>
            <p:cNvSpPr txBox="1"/>
            <p:nvPr/>
          </p:nvSpPr>
          <p:spPr>
            <a:xfrm>
              <a:off x="4495799" y="3521149"/>
              <a:ext cx="1169581" cy="923330"/>
            </a:xfrm>
            <a:prstGeom prst="rect">
              <a:avLst/>
            </a:prstGeom>
            <a:noFill/>
          </p:spPr>
          <p:txBody>
            <a:bodyPr wrap="square" rtlCol="0">
              <a:spAutoFit/>
            </a:bodyPr>
            <a:lstStyle/>
            <a:p>
              <a:r>
                <a:rPr lang="en-US" dirty="0" smtClean="0">
                  <a:solidFill>
                    <a:srgbClr val="FF0000"/>
                  </a:solidFill>
                </a:rPr>
                <a:t>Coverage</a:t>
              </a:r>
            </a:p>
            <a:p>
              <a:r>
                <a:rPr lang="en-US" dirty="0" smtClean="0">
                  <a:solidFill>
                    <a:srgbClr val="FF0000"/>
                  </a:solidFill>
                </a:rPr>
                <a:t>SHP</a:t>
              </a:r>
            </a:p>
            <a:p>
              <a:r>
                <a:rPr lang="en-US" dirty="0" smtClean="0">
                  <a:solidFill>
                    <a:srgbClr val="FF0000"/>
                  </a:solidFill>
                </a:rPr>
                <a:t>MXD</a:t>
              </a:r>
            </a:p>
          </p:txBody>
        </p:sp>
        <p:sp>
          <p:nvSpPr>
            <p:cNvPr id="47" name="TextBox 46"/>
            <p:cNvSpPr txBox="1"/>
            <p:nvPr/>
          </p:nvSpPr>
          <p:spPr>
            <a:xfrm>
              <a:off x="4497572" y="4495800"/>
              <a:ext cx="1169581" cy="923330"/>
            </a:xfrm>
            <a:prstGeom prst="rect">
              <a:avLst/>
            </a:prstGeom>
            <a:noFill/>
          </p:spPr>
          <p:txBody>
            <a:bodyPr wrap="square" rtlCol="0">
              <a:spAutoFit/>
            </a:bodyPr>
            <a:lstStyle/>
            <a:p>
              <a:r>
                <a:rPr lang="en-US" dirty="0" smtClean="0">
                  <a:solidFill>
                    <a:srgbClr val="FF0000"/>
                  </a:solidFill>
                </a:rPr>
                <a:t>CAD</a:t>
              </a:r>
            </a:p>
            <a:p>
              <a:r>
                <a:rPr lang="en-US" dirty="0" smtClean="0">
                  <a:solidFill>
                    <a:srgbClr val="FF0000"/>
                  </a:solidFill>
                </a:rPr>
                <a:t>SID</a:t>
              </a:r>
            </a:p>
            <a:p>
              <a:r>
                <a:rPr lang="en-US" dirty="0">
                  <a:solidFill>
                    <a:srgbClr val="FF0000"/>
                  </a:solidFill>
                </a:rPr>
                <a:t>A</a:t>
              </a:r>
              <a:r>
                <a:rPr lang="en-US" dirty="0" smtClean="0">
                  <a:solidFill>
                    <a:srgbClr val="FF0000"/>
                  </a:solidFill>
                </a:rPr>
                <a:t>PR</a:t>
              </a:r>
            </a:p>
          </p:txBody>
        </p:sp>
        <p:sp>
          <p:nvSpPr>
            <p:cNvPr id="48" name="TextBox 47"/>
            <p:cNvSpPr txBox="1"/>
            <p:nvPr/>
          </p:nvSpPr>
          <p:spPr>
            <a:xfrm>
              <a:off x="4495800" y="5562600"/>
              <a:ext cx="1169581" cy="923330"/>
            </a:xfrm>
            <a:prstGeom prst="rect">
              <a:avLst/>
            </a:prstGeom>
            <a:noFill/>
          </p:spPr>
          <p:txBody>
            <a:bodyPr wrap="square" rtlCol="0">
              <a:spAutoFit/>
            </a:bodyPr>
            <a:lstStyle/>
            <a:p>
              <a:r>
                <a:rPr lang="en-US" dirty="0" smtClean="0">
                  <a:solidFill>
                    <a:srgbClr val="FF0000"/>
                  </a:solidFill>
                </a:rPr>
                <a:t>Coverage</a:t>
              </a:r>
            </a:p>
            <a:p>
              <a:r>
                <a:rPr lang="en-US" dirty="0" smtClean="0">
                  <a:solidFill>
                    <a:srgbClr val="FF0000"/>
                  </a:solidFill>
                </a:rPr>
                <a:t>TIFF</a:t>
              </a:r>
            </a:p>
            <a:p>
              <a:r>
                <a:rPr lang="en-US" dirty="0" smtClean="0">
                  <a:solidFill>
                    <a:srgbClr val="FF0000"/>
                  </a:solidFill>
                </a:rPr>
                <a:t>MXD</a:t>
              </a:r>
            </a:p>
          </p:txBody>
        </p:sp>
      </p:grpSp>
      <p:sp>
        <p:nvSpPr>
          <p:cNvPr id="60" name="Left-Right Arrow 59"/>
          <p:cNvSpPr/>
          <p:nvPr/>
        </p:nvSpPr>
        <p:spPr>
          <a:xfrm>
            <a:off x="2362200" y="4852215"/>
            <a:ext cx="762000" cy="25491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Left-Right Arrow 62"/>
          <p:cNvSpPr/>
          <p:nvPr/>
        </p:nvSpPr>
        <p:spPr>
          <a:xfrm>
            <a:off x="2362200" y="3430726"/>
            <a:ext cx="762000" cy="25491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Box 64"/>
          <p:cNvSpPr txBox="1"/>
          <p:nvPr/>
        </p:nvSpPr>
        <p:spPr>
          <a:xfrm>
            <a:off x="5257800" y="3462278"/>
            <a:ext cx="402715" cy="2862322"/>
          </a:xfrm>
          <a:prstGeom prst="rect">
            <a:avLst/>
          </a:prstGeom>
          <a:noFill/>
        </p:spPr>
        <p:txBody>
          <a:bodyPr wrap="square" rtlCol="0">
            <a:spAutoFit/>
          </a:bodyPr>
          <a:lstStyle/>
          <a:p>
            <a:r>
              <a:rPr lang="en-US" sz="18000" dirty="0" smtClean="0">
                <a:solidFill>
                  <a:schemeClr val="accent1"/>
                </a:solidFill>
              </a:rPr>
              <a:t>}</a:t>
            </a:r>
            <a:endParaRPr lang="en-US" sz="18000" dirty="0">
              <a:solidFill>
                <a:schemeClr val="accent1"/>
              </a:solidFill>
            </a:endParaRPr>
          </a:p>
        </p:txBody>
      </p:sp>
      <p:sp>
        <p:nvSpPr>
          <p:cNvPr id="69" name="Down Arrow 68"/>
          <p:cNvSpPr/>
          <p:nvPr/>
        </p:nvSpPr>
        <p:spPr>
          <a:xfrm>
            <a:off x="3886200" y="990600"/>
            <a:ext cx="304800" cy="533400"/>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TextBox 69"/>
          <p:cNvSpPr txBox="1"/>
          <p:nvPr/>
        </p:nvSpPr>
        <p:spPr>
          <a:xfrm>
            <a:off x="1676400" y="4749225"/>
            <a:ext cx="361861" cy="584775"/>
          </a:xfrm>
          <a:prstGeom prst="rect">
            <a:avLst/>
          </a:prstGeom>
          <a:noFill/>
        </p:spPr>
        <p:txBody>
          <a:bodyPr wrap="square" rtlCol="0">
            <a:spAutoFit/>
          </a:bodyPr>
          <a:lstStyle/>
          <a:p>
            <a:r>
              <a:rPr lang="en-US" sz="3200" b="1" dirty="0">
                <a:solidFill>
                  <a:srgbClr val="FF0000"/>
                </a:solidFill>
              </a:rPr>
              <a:t>5</a:t>
            </a:r>
          </a:p>
        </p:txBody>
      </p:sp>
    </p:spTree>
    <p:extLst>
      <p:ext uri="{BB962C8B-B14F-4D97-AF65-F5344CB8AC3E}">
        <p14:creationId xmlns:p14="http://schemas.microsoft.com/office/powerpoint/2010/main" val="16905515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1000"/>
                                        <p:tgtEl>
                                          <p:spTgt spid="41"/>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1000"/>
                                        <p:tgtEl>
                                          <p:spTgt spid="23"/>
                                        </p:tgtEl>
                                      </p:cBhvr>
                                    </p:animEffect>
                                    <p:anim calcmode="lin" valueType="num">
                                      <p:cBhvr>
                                        <p:cTn id="12" dur="1000" fill="hold"/>
                                        <p:tgtEl>
                                          <p:spTgt spid="23"/>
                                        </p:tgtEl>
                                        <p:attrNameLst>
                                          <p:attrName>ppt_x</p:attrName>
                                        </p:attrNameLst>
                                      </p:cBhvr>
                                      <p:tavLst>
                                        <p:tav tm="0">
                                          <p:val>
                                            <p:strVal val="#ppt_x"/>
                                          </p:val>
                                        </p:tav>
                                        <p:tav tm="100000">
                                          <p:val>
                                            <p:strVal val="#ppt_x"/>
                                          </p:val>
                                        </p:tav>
                                      </p:tavLst>
                                    </p:anim>
                                    <p:anim calcmode="lin" valueType="num">
                                      <p:cBhvr>
                                        <p:cTn id="13" dur="1000" fill="hold"/>
                                        <p:tgtEl>
                                          <p:spTgt spid="23"/>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31"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fltVal val="0"/>
                                          </p:val>
                                        </p:tav>
                                        <p:tav tm="100000">
                                          <p:val>
                                            <p:strVal val="#ppt_w"/>
                                          </p:val>
                                        </p:tav>
                                      </p:tavLst>
                                    </p:anim>
                                    <p:anim calcmode="lin" valueType="num">
                                      <p:cBhvr>
                                        <p:cTn id="18" dur="1000" fill="hold"/>
                                        <p:tgtEl>
                                          <p:spTgt spid="6"/>
                                        </p:tgtEl>
                                        <p:attrNameLst>
                                          <p:attrName>ppt_h</p:attrName>
                                        </p:attrNameLst>
                                      </p:cBhvr>
                                      <p:tavLst>
                                        <p:tav tm="0">
                                          <p:val>
                                            <p:fltVal val="0"/>
                                          </p:val>
                                        </p:tav>
                                        <p:tav tm="100000">
                                          <p:val>
                                            <p:strVal val="#ppt_h"/>
                                          </p:val>
                                        </p:tav>
                                      </p:tavLst>
                                    </p:anim>
                                    <p:anim calcmode="lin" valueType="num">
                                      <p:cBhvr>
                                        <p:cTn id="19" dur="1000" fill="hold"/>
                                        <p:tgtEl>
                                          <p:spTgt spid="6"/>
                                        </p:tgtEl>
                                        <p:attrNameLst>
                                          <p:attrName>style.rotation</p:attrName>
                                        </p:attrNameLst>
                                      </p:cBhvr>
                                      <p:tavLst>
                                        <p:tav tm="0">
                                          <p:val>
                                            <p:fltVal val="90"/>
                                          </p:val>
                                        </p:tav>
                                        <p:tav tm="100000">
                                          <p:val>
                                            <p:fltVal val="0"/>
                                          </p:val>
                                        </p:tav>
                                      </p:tavLst>
                                    </p:anim>
                                    <p:animEffect transition="in" filter="fade">
                                      <p:cBhvr>
                                        <p:cTn id="20" dur="1000"/>
                                        <p:tgtEl>
                                          <p:spTgt spid="6"/>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p:cTn id="23" dur="500" fill="hold"/>
                                        <p:tgtEl>
                                          <p:spTgt spid="70"/>
                                        </p:tgtEl>
                                        <p:attrNameLst>
                                          <p:attrName>ppt_w</p:attrName>
                                        </p:attrNameLst>
                                      </p:cBhvr>
                                      <p:tavLst>
                                        <p:tav tm="0">
                                          <p:val>
                                            <p:fltVal val="0"/>
                                          </p:val>
                                        </p:tav>
                                        <p:tav tm="100000">
                                          <p:val>
                                            <p:strVal val="#ppt_w"/>
                                          </p:val>
                                        </p:tav>
                                      </p:tavLst>
                                    </p:anim>
                                    <p:anim calcmode="lin" valueType="num">
                                      <p:cBhvr>
                                        <p:cTn id="24" dur="500" fill="hold"/>
                                        <p:tgtEl>
                                          <p:spTgt spid="70"/>
                                        </p:tgtEl>
                                        <p:attrNameLst>
                                          <p:attrName>ppt_h</p:attrName>
                                        </p:attrNameLst>
                                      </p:cBhvr>
                                      <p:tavLst>
                                        <p:tav tm="0">
                                          <p:val>
                                            <p:fltVal val="0"/>
                                          </p:val>
                                        </p:tav>
                                        <p:tav tm="100000">
                                          <p:val>
                                            <p:strVal val="#ppt_h"/>
                                          </p:val>
                                        </p:tav>
                                      </p:tavLst>
                                    </p:anim>
                                    <p:anim calcmode="lin" valueType="num">
                                      <p:cBhvr>
                                        <p:cTn id="25" dur="500" fill="hold"/>
                                        <p:tgtEl>
                                          <p:spTgt spid="70"/>
                                        </p:tgtEl>
                                        <p:attrNameLst>
                                          <p:attrName>style.rotation</p:attrName>
                                        </p:attrNameLst>
                                      </p:cBhvr>
                                      <p:tavLst>
                                        <p:tav tm="0">
                                          <p:val>
                                            <p:fltVal val="90"/>
                                          </p:val>
                                        </p:tav>
                                        <p:tav tm="100000">
                                          <p:val>
                                            <p:fltVal val="0"/>
                                          </p:val>
                                        </p:tav>
                                      </p:tavLst>
                                    </p:anim>
                                    <p:animEffect transition="in" filter="fade">
                                      <p:cBhvr>
                                        <p:cTn id="26" dur="500"/>
                                        <p:tgtEl>
                                          <p:spTgt spid="70"/>
                                        </p:tgtEl>
                                      </p:cBhvr>
                                    </p:animEffect>
                                  </p:childTnLst>
                                </p:cTn>
                              </p:par>
                            </p:childTnLst>
                          </p:cTn>
                        </p:par>
                        <p:par>
                          <p:cTn id="27" fill="hold">
                            <p:stCondLst>
                              <p:cond delay="3000"/>
                            </p:stCondLst>
                            <p:childTnLst>
                              <p:par>
                                <p:cTn id="28" presetID="42" presetClass="entr" presetSubtype="0"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fade">
                                      <p:cBhvr>
                                        <p:cTn id="30" dur="1000"/>
                                        <p:tgtEl>
                                          <p:spTgt spid="69"/>
                                        </p:tgtEl>
                                      </p:cBhvr>
                                    </p:animEffect>
                                    <p:anim calcmode="lin" valueType="num">
                                      <p:cBhvr>
                                        <p:cTn id="31" dur="1000" fill="hold"/>
                                        <p:tgtEl>
                                          <p:spTgt spid="69"/>
                                        </p:tgtEl>
                                        <p:attrNameLst>
                                          <p:attrName>ppt_x</p:attrName>
                                        </p:attrNameLst>
                                      </p:cBhvr>
                                      <p:tavLst>
                                        <p:tav tm="0">
                                          <p:val>
                                            <p:strVal val="#ppt_x"/>
                                          </p:val>
                                        </p:tav>
                                        <p:tav tm="100000">
                                          <p:val>
                                            <p:strVal val="#ppt_x"/>
                                          </p:val>
                                        </p:tav>
                                      </p:tavLst>
                                    </p:anim>
                                    <p:anim calcmode="lin" valueType="num">
                                      <p:cBhvr>
                                        <p:cTn id="32" dur="10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1" grpId="0"/>
      <p:bldP spid="69" grpId="0" animBg="1"/>
      <p:bldP spid="7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685800" y="220980"/>
            <a:ext cx="7543800" cy="84582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effectLst>
                  <a:outerShdw blurRad="38100" dist="38100" dir="2700000" algn="tl">
                    <a:srgbClr val="000000">
                      <a:alpha val="43137"/>
                    </a:srgbClr>
                  </a:outerShdw>
                </a:effectLst>
                <a:latin typeface="Century Gothic" panose="020B0502020202020204" pitchFamily="34" charset="0"/>
              </a:rPr>
              <a:t>Set the table for advancement…</a:t>
            </a:r>
          </a:p>
          <a:p>
            <a:endParaRPr lang="en-US" dirty="0">
              <a:effectLst>
                <a:outerShdw blurRad="38100" dist="38100" dir="2700000" algn="tl">
                  <a:srgbClr val="000000">
                    <a:alpha val="43137"/>
                  </a:srgbClr>
                </a:outerShdw>
              </a:effectLst>
              <a:latin typeface="Century Gothic" panose="020B0502020202020204" pitchFamily="34" charset="0"/>
            </a:endParaRPr>
          </a:p>
          <a:p>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a:p>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686300"/>
            <a:ext cx="3451594" cy="2019300"/>
          </a:xfrm>
          <a:prstGeom prst="rect">
            <a:avLst/>
          </a:prstGeom>
          <a:effec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2688771"/>
            <a:ext cx="1828800" cy="2035629"/>
          </a:xfrm>
          <a:prstGeom prst="rect">
            <a:avLst/>
          </a:prstGeom>
          <a:scene3d>
            <a:camera prst="orthographicFront">
              <a:rot lat="0" lon="0" rev="180000"/>
            </a:camera>
            <a:lightRig rig="threePt" dir="t"/>
          </a:scene3d>
        </p:spPr>
      </p:pic>
      <p:sp>
        <p:nvSpPr>
          <p:cNvPr id="13" name="Flowchart: Connector 12"/>
          <p:cNvSpPr/>
          <p:nvPr/>
        </p:nvSpPr>
        <p:spPr>
          <a:xfrm>
            <a:off x="1775637" y="2514600"/>
            <a:ext cx="1043763" cy="838200"/>
          </a:xfrm>
          <a:prstGeom prst="flowChartConnector">
            <a:avLst/>
          </a:prstGeom>
          <a:solidFill>
            <a:schemeClr val="bg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p:cNvSpPr/>
          <p:nvPr/>
        </p:nvSpPr>
        <p:spPr>
          <a:xfrm>
            <a:off x="2020484" y="3209559"/>
            <a:ext cx="82296" cy="82296"/>
          </a:xfrm>
          <a:prstGeom prst="flowChartConnector">
            <a:avLst/>
          </a:prstGeom>
          <a:solidFill>
            <a:srgbClr val="3A3A3A">
              <a:alpha val="90000"/>
            </a:srgbClr>
          </a:solidFill>
          <a:ln w="31750">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loud 6"/>
          <p:cNvSpPr/>
          <p:nvPr/>
        </p:nvSpPr>
        <p:spPr>
          <a:xfrm>
            <a:off x="1447800" y="1066800"/>
            <a:ext cx="3429000" cy="2286000"/>
          </a:xfrm>
          <a:prstGeom prst="cloud">
            <a:avLst/>
          </a:prstGeom>
          <a:solidFill>
            <a:schemeClr val="bg1"/>
          </a:solidFill>
          <a:ln>
            <a:solidFill>
              <a:schemeClr val="tx1">
                <a:lumMod val="75000"/>
                <a:lumOff val="25000"/>
              </a:schemeClr>
            </a:solidFill>
          </a:ln>
          <a:effectLst>
            <a:glow rad="101600">
              <a:schemeClr val="accent1">
                <a:lumMod val="20000"/>
                <a:lumOff val="8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1512482" y="4800600"/>
            <a:ext cx="849718" cy="152400"/>
          </a:xfrm>
          <a:prstGeom prst="ellipse">
            <a:avLst/>
          </a:prstGeom>
          <a:solidFill>
            <a:schemeClr val="bg2"/>
          </a:solidFill>
          <a:ln w="15875">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9400" y="2286000"/>
            <a:ext cx="838200" cy="838200"/>
          </a:xfrm>
          <a:prstGeom prst="rect">
            <a:avLst/>
          </a:prstGeom>
        </p:spPr>
      </p:pic>
      <p:cxnSp>
        <p:nvCxnSpPr>
          <p:cNvPr id="19" name="Straight Connector 18"/>
          <p:cNvCxnSpPr/>
          <p:nvPr/>
        </p:nvCxnSpPr>
        <p:spPr>
          <a:xfrm flipV="1">
            <a:off x="3048000" y="2286000"/>
            <a:ext cx="0" cy="1524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2895600" y="2286000"/>
            <a:ext cx="152400" cy="1524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2819400" y="2400300"/>
            <a:ext cx="228600" cy="3810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33" name="Double Wave 32"/>
          <p:cNvSpPr/>
          <p:nvPr/>
        </p:nvSpPr>
        <p:spPr>
          <a:xfrm rot="5219198">
            <a:off x="1743987" y="4654633"/>
            <a:ext cx="1427718" cy="2252953"/>
          </a:xfrm>
          <a:prstGeom prst="doubleWave">
            <a:avLst>
              <a:gd name="adj1" fmla="val 6250"/>
              <a:gd name="adj2" fmla="val -149"/>
            </a:avLst>
          </a:prstGeom>
          <a:gradFill>
            <a:gsLst>
              <a:gs pos="0">
                <a:schemeClr val="bg1"/>
              </a:gs>
              <a:gs pos="50000">
                <a:schemeClr val="bg1">
                  <a:lumMod val="85000"/>
                </a:schemeClr>
              </a:gs>
              <a:gs pos="100000">
                <a:schemeClr val="bg1">
                  <a:lumMod val="95000"/>
                </a:schemeClr>
              </a:gs>
            </a:gsLst>
            <a:lin ang="0" scaled="0"/>
          </a:gradFill>
          <a:ln w="1270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rot="10621403">
            <a:off x="1613926" y="5360425"/>
            <a:ext cx="1616148" cy="1107996"/>
          </a:xfrm>
          <a:prstGeom prst="rect">
            <a:avLst/>
          </a:prstGeom>
          <a:noFill/>
        </p:spPr>
        <p:txBody>
          <a:bodyPr wrap="none" rtlCol="0">
            <a:spAutoFit/>
          </a:bodyPr>
          <a:lstStyle/>
          <a:p>
            <a:pPr algn="ctr"/>
            <a:r>
              <a:rPr lang="en-US" sz="2200" b="1" i="1" dirty="0" smtClean="0">
                <a:solidFill>
                  <a:schemeClr val="tx1">
                    <a:lumMod val="85000"/>
                    <a:lumOff val="15000"/>
                  </a:schemeClr>
                </a:solidFill>
                <a:latin typeface="+mj-lt"/>
              </a:rPr>
              <a:t>Pretty Maps</a:t>
            </a:r>
          </a:p>
          <a:p>
            <a:pPr algn="ctr"/>
            <a:endParaRPr lang="en-US" sz="2200" b="1" i="1" dirty="0" smtClean="0">
              <a:solidFill>
                <a:schemeClr val="tx1">
                  <a:lumMod val="85000"/>
                  <a:lumOff val="15000"/>
                </a:schemeClr>
              </a:solidFill>
              <a:latin typeface="+mj-lt"/>
            </a:endParaRPr>
          </a:p>
          <a:p>
            <a:pPr algn="ctr"/>
            <a:r>
              <a:rPr lang="en-US" sz="2200" b="1" i="1" dirty="0" smtClean="0">
                <a:solidFill>
                  <a:schemeClr val="tx1">
                    <a:lumMod val="85000"/>
                    <a:lumOff val="15000"/>
                  </a:schemeClr>
                </a:solidFill>
                <a:latin typeface="+mj-lt"/>
              </a:rPr>
              <a:t> but…</a:t>
            </a:r>
            <a:endParaRPr lang="en-US" sz="2200" b="1" i="1" dirty="0">
              <a:solidFill>
                <a:schemeClr val="tx1">
                  <a:lumMod val="85000"/>
                  <a:lumOff val="15000"/>
                </a:schemeClr>
              </a:solidFill>
              <a:latin typeface="+mj-lt"/>
            </a:endParaRPr>
          </a:p>
        </p:txBody>
      </p:sp>
      <p:sp>
        <p:nvSpPr>
          <p:cNvPr id="36" name="Rectangle 35"/>
          <p:cNvSpPr/>
          <p:nvPr/>
        </p:nvSpPr>
        <p:spPr>
          <a:xfrm>
            <a:off x="5410200" y="1143774"/>
            <a:ext cx="2743200" cy="5028426"/>
          </a:xfrm>
          <a:prstGeom prst="rect">
            <a:avLst/>
          </a:prstGeom>
          <a:solidFill>
            <a:schemeClr val="bg1">
              <a:lumMod val="85000"/>
            </a:schemeClr>
          </a:solidFill>
          <a:ln w="12700">
            <a:solidFill>
              <a:schemeClr val="tx1">
                <a:lumMod val="85000"/>
                <a:lumOff val="1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5584698" y="1417796"/>
            <a:ext cx="2416302" cy="4678204"/>
          </a:xfrm>
          <a:prstGeom prst="rect">
            <a:avLst/>
          </a:prstGeom>
          <a:noFill/>
          <a:ln>
            <a:noFill/>
          </a:ln>
          <a:effectLst>
            <a:outerShdw blurRad="152400" dist="317500" dir="5400000" sx="90000" sy="-19000" rotWithShape="0">
              <a:prstClr val="black">
                <a:alpha val="15000"/>
              </a:prstClr>
            </a:outerShdw>
          </a:effectLst>
        </p:spPr>
        <p:txBody>
          <a:bodyPr wrap="none" rtlCol="0">
            <a:spAutoFit/>
          </a:bodyPr>
          <a:lstStyle/>
          <a:p>
            <a:pPr algn="ctr"/>
            <a:r>
              <a:rPr lang="en-US" sz="2400" b="1" u="sng" dirty="0" smtClean="0"/>
              <a:t>Checklist</a:t>
            </a:r>
          </a:p>
          <a:p>
            <a:pPr algn="ctr"/>
            <a:endParaRPr lang="en-US" sz="2200" u="sng" dirty="0" smtClean="0"/>
          </a:p>
          <a:p>
            <a:r>
              <a:rPr lang="en-US" dirty="0" smtClean="0"/>
              <a:t>Understand the mission</a:t>
            </a:r>
          </a:p>
          <a:p>
            <a:endParaRPr lang="en-US" dirty="0" smtClean="0"/>
          </a:p>
          <a:p>
            <a:r>
              <a:rPr lang="en-US" dirty="0" smtClean="0"/>
              <a:t>Gather and organize</a:t>
            </a:r>
          </a:p>
          <a:p>
            <a:endParaRPr lang="en-US" dirty="0" smtClean="0"/>
          </a:p>
          <a:p>
            <a:r>
              <a:rPr lang="en-US" dirty="0" smtClean="0"/>
              <a:t>Prioritize</a:t>
            </a:r>
          </a:p>
          <a:p>
            <a:endParaRPr lang="en-US" dirty="0" smtClean="0"/>
          </a:p>
          <a:p>
            <a:r>
              <a:rPr lang="en-US" dirty="0" smtClean="0"/>
              <a:t>Consolidate/Cleanse</a:t>
            </a:r>
          </a:p>
          <a:p>
            <a:endParaRPr lang="en-US" dirty="0" smtClean="0"/>
          </a:p>
          <a:p>
            <a:r>
              <a:rPr lang="en-US" dirty="0" smtClean="0"/>
              <a:t>Process Improvement</a:t>
            </a:r>
          </a:p>
          <a:p>
            <a:endParaRPr lang="en-US" dirty="0" smtClean="0"/>
          </a:p>
          <a:p>
            <a:r>
              <a:rPr lang="en-US" dirty="0" smtClean="0"/>
              <a:t>Integration</a:t>
            </a:r>
          </a:p>
          <a:p>
            <a:endParaRPr lang="en-US" dirty="0" smtClean="0"/>
          </a:p>
          <a:p>
            <a:r>
              <a:rPr lang="en-US" dirty="0" smtClean="0"/>
              <a:t>Work on filling gaps</a:t>
            </a:r>
          </a:p>
          <a:p>
            <a:endParaRPr lang="en-US" dirty="0" smtClean="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5130" y="1524000"/>
            <a:ext cx="1088570" cy="1088570"/>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09800" y="1143000"/>
            <a:ext cx="1905000" cy="952500"/>
          </a:xfrm>
          <a:prstGeom prst="rect">
            <a:avLst/>
          </a:prstGeom>
          <a:scene3d>
            <a:camera prst="orthographicFront">
              <a:rot lat="0" lon="0" rev="21299999"/>
            </a:camera>
            <a:lightRig rig="threePt" dir="t"/>
          </a:scene3d>
        </p:spPr>
      </p:pic>
    </p:spTree>
    <p:extLst>
      <p:ext uri="{BB962C8B-B14F-4D97-AF65-F5344CB8AC3E}">
        <p14:creationId xmlns:p14="http://schemas.microsoft.com/office/powerpoint/2010/main" val="6804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1000"/>
                                        <p:tgtEl>
                                          <p:spTgt spid="15">
                                            <p:txEl>
                                              <p:pRg st="0" end="0"/>
                                            </p:txEl>
                                          </p:spTgt>
                                        </p:tgtEl>
                                      </p:cBhvr>
                                    </p:animEffect>
                                    <p:anim calcmode="lin" valueType="num">
                                      <p:cBhvr>
                                        <p:cTn id="8" dur="1000" fill="hold"/>
                                        <p:tgtEl>
                                          <p:spTgt spid="1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1000"/>
                                        <p:tgtEl>
                                          <p:spTgt spid="15">
                                            <p:txEl>
                                              <p:pRg st="2" end="2"/>
                                            </p:txEl>
                                          </p:spTgt>
                                        </p:tgtEl>
                                      </p:cBhvr>
                                    </p:animEffect>
                                    <p:anim calcmode="lin" valueType="num">
                                      <p:cBhvr>
                                        <p:cTn id="13" dur="1000" fill="hold"/>
                                        <p:tgtEl>
                                          <p:spTgt spid="15">
                                            <p:txEl>
                                              <p:pRg st="2" end="2"/>
                                            </p:txEl>
                                          </p:spTgt>
                                        </p:tgtEl>
                                        <p:attrNameLst>
                                          <p:attrName>ppt_x</p:attrName>
                                        </p:attrNameLst>
                                      </p:cBhvr>
                                      <p:tavLst>
                                        <p:tav tm="0">
                                          <p:val>
                                            <p:strVal val="#ppt_x"/>
                                          </p:val>
                                        </p:tav>
                                        <p:tav tm="100000">
                                          <p:val>
                                            <p:strVal val="#ppt_x"/>
                                          </p:val>
                                        </p:tav>
                                      </p:tavLst>
                                    </p:anim>
                                    <p:anim calcmode="lin" valueType="num">
                                      <p:cBhvr>
                                        <p:cTn id="14" dur="1000" fill="hold"/>
                                        <p:tgtEl>
                                          <p:spTgt spid="1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5">
                                            <p:txEl>
                                              <p:pRg st="4" end="4"/>
                                            </p:txEl>
                                          </p:spTgt>
                                        </p:tgtEl>
                                        <p:attrNameLst>
                                          <p:attrName>style.visibility</p:attrName>
                                        </p:attrNameLst>
                                      </p:cBhvr>
                                      <p:to>
                                        <p:strVal val="visible"/>
                                      </p:to>
                                    </p:set>
                                    <p:animEffect transition="in" filter="fade">
                                      <p:cBhvr>
                                        <p:cTn id="19" dur="1000"/>
                                        <p:tgtEl>
                                          <p:spTgt spid="15">
                                            <p:txEl>
                                              <p:pRg st="4" end="4"/>
                                            </p:txEl>
                                          </p:spTgt>
                                        </p:tgtEl>
                                      </p:cBhvr>
                                    </p:animEffect>
                                    <p:anim calcmode="lin" valueType="num">
                                      <p:cBhvr>
                                        <p:cTn id="20" dur="1000" fill="hold"/>
                                        <p:tgtEl>
                                          <p:spTgt spid="15">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15">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5">
                                            <p:txEl>
                                              <p:pRg st="6" end="6"/>
                                            </p:txEl>
                                          </p:spTgt>
                                        </p:tgtEl>
                                        <p:attrNameLst>
                                          <p:attrName>style.visibility</p:attrName>
                                        </p:attrNameLst>
                                      </p:cBhvr>
                                      <p:to>
                                        <p:strVal val="visible"/>
                                      </p:to>
                                    </p:set>
                                    <p:animEffect transition="in" filter="fade">
                                      <p:cBhvr>
                                        <p:cTn id="26" dur="1000"/>
                                        <p:tgtEl>
                                          <p:spTgt spid="15">
                                            <p:txEl>
                                              <p:pRg st="6" end="6"/>
                                            </p:txEl>
                                          </p:spTgt>
                                        </p:tgtEl>
                                      </p:cBhvr>
                                    </p:animEffect>
                                    <p:anim calcmode="lin" valueType="num">
                                      <p:cBhvr>
                                        <p:cTn id="27" dur="1000" fill="hold"/>
                                        <p:tgtEl>
                                          <p:spTgt spid="15">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15">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5">
                                            <p:txEl>
                                              <p:pRg st="8" end="8"/>
                                            </p:txEl>
                                          </p:spTgt>
                                        </p:tgtEl>
                                        <p:attrNameLst>
                                          <p:attrName>style.visibility</p:attrName>
                                        </p:attrNameLst>
                                      </p:cBhvr>
                                      <p:to>
                                        <p:strVal val="visible"/>
                                      </p:to>
                                    </p:set>
                                    <p:animEffect transition="in" filter="fade">
                                      <p:cBhvr>
                                        <p:cTn id="33" dur="1000"/>
                                        <p:tgtEl>
                                          <p:spTgt spid="15">
                                            <p:txEl>
                                              <p:pRg st="8" end="8"/>
                                            </p:txEl>
                                          </p:spTgt>
                                        </p:tgtEl>
                                      </p:cBhvr>
                                    </p:animEffect>
                                    <p:anim calcmode="lin" valueType="num">
                                      <p:cBhvr>
                                        <p:cTn id="34" dur="1000" fill="hold"/>
                                        <p:tgtEl>
                                          <p:spTgt spid="15">
                                            <p:txEl>
                                              <p:pRg st="8" end="8"/>
                                            </p:txEl>
                                          </p:spTgt>
                                        </p:tgtEl>
                                        <p:attrNameLst>
                                          <p:attrName>ppt_x</p:attrName>
                                        </p:attrNameLst>
                                      </p:cBhvr>
                                      <p:tavLst>
                                        <p:tav tm="0">
                                          <p:val>
                                            <p:strVal val="#ppt_x"/>
                                          </p:val>
                                        </p:tav>
                                        <p:tav tm="100000">
                                          <p:val>
                                            <p:strVal val="#ppt_x"/>
                                          </p:val>
                                        </p:tav>
                                      </p:tavLst>
                                    </p:anim>
                                    <p:anim calcmode="lin" valueType="num">
                                      <p:cBhvr>
                                        <p:cTn id="35" dur="1000" fill="hold"/>
                                        <p:tgtEl>
                                          <p:spTgt spid="15">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5">
                                            <p:txEl>
                                              <p:pRg st="10" end="10"/>
                                            </p:txEl>
                                          </p:spTgt>
                                        </p:tgtEl>
                                        <p:attrNameLst>
                                          <p:attrName>style.visibility</p:attrName>
                                        </p:attrNameLst>
                                      </p:cBhvr>
                                      <p:to>
                                        <p:strVal val="visible"/>
                                      </p:to>
                                    </p:set>
                                    <p:animEffect transition="in" filter="fade">
                                      <p:cBhvr>
                                        <p:cTn id="40" dur="1000"/>
                                        <p:tgtEl>
                                          <p:spTgt spid="15">
                                            <p:txEl>
                                              <p:pRg st="10" end="10"/>
                                            </p:txEl>
                                          </p:spTgt>
                                        </p:tgtEl>
                                      </p:cBhvr>
                                    </p:animEffect>
                                    <p:anim calcmode="lin" valueType="num">
                                      <p:cBhvr>
                                        <p:cTn id="41" dur="1000" fill="hold"/>
                                        <p:tgtEl>
                                          <p:spTgt spid="15">
                                            <p:txEl>
                                              <p:pRg st="10" end="10"/>
                                            </p:txEl>
                                          </p:spTgt>
                                        </p:tgtEl>
                                        <p:attrNameLst>
                                          <p:attrName>ppt_x</p:attrName>
                                        </p:attrNameLst>
                                      </p:cBhvr>
                                      <p:tavLst>
                                        <p:tav tm="0">
                                          <p:val>
                                            <p:strVal val="#ppt_x"/>
                                          </p:val>
                                        </p:tav>
                                        <p:tav tm="100000">
                                          <p:val>
                                            <p:strVal val="#ppt_x"/>
                                          </p:val>
                                        </p:tav>
                                      </p:tavLst>
                                    </p:anim>
                                    <p:anim calcmode="lin" valueType="num">
                                      <p:cBhvr>
                                        <p:cTn id="42" dur="1000" fill="hold"/>
                                        <p:tgtEl>
                                          <p:spTgt spid="15">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nodeType="clickEffect">
                                  <p:stCondLst>
                                    <p:cond delay="0"/>
                                  </p:stCondLst>
                                  <p:childTnLst>
                                    <p:set>
                                      <p:cBhvr>
                                        <p:cTn id="46" dur="1" fill="hold">
                                          <p:stCondLst>
                                            <p:cond delay="0"/>
                                          </p:stCondLst>
                                        </p:cTn>
                                        <p:tgtEl>
                                          <p:spTgt spid="15">
                                            <p:txEl>
                                              <p:pRg st="12" end="12"/>
                                            </p:txEl>
                                          </p:spTgt>
                                        </p:tgtEl>
                                        <p:attrNameLst>
                                          <p:attrName>style.visibility</p:attrName>
                                        </p:attrNameLst>
                                      </p:cBhvr>
                                      <p:to>
                                        <p:strVal val="visible"/>
                                      </p:to>
                                    </p:set>
                                    <p:animEffect transition="in" filter="fade">
                                      <p:cBhvr>
                                        <p:cTn id="47" dur="1000"/>
                                        <p:tgtEl>
                                          <p:spTgt spid="15">
                                            <p:txEl>
                                              <p:pRg st="12" end="12"/>
                                            </p:txEl>
                                          </p:spTgt>
                                        </p:tgtEl>
                                      </p:cBhvr>
                                    </p:animEffect>
                                    <p:anim calcmode="lin" valueType="num">
                                      <p:cBhvr>
                                        <p:cTn id="48" dur="1000" fill="hold"/>
                                        <p:tgtEl>
                                          <p:spTgt spid="15">
                                            <p:txEl>
                                              <p:pRg st="12" end="12"/>
                                            </p:txEl>
                                          </p:spTgt>
                                        </p:tgtEl>
                                        <p:attrNameLst>
                                          <p:attrName>ppt_x</p:attrName>
                                        </p:attrNameLst>
                                      </p:cBhvr>
                                      <p:tavLst>
                                        <p:tav tm="0">
                                          <p:val>
                                            <p:strVal val="#ppt_x"/>
                                          </p:val>
                                        </p:tav>
                                        <p:tav tm="100000">
                                          <p:val>
                                            <p:strVal val="#ppt_x"/>
                                          </p:val>
                                        </p:tav>
                                      </p:tavLst>
                                    </p:anim>
                                    <p:anim calcmode="lin" valueType="num">
                                      <p:cBhvr>
                                        <p:cTn id="49" dur="1000" fill="hold"/>
                                        <p:tgtEl>
                                          <p:spTgt spid="15">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5">
                                            <p:txEl>
                                              <p:pRg st="14" end="14"/>
                                            </p:txEl>
                                          </p:spTgt>
                                        </p:tgtEl>
                                        <p:attrNameLst>
                                          <p:attrName>style.visibility</p:attrName>
                                        </p:attrNameLst>
                                      </p:cBhvr>
                                      <p:to>
                                        <p:strVal val="visible"/>
                                      </p:to>
                                    </p:set>
                                    <p:animEffect transition="in" filter="fade">
                                      <p:cBhvr>
                                        <p:cTn id="54" dur="1000"/>
                                        <p:tgtEl>
                                          <p:spTgt spid="15">
                                            <p:txEl>
                                              <p:pRg st="14" end="14"/>
                                            </p:txEl>
                                          </p:spTgt>
                                        </p:tgtEl>
                                      </p:cBhvr>
                                    </p:animEffect>
                                    <p:anim calcmode="lin" valueType="num">
                                      <p:cBhvr>
                                        <p:cTn id="55" dur="1000" fill="hold"/>
                                        <p:tgtEl>
                                          <p:spTgt spid="15">
                                            <p:txEl>
                                              <p:pRg st="14" end="14"/>
                                            </p:txEl>
                                          </p:spTgt>
                                        </p:tgtEl>
                                        <p:attrNameLst>
                                          <p:attrName>ppt_x</p:attrName>
                                        </p:attrNameLst>
                                      </p:cBhvr>
                                      <p:tavLst>
                                        <p:tav tm="0">
                                          <p:val>
                                            <p:strVal val="#ppt_x"/>
                                          </p:val>
                                        </p:tav>
                                        <p:tav tm="100000">
                                          <p:val>
                                            <p:strVal val="#ppt_x"/>
                                          </p:val>
                                        </p:tav>
                                      </p:tavLst>
                                    </p:anim>
                                    <p:anim calcmode="lin" valueType="num">
                                      <p:cBhvr>
                                        <p:cTn id="56" dur="1000" fill="hold"/>
                                        <p:tgtEl>
                                          <p:spTgt spid="15">
                                            <p:txEl>
                                              <p:pRg st="14" end="1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67000" y="373380"/>
            <a:ext cx="3630937"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effectLst>
                  <a:outerShdw blurRad="38100" dist="38100" dir="2700000" algn="tl">
                    <a:srgbClr val="000000">
                      <a:alpha val="43137"/>
                    </a:srgbClr>
                  </a:outerShdw>
                </a:effectLst>
                <a:latin typeface="Century Gothic" panose="020B0502020202020204" pitchFamily="34" charset="0"/>
              </a:rPr>
              <a:t>Reaching Users</a:t>
            </a:r>
          </a:p>
          <a:p>
            <a:endParaRPr lang="en-US" dirty="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a:p>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0" y="3483640"/>
            <a:ext cx="1317597" cy="1317597"/>
          </a:xfrm>
          <a:prstGeom prst="rect">
            <a:avLst/>
          </a:prstGeom>
        </p:spPr>
      </p:pic>
      <p:sp>
        <p:nvSpPr>
          <p:cNvPr id="13" name="Oval 12"/>
          <p:cNvSpPr/>
          <p:nvPr/>
        </p:nvSpPr>
        <p:spPr>
          <a:xfrm>
            <a:off x="4267200" y="4882299"/>
            <a:ext cx="404642" cy="448648"/>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110533" y="5330946"/>
            <a:ext cx="692082" cy="596658"/>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4110533" y="5927604"/>
            <a:ext cx="173020" cy="715989"/>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4629594" y="5927604"/>
            <a:ext cx="173020" cy="715989"/>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Flowchart: Data 16"/>
          <p:cNvSpPr/>
          <p:nvPr/>
        </p:nvSpPr>
        <p:spPr>
          <a:xfrm>
            <a:off x="4802614" y="4625805"/>
            <a:ext cx="259531" cy="705141"/>
          </a:xfrm>
          <a:prstGeom prst="flowChartInputOutpu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Parallelogram 17"/>
          <p:cNvSpPr/>
          <p:nvPr/>
        </p:nvSpPr>
        <p:spPr>
          <a:xfrm>
            <a:off x="3911190" y="4625805"/>
            <a:ext cx="259531" cy="705141"/>
          </a:xfrm>
          <a:prstGeom prst="parallelogram">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p:nvPr/>
        </p:nvSpPr>
        <p:spPr>
          <a:xfrm>
            <a:off x="4785360" y="4978375"/>
            <a:ext cx="91440" cy="182880"/>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4069080" y="4975524"/>
            <a:ext cx="91440" cy="182880"/>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Oval 22"/>
          <p:cNvSpPr/>
          <p:nvPr/>
        </p:nvSpPr>
        <p:spPr>
          <a:xfrm>
            <a:off x="4084320" y="5882640"/>
            <a:ext cx="182880" cy="365760"/>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lowchart: Data 23"/>
          <p:cNvSpPr/>
          <p:nvPr/>
        </p:nvSpPr>
        <p:spPr>
          <a:xfrm>
            <a:off x="4456573" y="5330946"/>
            <a:ext cx="519061" cy="298329"/>
          </a:xfrm>
          <a:prstGeom prst="flowChartInputOutpu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p:nvPr/>
        </p:nvSpPr>
        <p:spPr>
          <a:xfrm>
            <a:off x="4802614" y="4509016"/>
            <a:ext cx="302786" cy="171031"/>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p:nvPr/>
        </p:nvSpPr>
        <p:spPr>
          <a:xfrm>
            <a:off x="3888214" y="4517322"/>
            <a:ext cx="302786" cy="171031"/>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543084" y="6578503"/>
            <a:ext cx="432551" cy="171031"/>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3937512" y="6578503"/>
            <a:ext cx="432551" cy="171031"/>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Flowchart: Data 30"/>
          <p:cNvSpPr/>
          <p:nvPr/>
        </p:nvSpPr>
        <p:spPr>
          <a:xfrm rot="4805493">
            <a:off x="3985333" y="5272485"/>
            <a:ext cx="384031" cy="415249"/>
          </a:xfrm>
          <a:prstGeom prst="flowChartInputOutpu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4105280" y="5297906"/>
            <a:ext cx="695320" cy="646331"/>
          </a:xfrm>
          <a:prstGeom prst="rect">
            <a:avLst/>
          </a:prstGeom>
          <a:noFill/>
        </p:spPr>
        <p:txBody>
          <a:bodyPr wrap="none" rtlCol="0">
            <a:spAutoFit/>
          </a:bodyPr>
          <a:lstStyle/>
          <a:p>
            <a:pPr algn="ctr"/>
            <a:r>
              <a:rPr lang="en-US" b="1" dirty="0" smtClean="0">
                <a:solidFill>
                  <a:schemeClr val="bg1"/>
                </a:solidFill>
                <a:effectLst>
                  <a:outerShdw blurRad="38100" dist="38100" dir="2700000" algn="tl">
                    <a:srgbClr val="000000">
                      <a:alpha val="43137"/>
                    </a:srgbClr>
                  </a:outerShdw>
                </a:effectLst>
              </a:rPr>
              <a:t>Team</a:t>
            </a:r>
          </a:p>
          <a:p>
            <a:pPr algn="ctr"/>
            <a:r>
              <a:rPr lang="en-US" b="1" dirty="0" smtClean="0">
                <a:solidFill>
                  <a:schemeClr val="bg1"/>
                </a:solidFill>
                <a:effectLst>
                  <a:outerShdw blurRad="38100" dist="38100" dir="2700000" algn="tl">
                    <a:srgbClr val="000000">
                      <a:alpha val="43137"/>
                    </a:srgbClr>
                  </a:outerShdw>
                </a:effectLst>
              </a:rPr>
              <a:t>GIS</a:t>
            </a:r>
            <a:endParaRPr lang="en-US" b="1" dirty="0">
              <a:solidFill>
                <a:schemeClr val="bg1"/>
              </a:solidFill>
              <a:effectLst>
                <a:outerShdw blurRad="38100" dist="38100" dir="2700000" algn="tl">
                  <a:srgbClr val="000000">
                    <a:alpha val="43137"/>
                  </a:srgbClr>
                </a:outerShdw>
              </a:effectLst>
            </a:endParaRPr>
          </a:p>
        </p:txBody>
      </p:sp>
      <p:cxnSp>
        <p:nvCxnSpPr>
          <p:cNvPr id="37" name="Straight Arrow Connector 36"/>
          <p:cNvCxnSpPr/>
          <p:nvPr/>
        </p:nvCxnSpPr>
        <p:spPr>
          <a:xfrm flipV="1">
            <a:off x="4492443" y="2776428"/>
            <a:ext cx="3357" cy="772706"/>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85800" y="4689013"/>
            <a:ext cx="1066800" cy="381000"/>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Appraisal</a:t>
            </a:r>
            <a:endParaRPr lang="en-US" dirty="0">
              <a:effectLst>
                <a:outerShdw blurRad="38100" dist="38100" dir="2700000" algn="tl">
                  <a:srgbClr val="000000">
                    <a:alpha val="43137"/>
                  </a:srgbClr>
                </a:outerShdw>
              </a:effectLst>
            </a:endParaRPr>
          </a:p>
        </p:txBody>
      </p:sp>
      <p:sp>
        <p:nvSpPr>
          <p:cNvPr id="42" name="TextBox 41"/>
          <p:cNvSpPr txBox="1"/>
          <p:nvPr/>
        </p:nvSpPr>
        <p:spPr>
          <a:xfrm>
            <a:off x="1447800" y="5374813"/>
            <a:ext cx="1066800" cy="381000"/>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911</a:t>
            </a:r>
            <a:endParaRPr lang="en-US" dirty="0">
              <a:effectLst>
                <a:outerShdw blurRad="38100" dist="38100" dir="2700000" algn="tl">
                  <a:srgbClr val="000000">
                    <a:alpha val="43137"/>
                  </a:srgbClr>
                </a:outerShdw>
              </a:effectLst>
            </a:endParaRPr>
          </a:p>
        </p:txBody>
      </p:sp>
      <p:sp>
        <p:nvSpPr>
          <p:cNvPr id="43" name="TextBox 42"/>
          <p:cNvSpPr txBox="1"/>
          <p:nvPr/>
        </p:nvSpPr>
        <p:spPr>
          <a:xfrm>
            <a:off x="152400" y="3329081"/>
            <a:ext cx="1981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Code Enforcement</a:t>
            </a:r>
            <a:endParaRPr lang="en-US" dirty="0">
              <a:effectLst>
                <a:outerShdw blurRad="38100" dist="38100" dir="2700000" algn="tl">
                  <a:srgbClr val="000000">
                    <a:alpha val="43137"/>
                  </a:srgbClr>
                </a:outerShdw>
              </a:effectLst>
            </a:endParaRPr>
          </a:p>
        </p:txBody>
      </p:sp>
      <p:sp>
        <p:nvSpPr>
          <p:cNvPr id="44" name="TextBox 43"/>
          <p:cNvSpPr txBox="1"/>
          <p:nvPr/>
        </p:nvSpPr>
        <p:spPr>
          <a:xfrm>
            <a:off x="304800" y="2746801"/>
            <a:ext cx="1981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Commissioners</a:t>
            </a:r>
            <a:endParaRPr lang="en-US" dirty="0">
              <a:effectLst>
                <a:outerShdw blurRad="38100" dist="38100" dir="2700000" algn="tl">
                  <a:srgbClr val="000000">
                    <a:alpha val="43137"/>
                  </a:srgbClr>
                </a:outerShdw>
              </a:effectLst>
            </a:endParaRPr>
          </a:p>
        </p:txBody>
      </p:sp>
      <p:sp>
        <p:nvSpPr>
          <p:cNvPr id="45" name="TextBox 44"/>
          <p:cNvSpPr txBox="1"/>
          <p:nvPr/>
        </p:nvSpPr>
        <p:spPr>
          <a:xfrm>
            <a:off x="685800" y="2214213"/>
            <a:ext cx="1981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DOT</a:t>
            </a:r>
            <a:endParaRPr lang="en-US" dirty="0">
              <a:effectLst>
                <a:outerShdw blurRad="38100" dist="38100" dir="2700000" algn="tl">
                  <a:srgbClr val="000000">
                    <a:alpha val="43137"/>
                  </a:srgbClr>
                </a:outerShdw>
              </a:effectLst>
            </a:endParaRPr>
          </a:p>
        </p:txBody>
      </p:sp>
      <p:sp>
        <p:nvSpPr>
          <p:cNvPr id="46" name="TextBox 45"/>
          <p:cNvSpPr txBox="1"/>
          <p:nvPr/>
        </p:nvSpPr>
        <p:spPr>
          <a:xfrm>
            <a:off x="2133600" y="1150620"/>
            <a:ext cx="1981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Engineering</a:t>
            </a:r>
            <a:endParaRPr lang="en-US" dirty="0">
              <a:effectLst>
                <a:outerShdw blurRad="38100" dist="38100" dir="2700000" algn="tl">
                  <a:srgbClr val="000000">
                    <a:alpha val="43137"/>
                  </a:srgbClr>
                </a:outerShdw>
              </a:effectLst>
            </a:endParaRPr>
          </a:p>
        </p:txBody>
      </p:sp>
      <p:sp>
        <p:nvSpPr>
          <p:cNvPr id="47" name="TextBox 46"/>
          <p:cNvSpPr txBox="1"/>
          <p:nvPr/>
        </p:nvSpPr>
        <p:spPr>
          <a:xfrm>
            <a:off x="7239000" y="1611868"/>
            <a:ext cx="766494"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Fire</a:t>
            </a:r>
            <a:endParaRPr lang="en-US" dirty="0">
              <a:effectLst>
                <a:outerShdw blurRad="38100" dist="38100" dir="2700000" algn="tl">
                  <a:srgbClr val="000000">
                    <a:alpha val="43137"/>
                  </a:srgbClr>
                </a:outerShdw>
              </a:effectLst>
            </a:endParaRPr>
          </a:p>
        </p:txBody>
      </p:sp>
      <p:sp>
        <p:nvSpPr>
          <p:cNvPr id="48" name="TextBox 47"/>
          <p:cNvSpPr txBox="1"/>
          <p:nvPr/>
        </p:nvSpPr>
        <p:spPr>
          <a:xfrm>
            <a:off x="228600" y="4014881"/>
            <a:ext cx="243388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Building Inspections</a:t>
            </a:r>
            <a:endParaRPr lang="en-US" dirty="0">
              <a:effectLst>
                <a:outerShdw blurRad="38100" dist="38100" dir="2700000" algn="tl">
                  <a:srgbClr val="000000">
                    <a:alpha val="43137"/>
                  </a:srgbClr>
                </a:outerShdw>
              </a:effectLst>
            </a:endParaRPr>
          </a:p>
        </p:txBody>
      </p:sp>
      <p:sp>
        <p:nvSpPr>
          <p:cNvPr id="49" name="TextBox 48"/>
          <p:cNvSpPr txBox="1"/>
          <p:nvPr/>
        </p:nvSpPr>
        <p:spPr>
          <a:xfrm>
            <a:off x="5029200" y="1154668"/>
            <a:ext cx="2743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Environmental Health</a:t>
            </a:r>
            <a:endParaRPr lang="en-US" dirty="0">
              <a:effectLst>
                <a:outerShdw blurRad="38100" dist="38100" dir="2700000" algn="tl">
                  <a:srgbClr val="000000">
                    <a:alpha val="43137"/>
                  </a:srgbClr>
                </a:outerShdw>
              </a:effectLst>
            </a:endParaRPr>
          </a:p>
        </p:txBody>
      </p:sp>
      <p:sp>
        <p:nvSpPr>
          <p:cNvPr id="50" name="TextBox 49"/>
          <p:cNvSpPr txBox="1"/>
          <p:nvPr/>
        </p:nvSpPr>
        <p:spPr>
          <a:xfrm>
            <a:off x="7696200" y="2221468"/>
            <a:ext cx="1219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P &amp; Z</a:t>
            </a:r>
            <a:endParaRPr lang="en-US" dirty="0">
              <a:effectLst>
                <a:outerShdw blurRad="38100" dist="38100" dir="2700000" algn="tl">
                  <a:srgbClr val="000000">
                    <a:alpha val="43137"/>
                  </a:srgbClr>
                </a:outerShdw>
              </a:effectLst>
            </a:endParaRPr>
          </a:p>
        </p:txBody>
      </p:sp>
      <p:sp>
        <p:nvSpPr>
          <p:cNvPr id="51" name="TextBox 50"/>
          <p:cNvSpPr txBox="1"/>
          <p:nvPr/>
        </p:nvSpPr>
        <p:spPr>
          <a:xfrm>
            <a:off x="1371600" y="1670340"/>
            <a:ext cx="1586443"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DA &amp; Solicitor</a:t>
            </a:r>
            <a:endParaRPr lang="en-US" dirty="0">
              <a:effectLst>
                <a:outerShdw blurRad="38100" dist="38100" dir="2700000" algn="tl">
                  <a:srgbClr val="000000">
                    <a:alpha val="43137"/>
                  </a:srgbClr>
                </a:outerShdw>
              </a:effectLst>
            </a:endParaRPr>
          </a:p>
        </p:txBody>
      </p:sp>
      <p:sp>
        <p:nvSpPr>
          <p:cNvPr id="52" name="TextBox 51"/>
          <p:cNvSpPr txBox="1"/>
          <p:nvPr/>
        </p:nvSpPr>
        <p:spPr>
          <a:xfrm>
            <a:off x="7010400" y="3329081"/>
            <a:ext cx="1981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Risk Management</a:t>
            </a:r>
            <a:endParaRPr lang="en-US" dirty="0">
              <a:effectLst>
                <a:outerShdw blurRad="38100" dist="38100" dir="2700000" algn="tl">
                  <a:srgbClr val="000000">
                    <a:alpha val="43137"/>
                  </a:srgbClr>
                </a:outerShdw>
              </a:effectLst>
            </a:endParaRPr>
          </a:p>
        </p:txBody>
      </p:sp>
      <p:sp>
        <p:nvSpPr>
          <p:cNvPr id="53" name="TextBox 52"/>
          <p:cNvSpPr txBox="1"/>
          <p:nvPr/>
        </p:nvSpPr>
        <p:spPr>
          <a:xfrm>
            <a:off x="7924800" y="4003213"/>
            <a:ext cx="9144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Sheriff</a:t>
            </a:r>
            <a:endParaRPr lang="en-US" dirty="0">
              <a:effectLst>
                <a:outerShdw blurRad="38100" dist="38100" dir="2700000" algn="tl">
                  <a:srgbClr val="000000">
                    <a:alpha val="43137"/>
                  </a:srgbClr>
                </a:outerShdw>
              </a:effectLst>
            </a:endParaRPr>
          </a:p>
        </p:txBody>
      </p:sp>
      <p:sp>
        <p:nvSpPr>
          <p:cNvPr id="54" name="TextBox 53"/>
          <p:cNvSpPr txBox="1"/>
          <p:nvPr/>
        </p:nvSpPr>
        <p:spPr>
          <a:xfrm>
            <a:off x="6553200" y="4697632"/>
            <a:ext cx="19812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Tax Commissioner</a:t>
            </a:r>
            <a:endParaRPr lang="en-US" dirty="0">
              <a:effectLst>
                <a:outerShdw blurRad="38100" dist="38100" dir="2700000" algn="tl">
                  <a:srgbClr val="000000">
                    <a:alpha val="43137"/>
                  </a:srgbClr>
                </a:outerShdw>
              </a:effectLst>
            </a:endParaRPr>
          </a:p>
        </p:txBody>
      </p:sp>
      <p:sp>
        <p:nvSpPr>
          <p:cNvPr id="55" name="TextBox 54"/>
          <p:cNvSpPr txBox="1"/>
          <p:nvPr/>
        </p:nvSpPr>
        <p:spPr>
          <a:xfrm>
            <a:off x="6019800" y="5374813"/>
            <a:ext cx="1676400"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Voter/Elections</a:t>
            </a:r>
            <a:endParaRPr lang="en-US" dirty="0">
              <a:effectLst>
                <a:outerShdw blurRad="38100" dist="38100" dir="2700000" algn="tl">
                  <a:srgbClr val="000000">
                    <a:alpha val="43137"/>
                  </a:srgbClr>
                </a:outerShdw>
              </a:effectLst>
            </a:endParaRPr>
          </a:p>
        </p:txBody>
      </p:sp>
      <p:sp>
        <p:nvSpPr>
          <p:cNvPr id="56" name="TextBox 55"/>
          <p:cNvSpPr txBox="1"/>
          <p:nvPr/>
        </p:nvSpPr>
        <p:spPr>
          <a:xfrm>
            <a:off x="7086599" y="2743200"/>
            <a:ext cx="1752601"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Public Defender</a:t>
            </a:r>
            <a:endParaRPr lang="en-US" dirty="0">
              <a:effectLst>
                <a:outerShdw blurRad="38100" dist="38100" dir="2700000" algn="tl">
                  <a:srgbClr val="000000">
                    <a:alpha val="43137"/>
                  </a:srgbClr>
                </a:outerShdw>
              </a:effectLst>
            </a:endParaRPr>
          </a:p>
        </p:txBody>
      </p:sp>
      <p:cxnSp>
        <p:nvCxnSpPr>
          <p:cNvPr id="66" name="Straight Arrow Connector 65"/>
          <p:cNvCxnSpPr/>
          <p:nvPr/>
        </p:nvCxnSpPr>
        <p:spPr>
          <a:xfrm flipH="1" flipV="1">
            <a:off x="3231834" y="1519952"/>
            <a:ext cx="1240322" cy="107637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4511493" y="1519952"/>
            <a:ext cx="1563077" cy="105471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a:endCxn id="47" idx="1"/>
          </p:cNvCxnSpPr>
          <p:nvPr/>
        </p:nvCxnSpPr>
        <p:spPr>
          <a:xfrm flipV="1">
            <a:off x="4472156" y="1796534"/>
            <a:ext cx="2766844" cy="77813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H="1" flipV="1">
            <a:off x="2057400" y="2039672"/>
            <a:ext cx="2414756" cy="57038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4" name="Straight Arrow Connector 73"/>
          <p:cNvCxnSpPr/>
          <p:nvPr/>
        </p:nvCxnSpPr>
        <p:spPr>
          <a:xfrm flipV="1">
            <a:off x="4482468" y="2406134"/>
            <a:ext cx="3133038" cy="20392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H="1" flipV="1">
            <a:off x="1537758" y="2398880"/>
            <a:ext cx="2944710" cy="21117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a:endCxn id="56" idx="1"/>
          </p:cNvCxnSpPr>
          <p:nvPr/>
        </p:nvCxnSpPr>
        <p:spPr>
          <a:xfrm>
            <a:off x="4511493" y="2596328"/>
            <a:ext cx="2575106" cy="331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0" name="Straight Arrow Connector 79"/>
          <p:cNvCxnSpPr/>
          <p:nvPr/>
        </p:nvCxnSpPr>
        <p:spPr>
          <a:xfrm flipH="1">
            <a:off x="2057400" y="2596328"/>
            <a:ext cx="2411398" cy="35319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a:off x="4472156" y="2574667"/>
            <a:ext cx="2533750" cy="866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4" name="Straight Arrow Connector 83"/>
          <p:cNvCxnSpPr/>
          <p:nvPr/>
        </p:nvCxnSpPr>
        <p:spPr>
          <a:xfrm flipH="1">
            <a:off x="2286000" y="2574667"/>
            <a:ext cx="2170573" cy="8660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6" name="Straight Arrow Connector 85"/>
          <p:cNvCxnSpPr/>
          <p:nvPr/>
        </p:nvCxnSpPr>
        <p:spPr>
          <a:xfrm>
            <a:off x="4452940" y="2574667"/>
            <a:ext cx="3395660" cy="156777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p:cNvCxnSpPr/>
          <p:nvPr/>
        </p:nvCxnSpPr>
        <p:spPr>
          <a:xfrm flipH="1">
            <a:off x="2438400" y="2610054"/>
            <a:ext cx="2030398" cy="14316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flipH="1">
            <a:off x="1981200" y="2574667"/>
            <a:ext cx="2501268" cy="22317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2" name="Straight Arrow Connector 91"/>
          <p:cNvCxnSpPr/>
          <p:nvPr/>
        </p:nvCxnSpPr>
        <p:spPr>
          <a:xfrm>
            <a:off x="4482468" y="2610054"/>
            <a:ext cx="2523438" cy="204126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4" name="Straight Arrow Connector 93"/>
          <p:cNvCxnSpPr>
            <a:endCxn id="42" idx="0"/>
          </p:cNvCxnSpPr>
          <p:nvPr/>
        </p:nvCxnSpPr>
        <p:spPr>
          <a:xfrm flipH="1">
            <a:off x="1981200" y="2583545"/>
            <a:ext cx="2490956" cy="279126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4472156" y="2610054"/>
            <a:ext cx="1602414" cy="27208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3831964" y="2339812"/>
            <a:ext cx="1324313" cy="424934"/>
          </a:xfrm>
          <a:prstGeom prst="rect">
            <a:avLst/>
          </a:prstGeom>
          <a:gradFill>
            <a:gsLst>
              <a:gs pos="0">
                <a:schemeClr val="accent6">
                  <a:lumMod val="50000"/>
                </a:schemeClr>
              </a:gs>
              <a:gs pos="52000">
                <a:schemeClr val="accent3">
                  <a:lumMod val="60000"/>
                  <a:lumOff val="40000"/>
                </a:schemeClr>
              </a:gs>
              <a:gs pos="100000">
                <a:schemeClr val="tx2">
                  <a:lumMod val="60000"/>
                  <a:lumOff val="40000"/>
                </a:schemeClr>
              </a:gs>
            </a:gsLst>
            <a:lin ang="16200000" scaled="0"/>
          </a:gra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smtClean="0">
                <a:effectLst>
                  <a:outerShdw blurRad="38100" dist="38100" dir="2700000" algn="tl">
                    <a:srgbClr val="000000">
                      <a:alpha val="43137"/>
                    </a:srgbClr>
                  </a:outerShdw>
                </a:effectLst>
              </a:rPr>
              <a:t>ArcReader</a:t>
            </a:r>
            <a:endParaRPr lang="en-US" b="1" dirty="0">
              <a:effectLst>
                <a:outerShdw blurRad="38100" dist="38100" dir="2700000" algn="tl">
                  <a:srgbClr val="000000">
                    <a:alpha val="43137"/>
                  </a:srgbClr>
                </a:outerShdw>
              </a:effectLst>
            </a:endParaRPr>
          </a:p>
        </p:txBody>
      </p:sp>
      <p:cxnSp>
        <p:nvCxnSpPr>
          <p:cNvPr id="98" name="Straight Arrow Connector 97"/>
          <p:cNvCxnSpPr/>
          <p:nvPr/>
        </p:nvCxnSpPr>
        <p:spPr>
          <a:xfrm flipH="1" flipV="1">
            <a:off x="4483574" y="1066800"/>
            <a:ext cx="12226" cy="249304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7" name="Oval 56"/>
          <p:cNvSpPr/>
          <p:nvPr/>
        </p:nvSpPr>
        <p:spPr>
          <a:xfrm>
            <a:off x="4648200" y="5882640"/>
            <a:ext cx="182880" cy="365760"/>
          </a:xfrm>
          <a:prstGeom prst="ellipse">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07809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xit" presetSubtype="0" fill="hold" nodeType="afterEffect">
                                  <p:stCondLst>
                                    <p:cond delay="0"/>
                                  </p:stCondLst>
                                  <p:childTnLst>
                                    <p:animEffect transition="out" filter="fade">
                                      <p:cBhvr>
                                        <p:cTn id="6" dur="1000"/>
                                        <p:tgtEl>
                                          <p:spTgt spid="98"/>
                                        </p:tgtEl>
                                      </p:cBhvr>
                                    </p:animEffect>
                                    <p:anim calcmode="lin" valueType="num">
                                      <p:cBhvr>
                                        <p:cTn id="7" dur="1000"/>
                                        <p:tgtEl>
                                          <p:spTgt spid="98"/>
                                        </p:tgtEl>
                                        <p:attrNameLst>
                                          <p:attrName>ppt_x</p:attrName>
                                        </p:attrNameLst>
                                      </p:cBhvr>
                                      <p:tavLst>
                                        <p:tav tm="0">
                                          <p:val>
                                            <p:strVal val="ppt_x"/>
                                          </p:val>
                                        </p:tav>
                                        <p:tav tm="100000">
                                          <p:val>
                                            <p:strVal val="ppt_x"/>
                                          </p:val>
                                        </p:tav>
                                      </p:tavLst>
                                    </p:anim>
                                    <p:anim calcmode="lin" valueType="num">
                                      <p:cBhvr>
                                        <p:cTn id="8" dur="1000"/>
                                        <p:tgtEl>
                                          <p:spTgt spid="98"/>
                                        </p:tgtEl>
                                        <p:attrNameLst>
                                          <p:attrName>ppt_y</p:attrName>
                                        </p:attrNameLst>
                                      </p:cBhvr>
                                      <p:tavLst>
                                        <p:tav tm="0">
                                          <p:val>
                                            <p:strVal val="ppt_y"/>
                                          </p:val>
                                        </p:tav>
                                        <p:tav tm="100000">
                                          <p:val>
                                            <p:strVal val="ppt_y+.1"/>
                                          </p:val>
                                        </p:tav>
                                      </p:tavLst>
                                    </p:anim>
                                    <p:set>
                                      <p:cBhvr>
                                        <p:cTn id="9" dur="1" fill="hold">
                                          <p:stCondLst>
                                            <p:cond delay="999"/>
                                          </p:stCondLst>
                                        </p:cTn>
                                        <p:tgtEl>
                                          <p:spTgt spid="98"/>
                                        </p:tgtEl>
                                        <p:attrNameLst>
                                          <p:attrName>style.visibility</p:attrName>
                                        </p:attrNameLst>
                                      </p:cBhvr>
                                      <p:to>
                                        <p:strVal val="hidden"/>
                                      </p:to>
                                    </p:se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1000"/>
                                        <p:tgtEl>
                                          <p:spTgt spid="37"/>
                                        </p:tgtEl>
                                      </p:cBhvr>
                                    </p:animEffect>
                                    <p:anim calcmode="lin" valueType="num">
                                      <p:cBhvr>
                                        <p:cTn id="14" dur="1000" fill="hold"/>
                                        <p:tgtEl>
                                          <p:spTgt spid="37"/>
                                        </p:tgtEl>
                                        <p:attrNameLst>
                                          <p:attrName>ppt_x</p:attrName>
                                        </p:attrNameLst>
                                      </p:cBhvr>
                                      <p:tavLst>
                                        <p:tav tm="0">
                                          <p:val>
                                            <p:strVal val="#ppt_x"/>
                                          </p:val>
                                        </p:tav>
                                        <p:tav tm="100000">
                                          <p:val>
                                            <p:strVal val="#ppt_x"/>
                                          </p:val>
                                        </p:tav>
                                      </p:tavLst>
                                    </p:anim>
                                    <p:anim calcmode="lin" valueType="num">
                                      <p:cBhvr>
                                        <p:cTn id="15" dur="1000" fill="hold"/>
                                        <p:tgtEl>
                                          <p:spTgt spid="3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fade">
                                      <p:cBhvr>
                                        <p:cTn id="23" dur="500"/>
                                        <p:tgtEl>
                                          <p:spTgt spid="68"/>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par>
                                <p:cTn id="28" presetID="10" presetClass="entr" presetSubtype="0" fill="hold" nodeType="withEffect">
                                  <p:stCondLst>
                                    <p:cond delay="0"/>
                                  </p:stCondLst>
                                  <p:childTnLst>
                                    <p:set>
                                      <p:cBhvr>
                                        <p:cTn id="29" dur="1" fill="hold">
                                          <p:stCondLst>
                                            <p:cond delay="0"/>
                                          </p:stCondLst>
                                        </p:cTn>
                                        <p:tgtEl>
                                          <p:spTgt spid="66"/>
                                        </p:tgtEl>
                                        <p:attrNameLst>
                                          <p:attrName>style.visibility</p:attrName>
                                        </p:attrNameLst>
                                      </p:cBhvr>
                                      <p:to>
                                        <p:strVal val="visible"/>
                                      </p:to>
                                    </p:set>
                                    <p:animEffect transition="in" filter="fade">
                                      <p:cBhvr>
                                        <p:cTn id="30" dur="500"/>
                                        <p:tgtEl>
                                          <p:spTgt spid="6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fade">
                                      <p:cBhvr>
                                        <p:cTn id="33" dur="500"/>
                                        <p:tgtEl>
                                          <p:spTgt spid="46"/>
                                        </p:tgtEl>
                                      </p:cBhvr>
                                    </p:animEffect>
                                  </p:childTnLst>
                                </p:cTn>
                              </p:par>
                              <p:par>
                                <p:cTn id="34" presetID="10" presetClass="entr" presetSubtype="0" fill="hold" nodeType="with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500"/>
                                        <p:tgtEl>
                                          <p:spTgt spid="7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par>
                                <p:cTn id="40" presetID="10" presetClass="entr" presetSubtype="0" fill="hold"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fade">
                                      <p:cBhvr>
                                        <p:cTn id="42" dur="500"/>
                                        <p:tgtEl>
                                          <p:spTgt spid="72"/>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par>
                                <p:cTn id="46" presetID="10" presetClass="entr" presetSubtype="0" fill="hold" nodeType="withEffect">
                                  <p:stCondLst>
                                    <p:cond delay="0"/>
                                  </p:stCondLst>
                                  <p:childTnLst>
                                    <p:set>
                                      <p:cBhvr>
                                        <p:cTn id="47" dur="1" fill="hold">
                                          <p:stCondLst>
                                            <p:cond delay="0"/>
                                          </p:stCondLst>
                                        </p:cTn>
                                        <p:tgtEl>
                                          <p:spTgt spid="74"/>
                                        </p:tgtEl>
                                        <p:attrNameLst>
                                          <p:attrName>style.visibility</p:attrName>
                                        </p:attrNameLst>
                                      </p:cBhvr>
                                      <p:to>
                                        <p:strVal val="visible"/>
                                      </p:to>
                                    </p:set>
                                    <p:animEffect transition="in" filter="fade">
                                      <p:cBhvr>
                                        <p:cTn id="48" dur="500"/>
                                        <p:tgtEl>
                                          <p:spTgt spid="74"/>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fade">
                                      <p:cBhvr>
                                        <p:cTn id="51" dur="500"/>
                                        <p:tgtEl>
                                          <p:spTgt spid="50"/>
                                        </p:tgtEl>
                                      </p:cBhvr>
                                    </p:animEffect>
                                  </p:childTnLst>
                                </p:cTn>
                              </p:par>
                              <p:par>
                                <p:cTn id="52" presetID="10" presetClass="entr" presetSubtype="0"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fade">
                                      <p:cBhvr>
                                        <p:cTn id="54" dur="500"/>
                                        <p:tgtEl>
                                          <p:spTgt spid="7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childTnLst>
                                </p:cTn>
                              </p:par>
                              <p:par>
                                <p:cTn id="58" presetID="10" presetClass="entr" presetSubtype="0" fill="hold" nodeType="withEffect">
                                  <p:stCondLst>
                                    <p:cond delay="0"/>
                                  </p:stCondLst>
                                  <p:childTnLst>
                                    <p:set>
                                      <p:cBhvr>
                                        <p:cTn id="59" dur="1" fill="hold">
                                          <p:stCondLst>
                                            <p:cond delay="0"/>
                                          </p:stCondLst>
                                        </p:cTn>
                                        <p:tgtEl>
                                          <p:spTgt spid="78"/>
                                        </p:tgtEl>
                                        <p:attrNameLst>
                                          <p:attrName>style.visibility</p:attrName>
                                        </p:attrNameLst>
                                      </p:cBhvr>
                                      <p:to>
                                        <p:strVal val="visible"/>
                                      </p:to>
                                    </p:set>
                                    <p:animEffect transition="in" filter="fade">
                                      <p:cBhvr>
                                        <p:cTn id="60" dur="500"/>
                                        <p:tgtEl>
                                          <p:spTgt spid="7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nodeType="withEffect">
                                  <p:stCondLst>
                                    <p:cond delay="0"/>
                                  </p:stCondLst>
                                  <p:childTnLst>
                                    <p:set>
                                      <p:cBhvr>
                                        <p:cTn id="65" dur="1" fill="hold">
                                          <p:stCondLst>
                                            <p:cond delay="0"/>
                                          </p:stCondLst>
                                        </p:cTn>
                                        <p:tgtEl>
                                          <p:spTgt spid="80"/>
                                        </p:tgtEl>
                                        <p:attrNameLst>
                                          <p:attrName>style.visibility</p:attrName>
                                        </p:attrNameLst>
                                      </p:cBhvr>
                                      <p:to>
                                        <p:strVal val="visible"/>
                                      </p:to>
                                    </p:set>
                                    <p:animEffect transition="in" filter="fade">
                                      <p:cBhvr>
                                        <p:cTn id="66" dur="500"/>
                                        <p:tgtEl>
                                          <p:spTgt spid="8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fade">
                                      <p:cBhvr>
                                        <p:cTn id="69" dur="500"/>
                                        <p:tgtEl>
                                          <p:spTgt spid="44"/>
                                        </p:tgtEl>
                                      </p:cBhvr>
                                    </p:animEffect>
                                  </p:childTnLst>
                                </p:cTn>
                              </p:par>
                              <p:par>
                                <p:cTn id="70" presetID="10" presetClass="entr" presetSubtype="0" fill="hold" nodeType="withEffect">
                                  <p:stCondLst>
                                    <p:cond delay="0"/>
                                  </p:stCondLst>
                                  <p:childTnLst>
                                    <p:set>
                                      <p:cBhvr>
                                        <p:cTn id="71" dur="1" fill="hold">
                                          <p:stCondLst>
                                            <p:cond delay="0"/>
                                          </p:stCondLst>
                                        </p:cTn>
                                        <p:tgtEl>
                                          <p:spTgt spid="82"/>
                                        </p:tgtEl>
                                        <p:attrNameLst>
                                          <p:attrName>style.visibility</p:attrName>
                                        </p:attrNameLst>
                                      </p:cBhvr>
                                      <p:to>
                                        <p:strVal val="visible"/>
                                      </p:to>
                                    </p:set>
                                    <p:animEffect transition="in" filter="fade">
                                      <p:cBhvr>
                                        <p:cTn id="72" dur="500"/>
                                        <p:tgtEl>
                                          <p:spTgt spid="8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2"/>
                                        </p:tgtEl>
                                        <p:attrNameLst>
                                          <p:attrName>style.visibility</p:attrName>
                                        </p:attrNameLst>
                                      </p:cBhvr>
                                      <p:to>
                                        <p:strVal val="visible"/>
                                      </p:to>
                                    </p:set>
                                    <p:animEffect transition="in" filter="fade">
                                      <p:cBhvr>
                                        <p:cTn id="75" dur="500"/>
                                        <p:tgtEl>
                                          <p:spTgt spid="52"/>
                                        </p:tgtEl>
                                      </p:cBhvr>
                                    </p:animEffect>
                                  </p:childTnLst>
                                </p:cTn>
                              </p:par>
                              <p:par>
                                <p:cTn id="76" presetID="10" presetClass="entr" presetSubtype="0" fill="hold" nodeType="withEffect">
                                  <p:stCondLst>
                                    <p:cond delay="0"/>
                                  </p:stCondLst>
                                  <p:childTnLst>
                                    <p:set>
                                      <p:cBhvr>
                                        <p:cTn id="77" dur="1" fill="hold">
                                          <p:stCondLst>
                                            <p:cond delay="0"/>
                                          </p:stCondLst>
                                        </p:cTn>
                                        <p:tgtEl>
                                          <p:spTgt spid="84"/>
                                        </p:tgtEl>
                                        <p:attrNameLst>
                                          <p:attrName>style.visibility</p:attrName>
                                        </p:attrNameLst>
                                      </p:cBhvr>
                                      <p:to>
                                        <p:strVal val="visible"/>
                                      </p:to>
                                    </p:set>
                                    <p:animEffect transition="in" filter="fade">
                                      <p:cBhvr>
                                        <p:cTn id="78" dur="500"/>
                                        <p:tgtEl>
                                          <p:spTgt spid="8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3"/>
                                        </p:tgtEl>
                                        <p:attrNameLst>
                                          <p:attrName>style.visibility</p:attrName>
                                        </p:attrNameLst>
                                      </p:cBhvr>
                                      <p:to>
                                        <p:strVal val="visible"/>
                                      </p:to>
                                    </p:set>
                                    <p:animEffect transition="in" filter="fade">
                                      <p:cBhvr>
                                        <p:cTn id="81" dur="500"/>
                                        <p:tgtEl>
                                          <p:spTgt spid="43"/>
                                        </p:tgtEl>
                                      </p:cBhvr>
                                    </p:animEffect>
                                  </p:childTnLst>
                                </p:cTn>
                              </p:par>
                              <p:par>
                                <p:cTn id="82" presetID="10" presetClass="entr" presetSubtype="0" fill="hold" nodeType="with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fade">
                                      <p:cBhvr>
                                        <p:cTn id="84" dur="500"/>
                                        <p:tgtEl>
                                          <p:spTgt spid="86"/>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3"/>
                                        </p:tgtEl>
                                        <p:attrNameLst>
                                          <p:attrName>style.visibility</p:attrName>
                                        </p:attrNameLst>
                                      </p:cBhvr>
                                      <p:to>
                                        <p:strVal val="visible"/>
                                      </p:to>
                                    </p:set>
                                    <p:animEffect transition="in" filter="fade">
                                      <p:cBhvr>
                                        <p:cTn id="87" dur="500"/>
                                        <p:tgtEl>
                                          <p:spTgt spid="53"/>
                                        </p:tgtEl>
                                      </p:cBhvr>
                                    </p:animEffect>
                                  </p:childTnLst>
                                </p:cTn>
                              </p:par>
                              <p:par>
                                <p:cTn id="88" presetID="10" presetClass="entr" presetSubtype="0" fill="hold" nodeType="withEffect">
                                  <p:stCondLst>
                                    <p:cond delay="0"/>
                                  </p:stCondLst>
                                  <p:childTnLst>
                                    <p:set>
                                      <p:cBhvr>
                                        <p:cTn id="89" dur="1" fill="hold">
                                          <p:stCondLst>
                                            <p:cond delay="0"/>
                                          </p:stCondLst>
                                        </p:cTn>
                                        <p:tgtEl>
                                          <p:spTgt spid="88"/>
                                        </p:tgtEl>
                                        <p:attrNameLst>
                                          <p:attrName>style.visibility</p:attrName>
                                        </p:attrNameLst>
                                      </p:cBhvr>
                                      <p:to>
                                        <p:strVal val="visible"/>
                                      </p:to>
                                    </p:set>
                                    <p:animEffect transition="in" filter="fade">
                                      <p:cBhvr>
                                        <p:cTn id="90" dur="500"/>
                                        <p:tgtEl>
                                          <p:spTgt spid="8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Effect transition="in" filter="fade">
                                      <p:cBhvr>
                                        <p:cTn id="93" dur="500"/>
                                        <p:tgtEl>
                                          <p:spTgt spid="48"/>
                                        </p:tgtEl>
                                      </p:cBhvr>
                                    </p:animEffect>
                                  </p:childTnLst>
                                </p:cTn>
                              </p:par>
                              <p:par>
                                <p:cTn id="94" presetID="10" presetClass="entr" presetSubtype="0" fill="hold" nodeType="withEffect">
                                  <p:stCondLst>
                                    <p:cond delay="0"/>
                                  </p:stCondLst>
                                  <p:childTnLst>
                                    <p:set>
                                      <p:cBhvr>
                                        <p:cTn id="95" dur="1" fill="hold">
                                          <p:stCondLst>
                                            <p:cond delay="0"/>
                                          </p:stCondLst>
                                        </p:cTn>
                                        <p:tgtEl>
                                          <p:spTgt spid="92"/>
                                        </p:tgtEl>
                                        <p:attrNameLst>
                                          <p:attrName>style.visibility</p:attrName>
                                        </p:attrNameLst>
                                      </p:cBhvr>
                                      <p:to>
                                        <p:strVal val="visible"/>
                                      </p:to>
                                    </p:set>
                                    <p:animEffect transition="in" filter="fade">
                                      <p:cBhvr>
                                        <p:cTn id="96" dur="500"/>
                                        <p:tgtEl>
                                          <p:spTgt spid="92"/>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fade">
                                      <p:cBhvr>
                                        <p:cTn id="99" dur="500"/>
                                        <p:tgtEl>
                                          <p:spTgt spid="54"/>
                                        </p:tgtEl>
                                      </p:cBhvr>
                                    </p:animEffect>
                                  </p:childTnLst>
                                </p:cTn>
                              </p:par>
                              <p:par>
                                <p:cTn id="100" presetID="10" presetClass="entr" presetSubtype="0" fill="hold" nodeType="with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500"/>
                                        <p:tgtEl>
                                          <p:spTgt spid="9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fade">
                                      <p:cBhvr>
                                        <p:cTn id="105" dur="500"/>
                                        <p:tgtEl>
                                          <p:spTgt spid="41"/>
                                        </p:tgtEl>
                                      </p:cBhvr>
                                    </p:animEffect>
                                  </p:childTnLst>
                                </p:cTn>
                              </p:par>
                              <p:par>
                                <p:cTn id="106" presetID="10" presetClass="entr" presetSubtype="0" fill="hold" nodeType="withEffect">
                                  <p:stCondLst>
                                    <p:cond delay="0"/>
                                  </p:stCondLst>
                                  <p:childTnLst>
                                    <p:set>
                                      <p:cBhvr>
                                        <p:cTn id="107" dur="1" fill="hold">
                                          <p:stCondLst>
                                            <p:cond delay="0"/>
                                          </p:stCondLst>
                                        </p:cTn>
                                        <p:tgtEl>
                                          <p:spTgt spid="96"/>
                                        </p:tgtEl>
                                        <p:attrNameLst>
                                          <p:attrName>style.visibility</p:attrName>
                                        </p:attrNameLst>
                                      </p:cBhvr>
                                      <p:to>
                                        <p:strVal val="visible"/>
                                      </p:to>
                                    </p:set>
                                    <p:animEffect transition="in" filter="fade">
                                      <p:cBhvr>
                                        <p:cTn id="108" dur="500"/>
                                        <p:tgtEl>
                                          <p:spTgt spid="96"/>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55"/>
                                        </p:tgtEl>
                                        <p:attrNameLst>
                                          <p:attrName>style.visibility</p:attrName>
                                        </p:attrNameLst>
                                      </p:cBhvr>
                                      <p:to>
                                        <p:strVal val="visible"/>
                                      </p:to>
                                    </p:set>
                                    <p:animEffect transition="in" filter="fade">
                                      <p:cBhvr>
                                        <p:cTn id="111" dur="500"/>
                                        <p:tgtEl>
                                          <p:spTgt spid="55"/>
                                        </p:tgtEl>
                                      </p:cBhvr>
                                    </p:animEffect>
                                  </p:childTnLst>
                                </p:cTn>
                              </p:par>
                              <p:par>
                                <p:cTn id="112" presetID="10" presetClass="entr" presetSubtype="0" fill="hold" nodeType="withEffect">
                                  <p:stCondLst>
                                    <p:cond delay="0"/>
                                  </p:stCondLst>
                                  <p:childTnLst>
                                    <p:set>
                                      <p:cBhvr>
                                        <p:cTn id="113" dur="1" fill="hold">
                                          <p:stCondLst>
                                            <p:cond delay="0"/>
                                          </p:stCondLst>
                                        </p:cTn>
                                        <p:tgtEl>
                                          <p:spTgt spid="94"/>
                                        </p:tgtEl>
                                        <p:attrNameLst>
                                          <p:attrName>style.visibility</p:attrName>
                                        </p:attrNameLst>
                                      </p:cBhvr>
                                      <p:to>
                                        <p:strVal val="visible"/>
                                      </p:to>
                                    </p:set>
                                    <p:animEffect transition="in" filter="fade">
                                      <p:cBhvr>
                                        <p:cTn id="114" dur="500"/>
                                        <p:tgtEl>
                                          <p:spTgt spid="94"/>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42"/>
                                        </p:tgtEl>
                                        <p:attrNameLst>
                                          <p:attrName>style.visibility</p:attrName>
                                        </p:attrNameLst>
                                      </p:cBhvr>
                                      <p:to>
                                        <p:strVal val="visible"/>
                                      </p:to>
                                    </p:set>
                                    <p:animEffect transition="in" filter="fade">
                                      <p:cBhvr>
                                        <p:cTn id="117" dur="500"/>
                                        <p:tgtEl>
                                          <p:spTgt spid="42"/>
                                        </p:tgtEl>
                                      </p:cBhvr>
                                    </p:animEffect>
                                  </p:childTnLst>
                                </p:cTn>
                              </p:par>
                              <p:par>
                                <p:cTn id="118" presetID="6" presetClass="emph" presetSubtype="0" fill="hold" grpId="0" nodeType="withEffect">
                                  <p:stCondLst>
                                    <p:cond delay="0"/>
                                  </p:stCondLst>
                                  <p:childTnLst>
                                    <p:animScale>
                                      <p:cBhvr>
                                        <p:cTn id="119" dur="2000" fill="hold"/>
                                        <p:tgtEl>
                                          <p:spTgt spid="20"/>
                                        </p:tgtEl>
                                      </p:cBhvr>
                                      <p:by x="150000" y="150000"/>
                                    </p:animScale>
                                  </p:childTnLst>
                                </p:cTn>
                              </p:par>
                              <p:par>
                                <p:cTn id="120" presetID="6" presetClass="emph" presetSubtype="0" fill="hold" grpId="0" nodeType="withEffect">
                                  <p:stCondLst>
                                    <p:cond delay="0"/>
                                  </p:stCondLst>
                                  <p:childTnLst>
                                    <p:animScale>
                                      <p:cBhvr>
                                        <p:cTn id="121" dur="2000" fill="hold"/>
                                        <p:tgtEl>
                                          <p:spTgt spid="21"/>
                                        </p:tgtEl>
                                      </p:cBhvr>
                                      <p:by x="150000" y="150000"/>
                                    </p:animScale>
                                  </p:childTnLst>
                                </p:cTn>
                              </p:par>
                              <p:par>
                                <p:cTn id="122" presetID="6" presetClass="emph" presetSubtype="0" fill="hold" grpId="0" nodeType="withEffect">
                                  <p:stCondLst>
                                    <p:cond delay="0"/>
                                  </p:stCondLst>
                                  <p:childTnLst>
                                    <p:animScale>
                                      <p:cBhvr>
                                        <p:cTn id="123" dur="2000" fill="hold"/>
                                        <p:tgtEl>
                                          <p:spTgt spid="23"/>
                                        </p:tgtEl>
                                      </p:cBhvr>
                                      <p:by x="150000" y="150000"/>
                                    </p:animScale>
                                  </p:childTnLst>
                                </p:cTn>
                              </p:par>
                              <p:par>
                                <p:cTn id="124" presetID="6" presetClass="emph" presetSubtype="0" fill="hold" grpId="0" nodeType="withEffect">
                                  <p:stCondLst>
                                    <p:cond delay="0"/>
                                  </p:stCondLst>
                                  <p:childTnLst>
                                    <p:animScale>
                                      <p:cBhvr>
                                        <p:cTn id="125" dur="2000" fill="hold"/>
                                        <p:tgtEl>
                                          <p:spTgt spid="5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3" grpId="0" animBg="1"/>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38" grpId="0" animBg="1"/>
      <p:bldP spid="5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4000" y="373380"/>
            <a:ext cx="61722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effectLst>
                  <a:outerShdw blurRad="38100" dist="38100" dir="2700000" algn="tl">
                    <a:srgbClr val="000000">
                      <a:alpha val="43137"/>
                    </a:srgbClr>
                  </a:outerShdw>
                </a:effectLst>
                <a:latin typeface="Century Gothic" panose="020B0502020202020204" pitchFamily="34" charset="0"/>
              </a:rPr>
              <a:t>Develop a web presence</a:t>
            </a:r>
          </a:p>
          <a:p>
            <a:endParaRPr lang="en-US" dirty="0">
              <a:effectLst>
                <a:outerShdw blurRad="38100" dist="38100" dir="2700000" algn="tl">
                  <a:srgbClr val="000000">
                    <a:alpha val="43137"/>
                  </a:srgbClr>
                </a:outerShdw>
              </a:effectLst>
              <a:latin typeface="Century Gothic" panose="020B0502020202020204" pitchFamily="34" charset="0"/>
            </a:endParaRPr>
          </a:p>
          <a:p>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676400" y="1764268"/>
            <a:ext cx="5715000" cy="369332"/>
          </a:xfrm>
          <a:prstGeom prst="rect">
            <a:avLst/>
          </a:prstGeom>
          <a:noFill/>
        </p:spPr>
        <p:txBody>
          <a:bodyPr wrap="square" rtlCol="0">
            <a:spAutoFit/>
          </a:bodyPr>
          <a:lstStyle/>
          <a:p>
            <a:r>
              <a:rPr lang="en-US" u="sng" dirty="0" smtClean="0"/>
              <a:t>Tax Commissioner</a:t>
            </a:r>
            <a:r>
              <a:rPr lang="en-US" dirty="0" smtClean="0"/>
              <a:t> and </a:t>
            </a:r>
            <a:r>
              <a:rPr lang="en-US" u="sng" dirty="0" smtClean="0"/>
              <a:t>GIS</a:t>
            </a:r>
            <a:r>
              <a:rPr lang="en-US" dirty="0" smtClean="0"/>
              <a:t> share hosted service…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2438400"/>
            <a:ext cx="1981200" cy="1234762"/>
          </a:xfrm>
          <a:prstGeom prst="rect">
            <a:avLst/>
          </a:prstGeom>
        </p:spPr>
      </p:pic>
      <p:sp>
        <p:nvSpPr>
          <p:cNvPr id="5" name="TextBox 4"/>
          <p:cNvSpPr txBox="1"/>
          <p:nvPr/>
        </p:nvSpPr>
        <p:spPr>
          <a:xfrm>
            <a:off x="1676400" y="4486870"/>
            <a:ext cx="4419600" cy="923330"/>
          </a:xfrm>
          <a:prstGeom prst="rect">
            <a:avLst/>
          </a:prstGeom>
          <a:noFill/>
        </p:spPr>
        <p:txBody>
          <a:bodyPr wrap="square" rtlCol="0">
            <a:spAutoFit/>
          </a:bodyPr>
          <a:lstStyle/>
          <a:p>
            <a:r>
              <a:rPr lang="en-US" u="sng" dirty="0" smtClean="0"/>
              <a:t>Appraiser</a:t>
            </a:r>
            <a:r>
              <a:rPr lang="en-US" dirty="0" smtClean="0"/>
              <a:t> uses hosted service…</a:t>
            </a:r>
          </a:p>
          <a:p>
            <a:endParaRPr lang="en-US" dirty="0" smtClean="0"/>
          </a:p>
          <a:p>
            <a:endParaRPr lang="en-US" dirty="0"/>
          </a:p>
        </p:txBody>
      </p:sp>
      <p:sp>
        <p:nvSpPr>
          <p:cNvPr id="6" name="Rectangle 5"/>
          <p:cNvSpPr/>
          <p:nvPr/>
        </p:nvSpPr>
        <p:spPr>
          <a:xfrm>
            <a:off x="3390151" y="4648200"/>
            <a:ext cx="1029449" cy="156966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9600" b="1" cap="none" spc="0"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Q</a:t>
            </a:r>
            <a:endParaRPr lang="en-US" sz="9600" b="1" cap="none" spc="0"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grpSp>
        <p:nvGrpSpPr>
          <p:cNvPr id="10" name="Group 9"/>
          <p:cNvGrpSpPr/>
          <p:nvPr/>
        </p:nvGrpSpPr>
        <p:grpSpPr>
          <a:xfrm>
            <a:off x="4724400" y="2831068"/>
            <a:ext cx="3969613" cy="2807732"/>
            <a:chOff x="4724400" y="2831068"/>
            <a:chExt cx="3969613" cy="2807732"/>
          </a:xfrm>
        </p:grpSpPr>
        <p:sp>
          <p:nvSpPr>
            <p:cNvPr id="7" name="TextBox 6"/>
            <p:cNvSpPr txBox="1"/>
            <p:nvPr/>
          </p:nvSpPr>
          <p:spPr>
            <a:xfrm>
              <a:off x="5257800" y="2831068"/>
              <a:ext cx="2871107" cy="369332"/>
            </a:xfrm>
            <a:prstGeom prst="rect">
              <a:avLst/>
            </a:prstGeom>
            <a:noFill/>
          </p:spPr>
          <p:txBody>
            <a:bodyPr wrap="none" rtlCol="0">
              <a:spAutoFit/>
            </a:bodyPr>
            <a:lstStyle/>
            <a:p>
              <a:r>
                <a:rPr lang="en-US" dirty="0" smtClean="0"/>
                <a:t>Tax Bill and </a:t>
              </a:r>
              <a:r>
                <a:rPr lang="en-US" u="sng" dirty="0" smtClean="0"/>
                <a:t>Limited Mapping</a:t>
              </a:r>
              <a:endParaRPr lang="en-US" u="sng" dirty="0"/>
            </a:p>
          </p:txBody>
        </p:sp>
        <p:sp>
          <p:nvSpPr>
            <p:cNvPr id="8" name="TextBox 7"/>
            <p:cNvSpPr txBox="1"/>
            <p:nvPr/>
          </p:nvSpPr>
          <p:spPr>
            <a:xfrm>
              <a:off x="4724400" y="5269468"/>
              <a:ext cx="3969613" cy="369332"/>
            </a:xfrm>
            <a:prstGeom prst="rect">
              <a:avLst/>
            </a:prstGeom>
            <a:noFill/>
          </p:spPr>
          <p:txBody>
            <a:bodyPr wrap="none" rtlCol="0">
              <a:spAutoFit/>
            </a:bodyPr>
            <a:lstStyle/>
            <a:p>
              <a:r>
                <a:rPr lang="en-US" dirty="0" smtClean="0"/>
                <a:t>Property Appraisal and </a:t>
              </a:r>
              <a:r>
                <a:rPr lang="en-US" u="sng" dirty="0" smtClean="0"/>
                <a:t>Limited Mapping</a:t>
              </a:r>
              <a:endParaRPr lang="en-US" u="sng" dirty="0"/>
            </a:p>
          </p:txBody>
        </p:sp>
      </p:grpSp>
      <p:sp>
        <p:nvSpPr>
          <p:cNvPr id="9" name="TextBox 8"/>
          <p:cNvSpPr txBox="1"/>
          <p:nvPr/>
        </p:nvSpPr>
        <p:spPr>
          <a:xfrm>
            <a:off x="1676400" y="1078468"/>
            <a:ext cx="5562600" cy="369332"/>
          </a:xfrm>
          <a:prstGeom prst="rect">
            <a:avLst/>
          </a:prstGeom>
          <a:noFill/>
        </p:spPr>
        <p:txBody>
          <a:bodyPr wrap="square" rtlCol="0">
            <a:spAutoFit/>
          </a:bodyPr>
          <a:lstStyle/>
          <a:p>
            <a:pPr algn="ctr"/>
            <a:r>
              <a:rPr lang="en-US" b="1" dirty="0" smtClean="0">
                <a:solidFill>
                  <a:schemeClr val="bg1">
                    <a:lumMod val="50000"/>
                  </a:schemeClr>
                </a:solidFill>
              </a:rPr>
              <a:t>County does not have web hosting capabilities</a:t>
            </a:r>
          </a:p>
        </p:txBody>
      </p:sp>
    </p:spTree>
    <p:extLst>
      <p:ext uri="{BB962C8B-B14F-4D97-AF65-F5344CB8AC3E}">
        <p14:creationId xmlns:p14="http://schemas.microsoft.com/office/powerpoint/2010/main" val="3316621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500"/>
                                  </p:stCondLst>
                                  <p:childTnLst>
                                    <p:animEffect transition="out" filter="fade">
                                      <p:cBhvr>
                                        <p:cTn id="6" dur="750" tmFilter="0, 0; .2, .5; .8, .5; 1, 0"/>
                                        <p:tgtEl>
                                          <p:spTgt spid="9"/>
                                        </p:tgtEl>
                                      </p:cBhvr>
                                    </p:animEffect>
                                    <p:animScale>
                                      <p:cBhvr>
                                        <p:cTn id="7" dur="375" autoRev="1" fill="hold"/>
                                        <p:tgtEl>
                                          <p:spTgt spid="9"/>
                                        </p:tgtEl>
                                      </p:cBhvr>
                                      <p:by x="105000" y="105000"/>
                                    </p:animScale>
                                  </p:childTnLst>
                                </p:cTn>
                              </p:par>
                            </p:childTnLst>
                          </p:cTn>
                        </p:par>
                        <p:par>
                          <p:cTn id="8" fill="hold">
                            <p:stCondLst>
                              <p:cond delay="1250"/>
                            </p:stCondLst>
                            <p:childTnLst>
                              <p:par>
                                <p:cTn id="9" presetID="26" presetClass="emph" presetSubtype="0" fill="hold" nodeType="afterEffect">
                                  <p:stCondLst>
                                    <p:cond delay="0"/>
                                  </p:stCondLst>
                                  <p:childTnLst>
                                    <p:animEffect transition="out" filter="fade">
                                      <p:cBhvr>
                                        <p:cTn id="10" dur="500" tmFilter="0, 0; .2, .5; .8, .5; 1, 0"/>
                                        <p:tgtEl>
                                          <p:spTgt spid="10"/>
                                        </p:tgtEl>
                                      </p:cBhvr>
                                    </p:animEffect>
                                    <p:animScale>
                                      <p:cBhvr>
                                        <p:cTn id="11" dur="25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199"/>
            <a:ext cx="8735433" cy="5503903"/>
          </a:xfrm>
          <a:prstGeom prst="rect">
            <a:avLst/>
          </a:prstGeom>
          <a:noFill/>
          <a:ln w="9525">
            <a:solidFill>
              <a:schemeClr val="tx1"/>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674138"/>
            <a:ext cx="3188122" cy="457426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2"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7375" y="1406052"/>
            <a:ext cx="2955993" cy="48423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Title 1"/>
          <p:cNvSpPr txBox="1">
            <a:spLocks/>
          </p:cNvSpPr>
          <p:nvPr/>
        </p:nvSpPr>
        <p:spPr>
          <a:xfrm>
            <a:off x="1295400" y="373380"/>
            <a:ext cx="6781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effectLst>
                  <a:outerShdw blurRad="38100" dist="38100" dir="2700000" algn="tl">
                    <a:srgbClr val="000000">
                      <a:alpha val="43137"/>
                    </a:srgbClr>
                  </a:outerShdw>
                </a:effectLst>
                <a:latin typeface="Century Gothic" panose="020B0502020202020204" pitchFamily="34" charset="0"/>
              </a:rPr>
              <a:t>Property Information Website</a:t>
            </a:r>
          </a:p>
          <a:p>
            <a:endParaRPr lang="en-US" dirty="0">
              <a:effectLst>
                <a:outerShdw blurRad="38100" dist="38100" dir="2700000" algn="tl">
                  <a:srgbClr val="000000">
                    <a:alpha val="43137"/>
                  </a:srgbClr>
                </a:outerShdw>
              </a:effectLst>
              <a:latin typeface="Century Gothic" panose="020B0502020202020204" pitchFamily="34" charset="0"/>
            </a:endParaRPr>
          </a:p>
          <a:p>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33600" y="2028825"/>
            <a:ext cx="4628813" cy="421957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48246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31"/>
                                        </p:tgtEl>
                                        <p:attrNameLst>
                                          <p:attrName>style.visibility</p:attrName>
                                        </p:attrNameLst>
                                      </p:cBhvr>
                                      <p:to>
                                        <p:strVal val="visible"/>
                                      </p:to>
                                    </p:set>
                                    <p:anim calcmode="lin" valueType="num">
                                      <p:cBhvr additive="base">
                                        <p:cTn id="11" dur="1500" fill="hold"/>
                                        <p:tgtEl>
                                          <p:spTgt spid="1031"/>
                                        </p:tgtEl>
                                        <p:attrNameLst>
                                          <p:attrName>ppt_x</p:attrName>
                                        </p:attrNameLst>
                                      </p:cBhvr>
                                      <p:tavLst>
                                        <p:tav tm="0">
                                          <p:val>
                                            <p:strVal val="#ppt_x"/>
                                          </p:val>
                                        </p:tav>
                                        <p:tav tm="100000">
                                          <p:val>
                                            <p:strVal val="#ppt_x"/>
                                          </p:val>
                                        </p:tav>
                                      </p:tavLst>
                                    </p:anim>
                                    <p:anim calcmode="lin" valueType="num">
                                      <p:cBhvr additive="base">
                                        <p:cTn id="12" dur="1500" fill="hold"/>
                                        <p:tgtEl>
                                          <p:spTgt spid="1031"/>
                                        </p:tgtEl>
                                        <p:attrNameLst>
                                          <p:attrName>ppt_y</p:attrName>
                                        </p:attrNameLst>
                                      </p:cBhvr>
                                      <p:tavLst>
                                        <p:tav tm="0">
                                          <p:val>
                                            <p:strVal val="1+#ppt_h/2"/>
                                          </p:val>
                                        </p:tav>
                                        <p:tav tm="100000">
                                          <p:val>
                                            <p:strVal val="#ppt_y"/>
                                          </p:val>
                                        </p:tav>
                                      </p:tavLst>
                                    </p:anim>
                                  </p:childTnLst>
                                </p:cTn>
                              </p:par>
                            </p:childTnLst>
                          </p:cTn>
                        </p:par>
                        <p:par>
                          <p:cTn id="13" fill="hold">
                            <p:stCondLst>
                              <p:cond delay="2000"/>
                            </p:stCondLst>
                            <p:childTnLst>
                              <p:par>
                                <p:cTn id="14" presetID="2" presetClass="entr" presetSubtype="4" fill="hold" nodeType="afterEffect">
                                  <p:stCondLst>
                                    <p:cond delay="0"/>
                                  </p:stCondLst>
                                  <p:childTnLst>
                                    <p:set>
                                      <p:cBhvr>
                                        <p:cTn id="15" dur="1" fill="hold">
                                          <p:stCondLst>
                                            <p:cond delay="0"/>
                                          </p:stCondLst>
                                        </p:cTn>
                                        <p:tgtEl>
                                          <p:spTgt spid="1032"/>
                                        </p:tgtEl>
                                        <p:attrNameLst>
                                          <p:attrName>style.visibility</p:attrName>
                                        </p:attrNameLst>
                                      </p:cBhvr>
                                      <p:to>
                                        <p:strVal val="visible"/>
                                      </p:to>
                                    </p:set>
                                    <p:anim calcmode="lin" valueType="num">
                                      <p:cBhvr additive="base">
                                        <p:cTn id="16" dur="1500" fill="hold"/>
                                        <p:tgtEl>
                                          <p:spTgt spid="1032"/>
                                        </p:tgtEl>
                                        <p:attrNameLst>
                                          <p:attrName>ppt_x</p:attrName>
                                        </p:attrNameLst>
                                      </p:cBhvr>
                                      <p:tavLst>
                                        <p:tav tm="0">
                                          <p:val>
                                            <p:strVal val="#ppt_x"/>
                                          </p:val>
                                        </p:tav>
                                        <p:tav tm="100000">
                                          <p:val>
                                            <p:strVal val="#ppt_x"/>
                                          </p:val>
                                        </p:tav>
                                      </p:tavLst>
                                    </p:anim>
                                    <p:anim calcmode="lin" valueType="num">
                                      <p:cBhvr additive="base">
                                        <p:cTn id="17" dur="1500" fill="hold"/>
                                        <p:tgtEl>
                                          <p:spTgt spid="1032"/>
                                        </p:tgtEl>
                                        <p:attrNameLst>
                                          <p:attrName>ppt_y</p:attrName>
                                        </p:attrNameLst>
                                      </p:cBhvr>
                                      <p:tavLst>
                                        <p:tav tm="0">
                                          <p:val>
                                            <p:strVal val="1+#ppt_h/2"/>
                                          </p:val>
                                        </p:tav>
                                        <p:tav tm="100000">
                                          <p:val>
                                            <p:strVal val="#ppt_y"/>
                                          </p:val>
                                        </p:tav>
                                      </p:tavLst>
                                    </p:anim>
                                  </p:childTnLst>
                                </p:cTn>
                              </p:par>
                            </p:childTnLst>
                          </p:cTn>
                        </p:par>
                        <p:par>
                          <p:cTn id="18" fill="hold">
                            <p:stCondLst>
                              <p:cond delay="3500"/>
                            </p:stCondLst>
                            <p:childTnLst>
                              <p:par>
                                <p:cTn id="19" presetID="2" presetClass="entr" presetSubtype="4" fill="hold" nodeType="afterEffect">
                                  <p:stCondLst>
                                    <p:cond delay="0"/>
                                  </p:stCondLst>
                                  <p:childTnLst>
                                    <p:set>
                                      <p:cBhvr>
                                        <p:cTn id="20" dur="1" fill="hold">
                                          <p:stCondLst>
                                            <p:cond delay="0"/>
                                          </p:stCondLst>
                                        </p:cTn>
                                        <p:tgtEl>
                                          <p:spTgt spid="1026"/>
                                        </p:tgtEl>
                                        <p:attrNameLst>
                                          <p:attrName>style.visibility</p:attrName>
                                        </p:attrNameLst>
                                      </p:cBhvr>
                                      <p:to>
                                        <p:strVal val="visible"/>
                                      </p:to>
                                    </p:set>
                                    <p:anim calcmode="lin" valueType="num">
                                      <p:cBhvr additive="base">
                                        <p:cTn id="21" dur="1500" fill="hold"/>
                                        <p:tgtEl>
                                          <p:spTgt spid="1026"/>
                                        </p:tgtEl>
                                        <p:attrNameLst>
                                          <p:attrName>ppt_x</p:attrName>
                                        </p:attrNameLst>
                                      </p:cBhvr>
                                      <p:tavLst>
                                        <p:tav tm="0">
                                          <p:val>
                                            <p:strVal val="#ppt_x"/>
                                          </p:val>
                                        </p:tav>
                                        <p:tav tm="100000">
                                          <p:val>
                                            <p:strVal val="#ppt_x"/>
                                          </p:val>
                                        </p:tav>
                                      </p:tavLst>
                                    </p:anim>
                                    <p:anim calcmode="lin" valueType="num">
                                      <p:cBhvr additive="base">
                                        <p:cTn id="22" dur="1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371600" y="373380"/>
            <a:ext cx="6781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effectLst>
                  <a:outerShdw blurRad="38100" dist="38100" dir="2700000" algn="tl">
                    <a:srgbClr val="000000">
                      <a:alpha val="43137"/>
                    </a:srgbClr>
                  </a:outerShdw>
                </a:effectLst>
                <a:latin typeface="Century Gothic" panose="020B0502020202020204" pitchFamily="34" charset="0"/>
              </a:rPr>
              <a:t>Ownership has its privileges?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5" name="Plus 4"/>
          <p:cNvSpPr/>
          <p:nvPr/>
        </p:nvSpPr>
        <p:spPr>
          <a:xfrm>
            <a:off x="990600" y="1676400"/>
            <a:ext cx="1371600" cy="1371600"/>
          </a:xfrm>
          <a:prstGeom prst="mathPlus">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inus 5"/>
          <p:cNvSpPr/>
          <p:nvPr/>
        </p:nvSpPr>
        <p:spPr>
          <a:xfrm>
            <a:off x="990600" y="4038600"/>
            <a:ext cx="1371600" cy="914400"/>
          </a:xfrm>
          <a:prstGeom prst="mathMinus">
            <a:avLst/>
          </a:prstGeom>
          <a:solidFill>
            <a:srgbClr val="FFFF00"/>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514600" y="1522274"/>
            <a:ext cx="6172200" cy="1754326"/>
          </a:xfrm>
          <a:prstGeom prst="rect">
            <a:avLst/>
          </a:prstGeom>
          <a:noFill/>
        </p:spPr>
        <p:txBody>
          <a:bodyPr wrap="square" rtlCol="0">
            <a:spAutoFit/>
          </a:bodyPr>
          <a:lstStyle/>
          <a:p>
            <a:pPr marL="285750" indent="-285750">
              <a:buFont typeface="Arial" panose="020B0604020202020204" pitchFamily="34" charset="0"/>
              <a:buChar char="•"/>
            </a:pPr>
            <a:r>
              <a:rPr lang="en-US" dirty="0" smtClean="0"/>
              <a:t>Performance and usability are controlled and improved</a:t>
            </a:r>
          </a:p>
          <a:p>
            <a:pPr marL="285750" indent="-285750">
              <a:buFont typeface="Arial" panose="020B0604020202020204" pitchFamily="34" charset="0"/>
              <a:buChar char="•"/>
            </a:pPr>
            <a:r>
              <a:rPr lang="en-US" dirty="0" smtClean="0"/>
              <a:t>Hands on experience managing all components of the site</a:t>
            </a:r>
          </a:p>
          <a:p>
            <a:pPr marL="285750" indent="-285750">
              <a:buFont typeface="Arial" panose="020B0604020202020204" pitchFamily="34" charset="0"/>
              <a:buChar char="•"/>
            </a:pPr>
            <a:r>
              <a:rPr lang="en-US" dirty="0" smtClean="0"/>
              <a:t>Solid base to add more applications (mobile)</a:t>
            </a:r>
          </a:p>
          <a:p>
            <a:pPr marL="285750" indent="-285750">
              <a:buFont typeface="Arial" panose="020B0604020202020204" pitchFamily="34" charset="0"/>
              <a:buChar char="•"/>
            </a:pPr>
            <a:r>
              <a:rPr lang="en-US" dirty="0" smtClean="0"/>
              <a:t>Public not shy about offering feedback</a:t>
            </a:r>
          </a:p>
          <a:p>
            <a:pPr marL="285750" indent="-285750">
              <a:buFont typeface="Arial" panose="020B0604020202020204" pitchFamily="34" charset="0"/>
              <a:buChar char="•"/>
            </a:pPr>
            <a:r>
              <a:rPr lang="en-US" dirty="0" smtClean="0"/>
              <a:t>99% of feedback is positive and constructive</a:t>
            </a:r>
          </a:p>
          <a:p>
            <a:pPr marL="285750" indent="-285750">
              <a:buFont typeface="Arial" panose="020B0604020202020204" pitchFamily="34" charset="0"/>
              <a:buChar char="•"/>
            </a:pPr>
            <a:r>
              <a:rPr lang="en-US" dirty="0" smtClean="0"/>
              <a:t>Leaders are happy</a:t>
            </a:r>
          </a:p>
        </p:txBody>
      </p:sp>
      <p:sp>
        <p:nvSpPr>
          <p:cNvPr id="9" name="TextBox 8"/>
          <p:cNvSpPr txBox="1"/>
          <p:nvPr/>
        </p:nvSpPr>
        <p:spPr>
          <a:xfrm>
            <a:off x="2514600" y="4029670"/>
            <a:ext cx="6172200"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t>Bearing responsibility for uptime</a:t>
            </a:r>
          </a:p>
          <a:p>
            <a:pPr marL="285750" indent="-285750">
              <a:buFont typeface="Arial" panose="020B0604020202020204" pitchFamily="34" charset="0"/>
              <a:buChar char="•"/>
            </a:pPr>
            <a:r>
              <a:rPr lang="en-US" dirty="0" smtClean="0"/>
              <a:t>Nearly impossible to please all users all of the time</a:t>
            </a:r>
          </a:p>
          <a:p>
            <a:pPr marL="285750" indent="-285750">
              <a:buFont typeface="Arial" panose="020B0604020202020204" pitchFamily="34" charset="0"/>
              <a:buChar char="•"/>
            </a:pPr>
            <a:r>
              <a:rPr lang="en-US" dirty="0" smtClean="0"/>
              <a:t>Bad feedback</a:t>
            </a:r>
          </a:p>
        </p:txBody>
      </p:sp>
      <p:sp>
        <p:nvSpPr>
          <p:cNvPr id="11" name="TextBox 10"/>
          <p:cNvSpPr txBox="1"/>
          <p:nvPr/>
        </p:nvSpPr>
        <p:spPr>
          <a:xfrm>
            <a:off x="2514600" y="3455075"/>
            <a:ext cx="6553200" cy="2031325"/>
          </a:xfrm>
          <a:prstGeom prst="rect">
            <a:avLst/>
          </a:prstGeom>
          <a:noFill/>
        </p:spPr>
        <p:txBody>
          <a:bodyPr wrap="square" rtlCol="0">
            <a:spAutoFit/>
          </a:bodyPr>
          <a:lstStyle/>
          <a:p>
            <a:r>
              <a:rPr lang="en-US" dirty="0" smtClean="0"/>
              <a:t>“I’m a professional </a:t>
            </a:r>
            <a:r>
              <a:rPr lang="en-US" dirty="0"/>
              <a:t>tax consultant with 35 years’ experience in local government and business.  Your web site is </a:t>
            </a:r>
            <a:r>
              <a:rPr lang="en-US" dirty="0" smtClean="0"/>
              <a:t>awful.  Can’t </a:t>
            </a:r>
            <a:r>
              <a:rPr lang="en-US" dirty="0"/>
              <a:t>find the data needed.  I doubt the Assessor Office find it very easy to work either.  As a property owner rep, I’m the customer.  If your website was a store, I’d shop elsewhere.  But we can’t because the County has the monopoly on tax data.  You’re the expert.  Do some tests, invite the public to try it and see what they say</a:t>
            </a:r>
            <a:r>
              <a:rPr lang="en-US" dirty="0" smtClean="0"/>
              <a:t>.”</a:t>
            </a:r>
            <a:endParaRPr lang="en-US" dirty="0"/>
          </a:p>
        </p:txBody>
      </p:sp>
      <p:sp>
        <p:nvSpPr>
          <p:cNvPr id="3" name="Rectangle 2"/>
          <p:cNvSpPr/>
          <p:nvPr/>
        </p:nvSpPr>
        <p:spPr>
          <a:xfrm>
            <a:off x="2514600" y="1522274"/>
            <a:ext cx="6248400" cy="1754326"/>
          </a:xfrm>
          <a:prstGeom prst="rect">
            <a:avLst/>
          </a:prstGeom>
        </p:spPr>
        <p:txBody>
          <a:bodyPr wrap="square">
            <a:spAutoFit/>
          </a:bodyPr>
          <a:lstStyle/>
          <a:p>
            <a:r>
              <a:rPr lang="en-US" dirty="0" smtClean="0"/>
              <a:t>“GIS provides an </a:t>
            </a:r>
            <a:r>
              <a:rPr lang="en-US" dirty="0"/>
              <a:t>integrated Tax Commissioner Information System, Tax Assessors Information System, and GIS </a:t>
            </a:r>
            <a:r>
              <a:rPr lang="en-US" dirty="0" smtClean="0"/>
              <a:t>System.  This </a:t>
            </a:r>
            <a:r>
              <a:rPr lang="en-US" dirty="0"/>
              <a:t>system has significant utilization/exposure throughout Douglas County.  M</a:t>
            </a:r>
            <a:r>
              <a:rPr lang="en-US" dirty="0" smtClean="0"/>
              <a:t>y </a:t>
            </a:r>
            <a:r>
              <a:rPr lang="en-US" dirty="0"/>
              <a:t>office and I rely heavily on this </a:t>
            </a:r>
            <a:r>
              <a:rPr lang="en-US" dirty="0" smtClean="0"/>
              <a:t>integrated system</a:t>
            </a:r>
            <a:r>
              <a:rPr lang="en-US" dirty="0"/>
              <a:t>….especially during Tax </a:t>
            </a:r>
            <a:r>
              <a:rPr lang="en-US" dirty="0" smtClean="0"/>
              <a:t>Season.</a:t>
            </a:r>
            <a:r>
              <a:rPr lang="en-US" dirty="0"/>
              <a:t> </a:t>
            </a:r>
            <a:r>
              <a:rPr lang="en-US" dirty="0" smtClean="0"/>
              <a:t> I </a:t>
            </a:r>
            <a:r>
              <a:rPr lang="en-US" dirty="0"/>
              <a:t>believe we have one of the best </a:t>
            </a:r>
            <a:r>
              <a:rPr lang="en-US" dirty="0" smtClean="0"/>
              <a:t>systems in </a:t>
            </a:r>
            <a:r>
              <a:rPr lang="en-US" dirty="0"/>
              <a:t>the </a:t>
            </a:r>
            <a:r>
              <a:rPr lang="en-US" dirty="0" smtClean="0"/>
              <a:t>state.”</a:t>
            </a:r>
            <a:endParaRPr lang="en-US" dirty="0"/>
          </a:p>
        </p:txBody>
      </p:sp>
    </p:spTree>
    <p:extLst>
      <p:ext uri="{BB962C8B-B14F-4D97-AF65-F5344CB8AC3E}">
        <p14:creationId xmlns:p14="http://schemas.microsoft.com/office/powerpoint/2010/main" val="287342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50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26" presetClass="emph" presetSubtype="0" fill="hold" grpId="0" nodeType="withEffect">
                                  <p:stCondLst>
                                    <p:cond delay="50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42" presetClass="exit" presetSubtype="0" fill="hold" grpId="0" nodeType="clickEffect">
                                  <p:stCondLst>
                                    <p:cond delay="0"/>
                                  </p:stCondLst>
                                  <p:childTnLst>
                                    <p:animEffect transition="out" filter="fade">
                                      <p:cBhvr>
                                        <p:cTn id="14" dur="1000"/>
                                        <p:tgtEl>
                                          <p:spTgt spid="8"/>
                                        </p:tgtEl>
                                      </p:cBhvr>
                                    </p:animEffect>
                                    <p:anim calcmode="lin" valueType="num">
                                      <p:cBhvr>
                                        <p:cTn id="15" dur="1000"/>
                                        <p:tgtEl>
                                          <p:spTgt spid="8"/>
                                        </p:tgtEl>
                                        <p:attrNameLst>
                                          <p:attrName>ppt_x</p:attrName>
                                        </p:attrNameLst>
                                      </p:cBhvr>
                                      <p:tavLst>
                                        <p:tav tm="0">
                                          <p:val>
                                            <p:strVal val="ppt_x"/>
                                          </p:val>
                                        </p:tav>
                                        <p:tav tm="100000">
                                          <p:val>
                                            <p:strVal val="ppt_x"/>
                                          </p:val>
                                        </p:tav>
                                      </p:tavLst>
                                    </p:anim>
                                    <p:anim calcmode="lin" valueType="num">
                                      <p:cBhvr>
                                        <p:cTn id="16" dur="1000"/>
                                        <p:tgtEl>
                                          <p:spTgt spid="8"/>
                                        </p:tgtEl>
                                        <p:attrNameLst>
                                          <p:attrName>ppt_y</p:attrName>
                                        </p:attrNameLst>
                                      </p:cBhvr>
                                      <p:tavLst>
                                        <p:tav tm="0">
                                          <p:val>
                                            <p:strVal val="ppt_y"/>
                                          </p:val>
                                        </p:tav>
                                        <p:tav tm="100000">
                                          <p:val>
                                            <p:strVal val="ppt_y+.1"/>
                                          </p:val>
                                        </p:tav>
                                      </p:tavLst>
                                    </p:anim>
                                    <p:set>
                                      <p:cBhvr>
                                        <p:cTn id="17" dur="1" fill="hold">
                                          <p:stCondLst>
                                            <p:cond delay="999"/>
                                          </p:stCondLst>
                                        </p:cTn>
                                        <p:tgtEl>
                                          <p:spTgt spid="8"/>
                                        </p:tgtEl>
                                        <p:attrNameLst>
                                          <p:attrName>style.visibility</p:attrName>
                                        </p:attrNameLst>
                                      </p:cBhvr>
                                      <p:to>
                                        <p:strVal val="hidden"/>
                                      </p:to>
                                    </p:set>
                                  </p:childTnLst>
                                </p:cTn>
                              </p:par>
                              <p:par>
                                <p:cTn id="18" presetID="42" presetClass="exit" presetSubtype="0" fill="hold" grpId="0" nodeType="withEffect">
                                  <p:stCondLst>
                                    <p:cond delay="0"/>
                                  </p:stCondLst>
                                  <p:childTnLst>
                                    <p:animEffect transition="out" filter="fade">
                                      <p:cBhvr>
                                        <p:cTn id="19" dur="1000"/>
                                        <p:tgtEl>
                                          <p:spTgt spid="9"/>
                                        </p:tgtEl>
                                      </p:cBhvr>
                                    </p:animEffect>
                                    <p:anim calcmode="lin" valueType="num">
                                      <p:cBhvr>
                                        <p:cTn id="20" dur="1000"/>
                                        <p:tgtEl>
                                          <p:spTgt spid="9"/>
                                        </p:tgtEl>
                                        <p:attrNameLst>
                                          <p:attrName>ppt_x</p:attrName>
                                        </p:attrNameLst>
                                      </p:cBhvr>
                                      <p:tavLst>
                                        <p:tav tm="0">
                                          <p:val>
                                            <p:strVal val="ppt_x"/>
                                          </p:val>
                                        </p:tav>
                                        <p:tav tm="100000">
                                          <p:val>
                                            <p:strVal val="ppt_x"/>
                                          </p:val>
                                        </p:tav>
                                      </p:tavLst>
                                    </p:anim>
                                    <p:anim calcmode="lin" valueType="num">
                                      <p:cBhvr>
                                        <p:cTn id="21" dur="1000"/>
                                        <p:tgtEl>
                                          <p:spTgt spid="9"/>
                                        </p:tgtEl>
                                        <p:attrNameLst>
                                          <p:attrName>ppt_y</p:attrName>
                                        </p:attrNameLst>
                                      </p:cBhvr>
                                      <p:tavLst>
                                        <p:tav tm="0">
                                          <p:val>
                                            <p:strVal val="ppt_y"/>
                                          </p:val>
                                        </p:tav>
                                        <p:tav tm="100000">
                                          <p:val>
                                            <p:strVal val="ppt_y+.1"/>
                                          </p:val>
                                        </p:tav>
                                      </p:tavLst>
                                    </p:anim>
                                    <p:set>
                                      <p:cBhvr>
                                        <p:cTn id="22" dur="1" fill="hold">
                                          <p:stCondLst>
                                            <p:cond delay="999"/>
                                          </p:stCondLst>
                                        </p:cTn>
                                        <p:tgtEl>
                                          <p:spTgt spid="9"/>
                                        </p:tgtEl>
                                        <p:attrNameLst>
                                          <p:attrName>style.visibility</p:attrName>
                                        </p:attrNameLst>
                                      </p:cBhvr>
                                      <p:to>
                                        <p:strVal val="hidden"/>
                                      </p:to>
                                    </p:set>
                                  </p:childTnLst>
                                </p:cTn>
                              </p:par>
                              <p:par>
                                <p:cTn id="23" presetID="42" presetClass="entr" presetSubtype="0"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1000"/>
                                        <p:tgtEl>
                                          <p:spTgt spid="3"/>
                                        </p:tgtEl>
                                      </p:cBhvr>
                                    </p:animEffect>
                                    <p:anim calcmode="lin" valueType="num">
                                      <p:cBhvr>
                                        <p:cTn id="26" dur="1000" fill="hold"/>
                                        <p:tgtEl>
                                          <p:spTgt spid="3"/>
                                        </p:tgtEl>
                                        <p:attrNameLst>
                                          <p:attrName>ppt_x</p:attrName>
                                        </p:attrNameLst>
                                      </p:cBhvr>
                                      <p:tavLst>
                                        <p:tav tm="0">
                                          <p:val>
                                            <p:strVal val="#ppt_x"/>
                                          </p:val>
                                        </p:tav>
                                        <p:tav tm="100000">
                                          <p:val>
                                            <p:strVal val="#ppt_x"/>
                                          </p:val>
                                        </p:tav>
                                      </p:tavLst>
                                    </p:anim>
                                    <p:anim calcmode="lin" valueType="num">
                                      <p:cBhvr>
                                        <p:cTn id="27" dur="1000" fill="hold"/>
                                        <p:tgtEl>
                                          <p:spTgt spid="3"/>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9" grpId="0"/>
      <p:bldP spid="11"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733800" y="304800"/>
            <a:ext cx="17526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dirty="0" smtClean="0">
                <a:effectLst>
                  <a:outerShdw blurRad="38100" dist="38100" dir="2700000" algn="tl">
                    <a:srgbClr val="000000">
                      <a:alpha val="43137"/>
                    </a:srgbClr>
                  </a:outerShdw>
                </a:effectLst>
                <a:latin typeface="Century Gothic" panose="020B0502020202020204" pitchFamily="34" charset="0"/>
              </a:rPr>
              <a:t>Mobile</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685800" y="1066800"/>
            <a:ext cx="3362652" cy="369332"/>
          </a:xfrm>
          <a:prstGeom prst="rect">
            <a:avLst/>
          </a:prstGeom>
          <a:noFill/>
        </p:spPr>
        <p:txBody>
          <a:bodyPr wrap="none" rtlCol="0">
            <a:spAutoFit/>
          </a:bodyPr>
          <a:lstStyle/>
          <a:p>
            <a:r>
              <a:rPr lang="en-US" dirty="0" smtClean="0">
                <a:effectLst>
                  <a:outerShdw blurRad="38100" dist="38100" dir="2700000" algn="tl">
                    <a:srgbClr val="000000">
                      <a:alpha val="43137"/>
                    </a:srgbClr>
                  </a:outerShdw>
                </a:effectLst>
              </a:rPr>
              <a:t>Jan 2012 – Android only (Flex API)</a:t>
            </a:r>
            <a:endParaRPr lang="en-US" dirty="0">
              <a:effectLst>
                <a:outerShdw blurRad="38100" dist="38100" dir="2700000" algn="tl">
                  <a:srgbClr val="000000">
                    <a:alpha val="43137"/>
                  </a:srgbClr>
                </a:outerShdw>
              </a:effectLst>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981200"/>
            <a:ext cx="2834640" cy="4724400"/>
          </a:xfrm>
          <a:prstGeom prst="rect">
            <a:avLst/>
          </a:prstGeom>
          <a:ln>
            <a:solidFill>
              <a:schemeClr val="tx1">
                <a:lumMod val="65000"/>
                <a:lumOff val="35000"/>
              </a:schemeClr>
            </a:solidFill>
          </a:ln>
          <a:effectLst>
            <a:outerShdw blurRad="50800" dist="38100" dir="8100000" algn="tr" rotWithShape="0">
              <a:prstClr val="black">
                <a:alpha val="40000"/>
              </a:prst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600200"/>
            <a:ext cx="2834640" cy="4724400"/>
          </a:xfrm>
          <a:prstGeom prst="rect">
            <a:avLst/>
          </a:prstGeom>
          <a:ln>
            <a:solidFill>
              <a:schemeClr val="tx1">
                <a:lumMod val="65000"/>
                <a:lumOff val="35000"/>
              </a:schemeClr>
            </a:solidFill>
          </a:ln>
          <a:effectLst>
            <a:outerShdw blurRad="50800" dist="38100" dir="8100000" algn="tr" rotWithShape="0">
              <a:prstClr val="black">
                <a:alpha val="40000"/>
              </a:prstClr>
            </a:outerShdw>
          </a:effec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981200"/>
            <a:ext cx="3415189" cy="4713637"/>
          </a:xfrm>
          <a:prstGeom prst="rect">
            <a:avLst/>
          </a:prstGeom>
          <a:noFill/>
          <a:ln w="9525">
            <a:solidFill>
              <a:schemeClr val="tx1">
                <a:lumMod val="65000"/>
                <a:lumOff val="3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10200" y="1600200"/>
            <a:ext cx="3381375" cy="4693349"/>
          </a:xfrm>
          <a:prstGeom prst="rect">
            <a:avLst/>
          </a:prstGeom>
          <a:noFill/>
          <a:ln w="9525">
            <a:solidFill>
              <a:schemeClr val="tx1">
                <a:lumMod val="65000"/>
                <a:lumOff val="35000"/>
              </a:schemeClr>
            </a:solidFill>
            <a:miter lim="800000"/>
            <a:headEnd/>
            <a:tailEnd/>
          </a:ln>
          <a:effectLst>
            <a:outerShdw blurRad="50800" dist="38100" dir="8100000" algn="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9" name="TextBox 8"/>
          <p:cNvSpPr txBox="1"/>
          <p:nvPr/>
        </p:nvSpPr>
        <p:spPr>
          <a:xfrm>
            <a:off x="5029200" y="1066800"/>
            <a:ext cx="3645742" cy="369332"/>
          </a:xfrm>
          <a:prstGeom prst="rect">
            <a:avLst/>
          </a:prstGeom>
          <a:noFill/>
        </p:spPr>
        <p:txBody>
          <a:bodyPr wrap="none" rtlCol="0">
            <a:spAutoFit/>
          </a:bodyPr>
          <a:lstStyle/>
          <a:p>
            <a:r>
              <a:rPr lang="en-US" dirty="0" smtClean="0">
                <a:effectLst>
                  <a:outerShdw blurRad="38100" dist="38100" dir="2700000" algn="tl">
                    <a:srgbClr val="000000">
                      <a:alpha val="43137"/>
                    </a:srgbClr>
                  </a:outerShdw>
                </a:effectLst>
              </a:rPr>
              <a:t>Jul 2014 – All devices (JavaScript API)</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1206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052"/>
                                        </p:tgtEl>
                                        <p:attrNameLst>
                                          <p:attrName>style.visibility</p:attrName>
                                        </p:attrNameLst>
                                      </p:cBhvr>
                                      <p:to>
                                        <p:strVal val="visible"/>
                                      </p:to>
                                    </p:set>
                                    <p:anim calcmode="lin" valueType="num">
                                      <p:cBhvr>
                                        <p:cTn id="31" dur="500" fill="hold"/>
                                        <p:tgtEl>
                                          <p:spTgt spid="2052"/>
                                        </p:tgtEl>
                                        <p:attrNameLst>
                                          <p:attrName>ppt_w</p:attrName>
                                        </p:attrNameLst>
                                      </p:cBhvr>
                                      <p:tavLst>
                                        <p:tav tm="0">
                                          <p:val>
                                            <p:fltVal val="0"/>
                                          </p:val>
                                        </p:tav>
                                        <p:tav tm="100000">
                                          <p:val>
                                            <p:strVal val="#ppt_w"/>
                                          </p:val>
                                        </p:tav>
                                      </p:tavLst>
                                    </p:anim>
                                    <p:anim calcmode="lin" valueType="num">
                                      <p:cBhvr>
                                        <p:cTn id="32" dur="500" fill="hold"/>
                                        <p:tgtEl>
                                          <p:spTgt spid="2052"/>
                                        </p:tgtEl>
                                        <p:attrNameLst>
                                          <p:attrName>ppt_h</p:attrName>
                                        </p:attrNameLst>
                                      </p:cBhvr>
                                      <p:tavLst>
                                        <p:tav tm="0">
                                          <p:val>
                                            <p:fltVal val="0"/>
                                          </p:val>
                                        </p:tav>
                                        <p:tav tm="100000">
                                          <p:val>
                                            <p:strVal val="#ppt_h"/>
                                          </p:val>
                                        </p:tav>
                                      </p:tavLst>
                                    </p:anim>
                                    <p:animEffect transition="in" filter="fade">
                                      <p:cBhvr>
                                        <p:cTn id="33" dur="500"/>
                                        <p:tgtEl>
                                          <p:spTgt spid="205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051"/>
                                        </p:tgtEl>
                                        <p:attrNameLst>
                                          <p:attrName>style.visibility</p:attrName>
                                        </p:attrNameLst>
                                      </p:cBhvr>
                                      <p:to>
                                        <p:strVal val="visible"/>
                                      </p:to>
                                    </p:set>
                                    <p:anim calcmode="lin" valueType="num">
                                      <p:cBhvr>
                                        <p:cTn id="37" dur="500" fill="hold"/>
                                        <p:tgtEl>
                                          <p:spTgt spid="2051"/>
                                        </p:tgtEl>
                                        <p:attrNameLst>
                                          <p:attrName>ppt_w</p:attrName>
                                        </p:attrNameLst>
                                      </p:cBhvr>
                                      <p:tavLst>
                                        <p:tav tm="0">
                                          <p:val>
                                            <p:fltVal val="0"/>
                                          </p:val>
                                        </p:tav>
                                        <p:tav tm="100000">
                                          <p:val>
                                            <p:strVal val="#ppt_w"/>
                                          </p:val>
                                        </p:tav>
                                      </p:tavLst>
                                    </p:anim>
                                    <p:anim calcmode="lin" valueType="num">
                                      <p:cBhvr>
                                        <p:cTn id="38" dur="500" fill="hold"/>
                                        <p:tgtEl>
                                          <p:spTgt spid="2051"/>
                                        </p:tgtEl>
                                        <p:attrNameLst>
                                          <p:attrName>ppt_h</p:attrName>
                                        </p:attrNameLst>
                                      </p:cBhvr>
                                      <p:tavLst>
                                        <p:tav tm="0">
                                          <p:val>
                                            <p:fltVal val="0"/>
                                          </p:val>
                                        </p:tav>
                                        <p:tav tm="100000">
                                          <p:val>
                                            <p:strVal val="#ppt_h"/>
                                          </p:val>
                                        </p:tav>
                                      </p:tavLst>
                                    </p:anim>
                                    <p:animEffect transition="in" filter="fade">
                                      <p:cBhvr>
                                        <p:cTn id="39" dur="5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3048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Recent developments and future goals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762000" y="2298680"/>
            <a:ext cx="7848600" cy="3693319"/>
          </a:xfrm>
          <a:prstGeom prst="rect">
            <a:avLst/>
          </a:prstGeom>
          <a:noFill/>
        </p:spPr>
        <p:txBody>
          <a:bodyPr wrap="square" rtlCol="0">
            <a:spAutoFit/>
          </a:bodyPr>
          <a:lstStyle/>
          <a:p>
            <a:pPr marL="285750" indent="-285750">
              <a:buFont typeface="Wingdings" panose="05000000000000000000" pitchFamily="2" charset="2"/>
              <a:buChar char="ü"/>
            </a:pPr>
            <a:endParaRPr lang="en-US" dirty="0" smtClean="0"/>
          </a:p>
          <a:p>
            <a:pPr marL="285750" indent="-285750">
              <a:buFont typeface="Wingdings" panose="05000000000000000000" pitchFamily="2" charset="2"/>
              <a:buChar char="ü"/>
            </a:pPr>
            <a:r>
              <a:rPr lang="en-US" dirty="0" smtClean="0"/>
              <a:t>Migrated production environment off of shared physical server and onto virtual server (including upgrade of SQL Server from ancient release)</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Ø"/>
            </a:pPr>
            <a:r>
              <a:rPr lang="en-US" dirty="0"/>
              <a:t>Android </a:t>
            </a:r>
            <a:r>
              <a:rPr lang="en-US" dirty="0" smtClean="0"/>
              <a:t>mobile app off </a:t>
            </a:r>
            <a:r>
              <a:rPr lang="en-US" dirty="0"/>
              <a:t>of the market (all-in on JavaScript</a:t>
            </a:r>
            <a:r>
              <a:rPr lang="en-US" dirty="0" smtClean="0"/>
              <a:t>)</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Ø"/>
            </a:pPr>
            <a:r>
              <a:rPr lang="en-US" dirty="0" smtClean="0"/>
              <a:t>Upgrade web server</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smtClean="0"/>
              <a:t>Rewrite Property Info Website (bye-bye ADF)</a:t>
            </a:r>
          </a:p>
          <a:p>
            <a:pPr marL="285750" indent="-285750">
              <a:buFont typeface="Wingdings" panose="05000000000000000000" pitchFamily="2" charset="2"/>
              <a:buChar char="Ø"/>
            </a:pPr>
            <a:endParaRPr lang="en-US" dirty="0"/>
          </a:p>
          <a:p>
            <a:pPr marL="285750" indent="-285750">
              <a:buFont typeface="Wingdings" panose="05000000000000000000" pitchFamily="2" charset="2"/>
              <a:buChar char="Ø"/>
            </a:pPr>
            <a:r>
              <a:rPr lang="en-US" dirty="0" smtClean="0"/>
              <a:t>Use ‘thinner’ solution for internal client access</a:t>
            </a:r>
          </a:p>
          <a:p>
            <a:endParaRPr lang="en-US" dirty="0"/>
          </a:p>
          <a:p>
            <a:r>
              <a:rPr lang="en-US" dirty="0" smtClean="0"/>
              <a:t> </a:t>
            </a:r>
            <a:endParaRPr lang="en-US" dirty="0"/>
          </a:p>
        </p:txBody>
      </p:sp>
    </p:spTree>
    <p:extLst>
      <p:ext uri="{BB962C8B-B14F-4D97-AF65-F5344CB8AC3E}">
        <p14:creationId xmlns:p14="http://schemas.microsoft.com/office/powerpoint/2010/main" val="1746953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752600" y="914400"/>
            <a:ext cx="5638800" cy="369332"/>
          </a:xfrm>
          <a:prstGeom prst="rect">
            <a:avLst/>
          </a:prstGeom>
          <a:noFill/>
        </p:spPr>
        <p:txBody>
          <a:bodyPr wrap="square" rtlCol="0">
            <a:spAutoFit/>
          </a:bodyPr>
          <a:lstStyle/>
          <a:p>
            <a:pPr algn="ctr"/>
            <a:r>
              <a:rPr lang="en-US" b="1" dirty="0" smtClean="0">
                <a:solidFill>
                  <a:schemeClr val="bg1">
                    <a:lumMod val="50000"/>
                  </a:schemeClr>
                </a:solidFill>
              </a:rPr>
              <a:t>Collected using Google Analytics</a:t>
            </a:r>
          </a:p>
        </p:txBody>
      </p:sp>
      <p:sp>
        <p:nvSpPr>
          <p:cNvPr id="4" name="TextBox 3"/>
          <p:cNvSpPr txBox="1"/>
          <p:nvPr/>
        </p:nvSpPr>
        <p:spPr>
          <a:xfrm>
            <a:off x="1088409" y="1524000"/>
            <a:ext cx="7369791" cy="369332"/>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rPr>
              <a:t>User Count / Geography / Browser - OS - Device / Network / Traffic-Referral</a:t>
            </a:r>
            <a:endParaRPr lang="en-US" dirty="0">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209" y="2209800"/>
            <a:ext cx="7293591" cy="420955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0643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50"/>
                                  </p:stCondLst>
                                  <p:childTnLst>
                                    <p:set>
                                      <p:cBhvr>
                                        <p:cTn id="9" dur="1" fill="hold">
                                          <p:stCondLst>
                                            <p:cond delay="0"/>
                                          </p:stCondLst>
                                        </p:cTn>
                                        <p:tgtEl>
                                          <p:spTgt spid="1026"/>
                                        </p:tgtEl>
                                        <p:attrNameLst>
                                          <p:attrName>style.visibility</p:attrName>
                                        </p:attrNameLst>
                                      </p:cBhvr>
                                      <p:to>
                                        <p:strVal val="visible"/>
                                      </p:to>
                                    </p:set>
                                    <p:animEffect transition="in" filter="fade">
                                      <p:cBhvr>
                                        <p:cTn id="10" dur="500"/>
                                        <p:tgtEl>
                                          <p:spTgt spid="1026"/>
                                        </p:tgtEl>
                                      </p:cBhvr>
                                    </p:animEffect>
                                  </p:childTnLst>
                                </p:cTn>
                              </p:par>
                            </p:childTnLst>
                          </p:cTn>
                        </p:par>
                        <p:par>
                          <p:cTn id="11" fill="hold">
                            <p:stCondLst>
                              <p:cond delay="750"/>
                            </p:stCondLst>
                            <p:childTnLst>
                              <p:par>
                                <p:cTn id="12" presetID="26" presetClass="emph" presetSubtype="0" fill="hold" grpId="0" nodeType="afterEffect">
                                  <p:stCondLst>
                                    <p:cond delay="0"/>
                                  </p:stCondLst>
                                  <p:childTnLst>
                                    <p:animEffect transition="out" filter="fade">
                                      <p:cBhvr>
                                        <p:cTn id="13" dur="500" tmFilter="0, 0; .2, .5; .8, .5; 1, 0"/>
                                        <p:tgtEl>
                                          <p:spTgt spid="3"/>
                                        </p:tgtEl>
                                      </p:cBhvr>
                                    </p:animEffect>
                                    <p:animScale>
                                      <p:cBhvr>
                                        <p:cTn id="14"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752600" y="926068"/>
            <a:ext cx="5562600" cy="369332"/>
          </a:xfrm>
          <a:prstGeom prst="rect">
            <a:avLst/>
          </a:prstGeom>
          <a:noFill/>
        </p:spPr>
        <p:txBody>
          <a:bodyPr wrap="square" rtlCol="0">
            <a:spAutoFit/>
          </a:bodyPr>
          <a:lstStyle/>
          <a:p>
            <a:pPr algn="ctr"/>
            <a:r>
              <a:rPr lang="en-US" b="1" dirty="0" smtClean="0">
                <a:solidFill>
                  <a:schemeClr val="bg1">
                    <a:lumMod val="50000"/>
                  </a:schemeClr>
                </a:solidFill>
              </a:rPr>
              <a:t>Property Information Website</a:t>
            </a:r>
          </a:p>
        </p:txBody>
      </p:sp>
      <p:graphicFrame>
        <p:nvGraphicFramePr>
          <p:cNvPr id="5" name="Chart 4"/>
          <p:cNvGraphicFramePr/>
          <p:nvPr>
            <p:extLst>
              <p:ext uri="{D42A27DB-BD31-4B8C-83A1-F6EECF244321}">
                <p14:modId xmlns:p14="http://schemas.microsoft.com/office/powerpoint/2010/main" val="862483744"/>
              </p:ext>
            </p:extLst>
          </p:nvPr>
        </p:nvGraphicFramePr>
        <p:xfrm>
          <a:off x="1390650" y="1524000"/>
          <a:ext cx="6438900" cy="4572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172575" y="6260068"/>
            <a:ext cx="4761625" cy="369332"/>
          </a:xfrm>
          <a:prstGeom prst="rect">
            <a:avLst/>
          </a:prstGeom>
          <a:noFill/>
        </p:spPr>
        <p:txBody>
          <a:bodyPr wrap="none" rtlCol="0">
            <a:spAutoFit/>
          </a:bodyPr>
          <a:lstStyle/>
          <a:p>
            <a:r>
              <a:rPr lang="en-US" dirty="0" smtClean="0"/>
              <a:t>* Current count is 115,204 – on pace for 165,000</a:t>
            </a:r>
            <a:endParaRPr lang="en-US" dirty="0"/>
          </a:p>
        </p:txBody>
      </p:sp>
    </p:spTree>
    <p:extLst>
      <p:ext uri="{BB962C8B-B14F-4D97-AF65-F5344CB8AC3E}">
        <p14:creationId xmlns:p14="http://schemas.microsoft.com/office/powerpoint/2010/main" val="760959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750"/>
                            </p:stCondLst>
                            <p:childTnLst>
                              <p:par>
                                <p:cTn id="12" presetID="26" presetClass="emph" presetSubtype="0" fill="hold" grpId="0" nodeType="afterEffect">
                                  <p:stCondLst>
                                    <p:cond delay="0"/>
                                  </p:stCondLst>
                                  <p:childTnLst>
                                    <p:animEffect transition="out" filter="fade">
                                      <p:cBhvr>
                                        <p:cTn id="13" dur="500" tmFilter="0, 0; .2, .5; .8, .5; 1, 0"/>
                                        <p:tgtEl>
                                          <p:spTgt spid="3"/>
                                        </p:tgtEl>
                                      </p:cBhvr>
                                    </p:animEffect>
                                    <p:animScale>
                                      <p:cBhvr>
                                        <p:cTn id="14"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AsOne/>
      </p:bldGraphic>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4" name="TextBox 3"/>
          <p:cNvSpPr txBox="1"/>
          <p:nvPr/>
        </p:nvSpPr>
        <p:spPr>
          <a:xfrm>
            <a:off x="1752600" y="838200"/>
            <a:ext cx="5715000" cy="369332"/>
          </a:xfrm>
          <a:prstGeom prst="rect">
            <a:avLst/>
          </a:prstGeom>
          <a:noFill/>
        </p:spPr>
        <p:txBody>
          <a:bodyPr wrap="square" rtlCol="0">
            <a:spAutoFit/>
          </a:bodyPr>
          <a:lstStyle/>
          <a:p>
            <a:pPr algn="ctr"/>
            <a:r>
              <a:rPr lang="en-US" b="1" dirty="0" smtClean="0">
                <a:solidFill>
                  <a:schemeClr val="bg1">
                    <a:lumMod val="50000"/>
                  </a:schemeClr>
                </a:solidFill>
              </a:rPr>
              <a:t>Property Information Website</a:t>
            </a:r>
          </a:p>
        </p:txBody>
      </p:sp>
      <p:sp>
        <p:nvSpPr>
          <p:cNvPr id="2" name="TextBox 1"/>
          <p:cNvSpPr txBox="1"/>
          <p:nvPr/>
        </p:nvSpPr>
        <p:spPr>
          <a:xfrm>
            <a:off x="2743200" y="1143000"/>
            <a:ext cx="3707682" cy="415498"/>
          </a:xfrm>
          <a:prstGeom prst="rect">
            <a:avLst/>
          </a:prstGeom>
          <a:noFill/>
        </p:spPr>
        <p:txBody>
          <a:bodyPr wrap="none" rtlCol="0">
            <a:spAutoFit/>
          </a:bodyPr>
          <a:lstStyle/>
          <a:p>
            <a:r>
              <a:rPr lang="en-US" sz="2100" b="1" dirty="0" smtClean="0"/>
              <a:t>Geography by state for all years</a:t>
            </a:r>
            <a:endParaRPr lang="en-US" sz="2100" b="1" dirty="0"/>
          </a:p>
        </p:txBody>
      </p:sp>
      <p:pic>
        <p:nvPicPr>
          <p:cNvPr id="205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600200"/>
            <a:ext cx="6309360" cy="5146848"/>
          </a:xfrm>
          <a:prstGeom prst="rect">
            <a:avLst/>
          </a:prstGeom>
          <a:noFill/>
          <a:ln w="12700">
            <a:noFill/>
            <a:miter lim="800000"/>
            <a:headEnd/>
            <a:tailEnd/>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2211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500"/>
                                  </p:stCondLst>
                                  <p:childTnLst>
                                    <p:set>
                                      <p:cBhvr>
                                        <p:cTn id="9" dur="1" fill="hold">
                                          <p:stCondLst>
                                            <p:cond delay="0"/>
                                          </p:stCondLst>
                                        </p:cTn>
                                        <p:tgtEl>
                                          <p:spTgt spid="2054"/>
                                        </p:tgtEl>
                                        <p:attrNameLst>
                                          <p:attrName>style.visibility</p:attrName>
                                        </p:attrNameLst>
                                      </p:cBhvr>
                                      <p:to>
                                        <p:strVal val="visible"/>
                                      </p:to>
                                    </p:set>
                                    <p:animEffect transition="in" filter="fade">
                                      <p:cBhvr>
                                        <p:cTn id="10" dur="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752600" y="838200"/>
            <a:ext cx="5715000" cy="369332"/>
          </a:xfrm>
          <a:prstGeom prst="rect">
            <a:avLst/>
          </a:prstGeom>
          <a:noFill/>
        </p:spPr>
        <p:txBody>
          <a:bodyPr wrap="square" rtlCol="0">
            <a:spAutoFit/>
          </a:bodyPr>
          <a:lstStyle/>
          <a:p>
            <a:pPr algn="ctr"/>
            <a:r>
              <a:rPr lang="en-US" b="1" dirty="0" smtClean="0">
                <a:solidFill>
                  <a:schemeClr val="bg1">
                    <a:lumMod val="50000"/>
                  </a:schemeClr>
                </a:solidFill>
              </a:rPr>
              <a:t>Property Information Website</a:t>
            </a:r>
          </a:p>
        </p:txBody>
      </p:sp>
      <p:sp>
        <p:nvSpPr>
          <p:cNvPr id="4" name="TextBox 3"/>
          <p:cNvSpPr txBox="1"/>
          <p:nvPr/>
        </p:nvSpPr>
        <p:spPr>
          <a:xfrm>
            <a:off x="3242283" y="1295400"/>
            <a:ext cx="2701317" cy="415498"/>
          </a:xfrm>
          <a:prstGeom prst="rect">
            <a:avLst/>
          </a:prstGeom>
          <a:noFill/>
        </p:spPr>
        <p:txBody>
          <a:bodyPr wrap="none" rtlCol="0">
            <a:spAutoFit/>
          </a:bodyPr>
          <a:lstStyle/>
          <a:p>
            <a:r>
              <a:rPr lang="en-US" sz="2100" b="1" dirty="0" smtClean="0"/>
              <a:t>Browser usage by year</a:t>
            </a:r>
            <a:endParaRPr lang="en-US" sz="2100" b="1" dirty="0"/>
          </a:p>
        </p:txBody>
      </p:sp>
      <p:graphicFrame>
        <p:nvGraphicFramePr>
          <p:cNvPr id="6" name="Chart 5"/>
          <p:cNvGraphicFramePr/>
          <p:nvPr>
            <p:extLst>
              <p:ext uri="{D42A27DB-BD31-4B8C-83A1-F6EECF244321}">
                <p14:modId xmlns:p14="http://schemas.microsoft.com/office/powerpoint/2010/main" val="2200604935"/>
              </p:ext>
            </p:extLst>
          </p:nvPr>
        </p:nvGraphicFramePr>
        <p:xfrm>
          <a:off x="1447800" y="1863298"/>
          <a:ext cx="6675120" cy="4572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952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6"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752600" y="838200"/>
            <a:ext cx="5715000" cy="369332"/>
          </a:xfrm>
          <a:prstGeom prst="rect">
            <a:avLst/>
          </a:prstGeom>
          <a:noFill/>
        </p:spPr>
        <p:txBody>
          <a:bodyPr wrap="square" rtlCol="0">
            <a:spAutoFit/>
          </a:bodyPr>
          <a:lstStyle/>
          <a:p>
            <a:pPr algn="ctr"/>
            <a:r>
              <a:rPr lang="en-US" b="1" dirty="0" smtClean="0">
                <a:solidFill>
                  <a:schemeClr val="bg1">
                    <a:lumMod val="50000"/>
                  </a:schemeClr>
                </a:solidFill>
              </a:rPr>
              <a:t>Property Information Website</a:t>
            </a:r>
          </a:p>
        </p:txBody>
      </p:sp>
      <p:sp>
        <p:nvSpPr>
          <p:cNvPr id="4" name="TextBox 3"/>
          <p:cNvSpPr txBox="1"/>
          <p:nvPr/>
        </p:nvSpPr>
        <p:spPr>
          <a:xfrm>
            <a:off x="2743200" y="1295400"/>
            <a:ext cx="3811941" cy="415498"/>
          </a:xfrm>
          <a:prstGeom prst="rect">
            <a:avLst/>
          </a:prstGeom>
          <a:noFill/>
        </p:spPr>
        <p:txBody>
          <a:bodyPr wrap="none" rtlCol="0">
            <a:spAutoFit/>
          </a:bodyPr>
          <a:lstStyle/>
          <a:p>
            <a:r>
              <a:rPr lang="en-US" sz="2100" b="1" dirty="0" smtClean="0"/>
              <a:t>Operating System usage by year</a:t>
            </a:r>
            <a:endParaRPr lang="en-US" sz="2100" b="1" dirty="0"/>
          </a:p>
        </p:txBody>
      </p:sp>
      <p:graphicFrame>
        <p:nvGraphicFramePr>
          <p:cNvPr id="5" name="Chart 4"/>
          <p:cNvGraphicFramePr/>
          <p:nvPr>
            <p:extLst>
              <p:ext uri="{D42A27DB-BD31-4B8C-83A1-F6EECF244321}">
                <p14:modId xmlns:p14="http://schemas.microsoft.com/office/powerpoint/2010/main" val="2984803300"/>
              </p:ext>
            </p:extLst>
          </p:nvPr>
        </p:nvGraphicFramePr>
        <p:xfrm>
          <a:off x="1311610" y="1863298"/>
          <a:ext cx="667512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p:cNvSpPr txBox="1"/>
          <p:nvPr/>
        </p:nvSpPr>
        <p:spPr>
          <a:xfrm>
            <a:off x="2000181" y="6260068"/>
            <a:ext cx="5391219" cy="369332"/>
          </a:xfrm>
          <a:prstGeom prst="rect">
            <a:avLst/>
          </a:prstGeom>
          <a:noFill/>
        </p:spPr>
        <p:txBody>
          <a:bodyPr wrap="none" rtlCol="0">
            <a:spAutoFit/>
          </a:bodyPr>
          <a:lstStyle/>
          <a:p>
            <a:r>
              <a:rPr lang="en-US" dirty="0" smtClean="0"/>
              <a:t>Note: 59% of all mobile users are using iPad and iPhone</a:t>
            </a:r>
            <a:endParaRPr lang="en-US" dirty="0"/>
          </a:p>
        </p:txBody>
      </p:sp>
    </p:spTree>
    <p:extLst>
      <p:ext uri="{BB962C8B-B14F-4D97-AF65-F5344CB8AC3E}">
        <p14:creationId xmlns:p14="http://schemas.microsoft.com/office/powerpoint/2010/main" val="277310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5" grpId="0">
        <p:bldAsOne/>
      </p:bldGraphic>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752600" y="838200"/>
            <a:ext cx="5715000" cy="369332"/>
          </a:xfrm>
          <a:prstGeom prst="rect">
            <a:avLst/>
          </a:prstGeom>
          <a:noFill/>
        </p:spPr>
        <p:txBody>
          <a:bodyPr wrap="square" rtlCol="0">
            <a:spAutoFit/>
          </a:bodyPr>
          <a:lstStyle/>
          <a:p>
            <a:pPr algn="ctr"/>
            <a:r>
              <a:rPr lang="en-US" b="1" dirty="0" smtClean="0">
                <a:solidFill>
                  <a:schemeClr val="bg1">
                    <a:lumMod val="50000"/>
                  </a:schemeClr>
                </a:solidFill>
              </a:rPr>
              <a:t>Property Information Website</a:t>
            </a:r>
          </a:p>
        </p:txBody>
      </p:sp>
      <p:sp>
        <p:nvSpPr>
          <p:cNvPr id="4" name="TextBox 3"/>
          <p:cNvSpPr txBox="1"/>
          <p:nvPr/>
        </p:nvSpPr>
        <p:spPr>
          <a:xfrm>
            <a:off x="3655603" y="1143000"/>
            <a:ext cx="1906997" cy="415498"/>
          </a:xfrm>
          <a:prstGeom prst="rect">
            <a:avLst/>
          </a:prstGeom>
          <a:noFill/>
        </p:spPr>
        <p:txBody>
          <a:bodyPr wrap="none" rtlCol="0">
            <a:spAutoFit/>
          </a:bodyPr>
          <a:lstStyle/>
          <a:p>
            <a:r>
              <a:rPr lang="en-US" sz="2100" b="1" dirty="0" smtClean="0"/>
              <a:t>Network - 2014</a:t>
            </a:r>
            <a:endParaRPr lang="en-US" sz="2100" b="1"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600200"/>
            <a:ext cx="6045087" cy="51480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46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3075"/>
                                        </p:tgtEl>
                                        <p:attrNameLst>
                                          <p:attrName>style.visibility</p:attrName>
                                        </p:attrNameLst>
                                      </p:cBhvr>
                                      <p:to>
                                        <p:strVal val="visible"/>
                                      </p:to>
                                    </p:set>
                                    <p:animEffect transition="in" filter="fade">
                                      <p:cBhvr>
                                        <p:cTn id="10"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752600" y="838200"/>
            <a:ext cx="5715000" cy="369332"/>
          </a:xfrm>
          <a:prstGeom prst="rect">
            <a:avLst/>
          </a:prstGeom>
          <a:noFill/>
        </p:spPr>
        <p:txBody>
          <a:bodyPr wrap="square" rtlCol="0">
            <a:spAutoFit/>
          </a:bodyPr>
          <a:lstStyle/>
          <a:p>
            <a:pPr algn="ctr"/>
            <a:r>
              <a:rPr lang="en-US" b="1" dirty="0" smtClean="0">
                <a:solidFill>
                  <a:schemeClr val="bg1">
                    <a:lumMod val="50000"/>
                  </a:schemeClr>
                </a:solidFill>
              </a:rPr>
              <a:t>Property Information Website</a:t>
            </a:r>
          </a:p>
        </p:txBody>
      </p:sp>
      <p:sp>
        <p:nvSpPr>
          <p:cNvPr id="4" name="TextBox 3"/>
          <p:cNvSpPr txBox="1"/>
          <p:nvPr/>
        </p:nvSpPr>
        <p:spPr>
          <a:xfrm>
            <a:off x="3276600" y="1143000"/>
            <a:ext cx="2567434" cy="415498"/>
          </a:xfrm>
          <a:prstGeom prst="rect">
            <a:avLst/>
          </a:prstGeom>
          <a:noFill/>
        </p:spPr>
        <p:txBody>
          <a:bodyPr wrap="none" rtlCol="0">
            <a:spAutoFit/>
          </a:bodyPr>
          <a:lstStyle/>
          <a:p>
            <a:r>
              <a:rPr lang="en-US" sz="2100" b="1" dirty="0" smtClean="0"/>
              <a:t>Traffic-Referral - 2014</a:t>
            </a:r>
            <a:endParaRPr lang="en-US" sz="21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600200"/>
            <a:ext cx="6108385" cy="5148072"/>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0444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500"/>
                                  </p:stCondLst>
                                  <p:childTnLst>
                                    <p:set>
                                      <p:cBhvr>
                                        <p:cTn id="9" dur="1" fill="hold">
                                          <p:stCondLst>
                                            <p:cond delay="0"/>
                                          </p:stCondLst>
                                        </p:cTn>
                                        <p:tgtEl>
                                          <p:spTgt spid="4099"/>
                                        </p:tgtEl>
                                        <p:attrNameLst>
                                          <p:attrName>style.visibility</p:attrName>
                                        </p:attrNameLst>
                                      </p:cBhvr>
                                      <p:to>
                                        <p:strVal val="visible"/>
                                      </p:to>
                                    </p:set>
                                    <p:animEffect transition="in" filter="fade">
                                      <p:cBhvr>
                                        <p:cTn id="10" dur="5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28600" y="228600"/>
            <a:ext cx="8686800" cy="845820"/>
          </a:xfrm>
          <a:prstGeom prst="rect">
            <a:avLst/>
          </a:prstGeom>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dirty="0" smtClean="0">
                <a:effectLst>
                  <a:outerShdw blurRad="38100" dist="38100" dir="2700000" algn="tl">
                    <a:srgbClr val="000000">
                      <a:alpha val="43137"/>
                    </a:srgbClr>
                  </a:outerShdw>
                </a:effectLst>
                <a:latin typeface="Century Gothic" panose="020B0502020202020204" pitchFamily="34" charset="0"/>
              </a:rPr>
              <a:t>Web Analytics</a:t>
            </a:r>
            <a:endParaRPr lang="en-US" dirty="0" smtClean="0">
              <a:effectLst>
                <a:outerShdw blurRad="38100" dist="38100" dir="2700000" algn="tl">
                  <a:srgbClr val="000000">
                    <a:alpha val="43137"/>
                  </a:srgbClr>
                </a:outerShdw>
              </a:effectLst>
              <a:latin typeface="Century Gothic" panose="020B0502020202020204" pitchFamily="34" charset="0"/>
            </a:endParaRPr>
          </a:p>
          <a:p>
            <a:endParaRPr lang="en-US" dirty="0">
              <a:effectLst>
                <a:outerShdw blurRad="38100" dist="38100" dir="2700000" algn="tl">
                  <a:srgbClr val="000000">
                    <a:alpha val="43137"/>
                  </a:srgbClr>
                </a:outerShdw>
              </a:effectLst>
              <a:latin typeface="Century Gothic" panose="020B0502020202020204" pitchFamily="34" charset="0"/>
            </a:endParaRPr>
          </a:p>
        </p:txBody>
      </p:sp>
      <p:sp>
        <p:nvSpPr>
          <p:cNvPr id="3" name="TextBox 2"/>
          <p:cNvSpPr txBox="1"/>
          <p:nvPr/>
        </p:nvSpPr>
        <p:spPr>
          <a:xfrm>
            <a:off x="1676400" y="849868"/>
            <a:ext cx="5943600" cy="369332"/>
          </a:xfrm>
          <a:prstGeom prst="rect">
            <a:avLst/>
          </a:prstGeom>
          <a:noFill/>
        </p:spPr>
        <p:txBody>
          <a:bodyPr wrap="square" rtlCol="0">
            <a:spAutoFit/>
          </a:bodyPr>
          <a:lstStyle/>
          <a:p>
            <a:pPr algn="ctr"/>
            <a:r>
              <a:rPr lang="en-US" b="1" dirty="0" smtClean="0">
                <a:solidFill>
                  <a:schemeClr val="bg1">
                    <a:lumMod val="50000"/>
                  </a:schemeClr>
                </a:solidFill>
              </a:rPr>
              <a:t>Douglas County GIS Mobile (JavaScript API)</a:t>
            </a:r>
          </a:p>
        </p:txBody>
      </p:sp>
      <p:grpSp>
        <p:nvGrpSpPr>
          <p:cNvPr id="5" name="Group 4"/>
          <p:cNvGrpSpPr/>
          <p:nvPr/>
        </p:nvGrpSpPr>
        <p:grpSpPr>
          <a:xfrm>
            <a:off x="371475" y="1143000"/>
            <a:ext cx="8162925" cy="5610225"/>
            <a:chOff x="371475" y="1143000"/>
            <a:chExt cx="8162925" cy="5610225"/>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2362253"/>
              <a:ext cx="3590925" cy="4038547"/>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600200" y="1870502"/>
              <a:ext cx="1143000" cy="415498"/>
            </a:xfrm>
            <a:prstGeom prst="rect">
              <a:avLst/>
            </a:prstGeom>
            <a:noFill/>
          </p:spPr>
          <p:txBody>
            <a:bodyPr wrap="square" rtlCol="0">
              <a:spAutoFit/>
            </a:bodyPr>
            <a:lstStyle/>
            <a:p>
              <a:r>
                <a:rPr lang="en-US" sz="2100" b="1" dirty="0" smtClean="0"/>
                <a:t>Browser</a:t>
              </a:r>
              <a:endParaRPr lang="en-US" sz="2100" b="1" dirty="0"/>
            </a:p>
          </p:txBody>
        </p:sp>
        <p:grpSp>
          <p:nvGrpSpPr>
            <p:cNvPr id="8" name="Group 7"/>
            <p:cNvGrpSpPr/>
            <p:nvPr/>
          </p:nvGrpSpPr>
          <p:grpSpPr>
            <a:xfrm>
              <a:off x="4962525" y="1143000"/>
              <a:ext cx="3571875" cy="5610225"/>
              <a:chOff x="2905125" y="1143000"/>
              <a:chExt cx="3571875" cy="5610225"/>
            </a:xfrm>
          </p:grpSpPr>
          <p:sp>
            <p:nvSpPr>
              <p:cNvPr id="10" name="TextBox 9"/>
              <p:cNvSpPr txBox="1"/>
              <p:nvPr/>
            </p:nvSpPr>
            <p:spPr>
              <a:xfrm>
                <a:off x="4267200" y="1143000"/>
                <a:ext cx="1447800" cy="415498"/>
              </a:xfrm>
              <a:prstGeom prst="rect">
                <a:avLst/>
              </a:prstGeom>
              <a:noFill/>
            </p:spPr>
            <p:txBody>
              <a:bodyPr wrap="square" rtlCol="0">
                <a:spAutoFit/>
              </a:bodyPr>
              <a:lstStyle/>
              <a:p>
                <a:r>
                  <a:rPr lang="en-US" sz="2100" b="1" dirty="0" smtClean="0"/>
                  <a:t>Device</a:t>
                </a:r>
                <a:endParaRPr lang="en-US" sz="2100" b="1"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5125" y="1600200"/>
                <a:ext cx="3571875" cy="515302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spTree>
    <p:extLst>
      <p:ext uri="{BB962C8B-B14F-4D97-AF65-F5344CB8AC3E}">
        <p14:creationId xmlns:p14="http://schemas.microsoft.com/office/powerpoint/2010/main" val="35439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000"/>
                            </p:stCondLst>
                            <p:childTnLst>
                              <p:par>
                                <p:cTn id="9" presetID="26" presetClass="emph" presetSubtype="0" fill="hold" grpId="0" nodeType="afterEffect">
                                  <p:stCondLst>
                                    <p:cond delay="0"/>
                                  </p:stCondLst>
                                  <p:childTnLst>
                                    <p:animEffect transition="out" filter="fade">
                                      <p:cBhvr>
                                        <p:cTn id="10" dur="500" tmFilter="0, 0; .2, .5; .8, .5; 1, 0"/>
                                        <p:tgtEl>
                                          <p:spTgt spid="3"/>
                                        </p:tgtEl>
                                      </p:cBhvr>
                                    </p:animEffect>
                                    <p:animScale>
                                      <p:cBhvr>
                                        <p:cTn id="11" dur="2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85800" y="381000"/>
            <a:ext cx="7772400" cy="1066800"/>
          </a:xfrm>
          <a:prstGeom prst="rect">
            <a:avLst/>
          </a:prstGeom>
          <a:effectLst>
            <a:outerShdw blurRad="50800" dist="38100" dir="2700000" algn="tl" rotWithShape="0">
              <a:prstClr val="black">
                <a:alpha val="40000"/>
              </a:prstClr>
            </a:outerShdw>
          </a:effectLst>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latin typeface="Century Gothic" panose="020B0502020202020204" pitchFamily="34" charset="0"/>
              </a:rPr>
              <a:t>Douglas County’s GIS</a:t>
            </a:r>
            <a:endParaRPr lang="en-US" b="1" dirty="0">
              <a:latin typeface="Century Gothic" panose="020B050202020202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196" y="1295400"/>
            <a:ext cx="3581404" cy="2819404"/>
          </a:xfrm>
          <a:prstGeom prst="rect">
            <a:avLst/>
          </a:prstGeom>
          <a:effectLst>
            <a:outerShdw blurRad="50800" dist="38100" dir="2700000" algn="tl" rotWithShape="0">
              <a:prstClr val="black">
                <a:alpha val="40000"/>
              </a:prstClr>
            </a:outerShdw>
          </a:effectLst>
        </p:spPr>
      </p:pic>
      <p:sp>
        <p:nvSpPr>
          <p:cNvPr id="7" name="Subtitle 2"/>
          <p:cNvSpPr txBox="1">
            <a:spLocks/>
          </p:cNvSpPr>
          <p:nvPr/>
        </p:nvSpPr>
        <p:spPr>
          <a:xfrm>
            <a:off x="1371598" y="4495800"/>
            <a:ext cx="6400800" cy="1752600"/>
          </a:xfrm>
          <a:prstGeom prst="rect">
            <a:avLst/>
          </a:prstGeom>
          <a:effectLst>
            <a:outerShdw blurRad="50800" dist="38100" dir="2700000" algn="tl" rotWithShape="0">
              <a:prstClr val="black">
                <a:alpha val="40000"/>
              </a:prstClr>
            </a:outerShdw>
          </a:effectLst>
        </p:spPr>
        <p:txBody>
          <a:bodyPr>
            <a:normAutofit fontScale="92500"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400" smtClean="0">
                <a:solidFill>
                  <a:schemeClr val="tx1">
                    <a:lumMod val="85000"/>
                    <a:lumOff val="15000"/>
                  </a:schemeClr>
                </a:solidFill>
                <a:latin typeface="Century Gothic" panose="020B0502020202020204" pitchFamily="34" charset="0"/>
              </a:rPr>
              <a:t>&amp;</a:t>
            </a:r>
          </a:p>
          <a:p>
            <a:pPr marL="0" indent="0" algn="ctr">
              <a:buNone/>
            </a:pPr>
            <a:r>
              <a:rPr lang="en-US" sz="2400" smtClean="0">
                <a:solidFill>
                  <a:schemeClr val="tx1">
                    <a:lumMod val="85000"/>
                    <a:lumOff val="15000"/>
                  </a:schemeClr>
                </a:solidFill>
                <a:latin typeface="Century Gothic" panose="020B0502020202020204" pitchFamily="34" charset="0"/>
              </a:rPr>
              <a:t>Web Analytics for Public Mapping Applications</a:t>
            </a:r>
          </a:p>
          <a:p>
            <a:pPr marL="0" indent="0" algn="ctr">
              <a:buNone/>
            </a:pPr>
            <a:endParaRPr lang="en-US" sz="2400" smtClean="0">
              <a:solidFill>
                <a:schemeClr val="tx1">
                  <a:lumMod val="75000"/>
                  <a:lumOff val="25000"/>
                </a:schemeClr>
              </a:solidFill>
              <a:latin typeface="Century Gothic" panose="020B0502020202020204" pitchFamily="34" charset="0"/>
            </a:endParaRPr>
          </a:p>
          <a:p>
            <a:pPr marL="0" indent="0" algn="ctr">
              <a:buNone/>
            </a:pPr>
            <a:r>
              <a:rPr lang="en-US" sz="1900" smtClean="0">
                <a:solidFill>
                  <a:schemeClr val="tx1">
                    <a:lumMod val="75000"/>
                    <a:lumOff val="25000"/>
                  </a:schemeClr>
                </a:solidFill>
                <a:latin typeface="Century Gothic" panose="020B0502020202020204" pitchFamily="34" charset="0"/>
              </a:rPr>
              <a:t>ARC   October 1   2014</a:t>
            </a:r>
            <a:endParaRPr lang="en-US" sz="1900" dirty="0">
              <a:solidFill>
                <a:schemeClr val="tx1">
                  <a:lumMod val="75000"/>
                  <a:lumOff val="25000"/>
                </a:schemeClr>
              </a:solidFill>
              <a:latin typeface="Century Gothic" panose="020B0502020202020204" pitchFamily="34" charset="0"/>
            </a:endParaRPr>
          </a:p>
        </p:txBody>
      </p:sp>
      <p:sp>
        <p:nvSpPr>
          <p:cNvPr id="5" name="Rectangle 4"/>
          <p:cNvSpPr/>
          <p:nvPr/>
        </p:nvSpPr>
        <p:spPr>
          <a:xfrm>
            <a:off x="533400" y="1524000"/>
            <a:ext cx="8077200" cy="2785378"/>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175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The End</a:t>
            </a:r>
            <a:endParaRPr lang="en-US" sz="175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extLst>
      <p:ext uri="{BB962C8B-B14F-4D97-AF65-F5344CB8AC3E}">
        <p14:creationId xmlns:p14="http://schemas.microsoft.com/office/powerpoint/2010/main" val="3526709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500" fill="hold"/>
                                        <p:tgtEl>
                                          <p:spTgt spid="5"/>
                                        </p:tgtEl>
                                        <p:attrNameLst>
                                          <p:attrName>ppt_w</p:attrName>
                                        </p:attrNameLst>
                                      </p:cBhvr>
                                      <p:tavLst>
                                        <p:tav tm="0">
                                          <p:val>
                                            <p:fltVal val="0"/>
                                          </p:val>
                                        </p:tav>
                                        <p:tav tm="100000">
                                          <p:val>
                                            <p:strVal val="#ppt_w"/>
                                          </p:val>
                                        </p:tav>
                                      </p:tavLst>
                                    </p:anim>
                                    <p:anim calcmode="lin" valueType="num">
                                      <p:cBhvr>
                                        <p:cTn id="8" dur="1500" fill="hold"/>
                                        <p:tgtEl>
                                          <p:spTgt spid="5"/>
                                        </p:tgtEl>
                                        <p:attrNameLst>
                                          <p:attrName>ppt_h</p:attrName>
                                        </p:attrNameLst>
                                      </p:cBhvr>
                                      <p:tavLst>
                                        <p:tav tm="0">
                                          <p:val>
                                            <p:fltVal val="0"/>
                                          </p:val>
                                        </p:tav>
                                        <p:tav tm="100000">
                                          <p:val>
                                            <p:strVal val="#ppt_h"/>
                                          </p:val>
                                        </p:tav>
                                      </p:tavLst>
                                    </p:anim>
                                    <p:anim calcmode="lin" valueType="num">
                                      <p:cBhvr>
                                        <p:cTn id="9" dur="1500" fill="hold"/>
                                        <p:tgtEl>
                                          <p:spTgt spid="5"/>
                                        </p:tgtEl>
                                        <p:attrNameLst>
                                          <p:attrName>style.rotation</p:attrName>
                                        </p:attrNameLst>
                                      </p:cBhvr>
                                      <p:tavLst>
                                        <p:tav tm="0">
                                          <p:val>
                                            <p:fltVal val="90"/>
                                          </p:val>
                                        </p:tav>
                                        <p:tav tm="100000">
                                          <p:val>
                                            <p:fltVal val="0"/>
                                          </p:val>
                                        </p:tav>
                                      </p:tavLst>
                                    </p:anim>
                                    <p:animEffect transition="in" filter="fade">
                                      <p:cBhvr>
                                        <p:cTn id="10" dur="1500"/>
                                        <p:tgtEl>
                                          <p:spTgt spid="5"/>
                                        </p:tgtEl>
                                      </p:cBhvr>
                                    </p:animEffect>
                                  </p:childTnLst>
                                </p:cTn>
                              </p:par>
                              <p:par>
                                <p:cTn id="11" presetID="45" presetClass="exit" presetSubtype="0" fill="hold" nodeType="withEffect">
                                  <p:stCondLst>
                                    <p:cond delay="0"/>
                                  </p:stCondLst>
                                  <p:childTnLst>
                                    <p:animEffect transition="out" filter="fade">
                                      <p:cBhvr>
                                        <p:cTn id="12" dur="1500"/>
                                        <p:tgtEl>
                                          <p:spTgt spid="6"/>
                                        </p:tgtEl>
                                      </p:cBhvr>
                                    </p:animEffect>
                                    <p:anim calcmode="lin" valueType="num">
                                      <p:cBhvr>
                                        <p:cTn id="13" dur="1500"/>
                                        <p:tgtEl>
                                          <p:spTgt spid="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4" dur="1500"/>
                                        <p:tgtEl>
                                          <p:spTgt spid="6"/>
                                        </p:tgtEl>
                                        <p:attrNameLst>
                                          <p:attrName>ppt_h</p:attrName>
                                        </p:attrNameLst>
                                      </p:cBhvr>
                                      <p:tavLst>
                                        <p:tav tm="0">
                                          <p:val>
                                            <p:strVal val="ppt_h"/>
                                          </p:val>
                                        </p:tav>
                                        <p:tav tm="100000">
                                          <p:val>
                                            <p:strVal val="ppt_h"/>
                                          </p:val>
                                        </p:tav>
                                      </p:tavLst>
                                    </p:anim>
                                    <p:set>
                                      <p:cBhvr>
                                        <p:cTn id="15" dur="1" fill="hold">
                                          <p:stCondLst>
                                            <p:cond delay="1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3511</TotalTime>
  <Words>605</Words>
  <Application>Microsoft Office PowerPoint</Application>
  <PresentationFormat>On-screen Show (4:3)</PresentationFormat>
  <Paragraphs>182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Douglas County’s GIS</vt:lpstr>
      <vt:lpstr>Who what when where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Douglas County Board of Commissioners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Douglas County GIS</dc:title>
  <dc:creator>Andy Summers</dc:creator>
  <cp:lastModifiedBy>Ryan Barrett</cp:lastModifiedBy>
  <cp:revision>135</cp:revision>
  <dcterms:created xsi:type="dcterms:W3CDTF">2014-09-08T16:13:52Z</dcterms:created>
  <dcterms:modified xsi:type="dcterms:W3CDTF">2014-10-03T20:20:21Z</dcterms:modified>
</cp:coreProperties>
</file>