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405" r:id="rId3"/>
    <p:sldId id="457" r:id="rId4"/>
    <p:sldId id="411" r:id="rId5"/>
    <p:sldId id="412" r:id="rId6"/>
    <p:sldId id="413" r:id="rId7"/>
    <p:sldId id="471" r:id="rId8"/>
    <p:sldId id="455" r:id="rId9"/>
    <p:sldId id="461" r:id="rId10"/>
    <p:sldId id="460" r:id="rId11"/>
    <p:sldId id="459" r:id="rId12"/>
    <p:sldId id="458" r:id="rId13"/>
    <p:sldId id="465" r:id="rId14"/>
    <p:sldId id="469" r:id="rId15"/>
    <p:sldId id="464" r:id="rId16"/>
    <p:sldId id="466" r:id="rId17"/>
    <p:sldId id="470" r:id="rId18"/>
    <p:sldId id="449" r:id="rId19"/>
    <p:sldId id="450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3DA"/>
    <a:srgbClr val="74A6F8"/>
    <a:srgbClr val="0066FF"/>
    <a:srgbClr val="348AF1"/>
    <a:srgbClr val="347AC8"/>
    <a:srgbClr val="006FFF"/>
    <a:srgbClr val="257BD5"/>
    <a:srgbClr val="3372DB"/>
    <a:srgbClr val="3361D9"/>
    <a:srgbClr val="B1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4" autoAdjust="0"/>
    <p:restoredTop sz="59300" autoAdjust="0"/>
  </p:normalViewPr>
  <p:slideViewPr>
    <p:cSldViewPr>
      <p:cViewPr varScale="1">
        <p:scale>
          <a:sx n="24" d="100"/>
          <a:sy n="24" d="100"/>
        </p:scale>
        <p:origin x="-1080" y="-102"/>
      </p:cViewPr>
      <p:guideLst>
        <p:guide orient="horz" pos="42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71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F253AC-A468-404A-9541-E92BFBE05D32}" type="datetimeFigureOut">
              <a:rPr lang="en-US" smtClean="0"/>
              <a:pPr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2E7C1F-7D6D-4E42-9C90-67E586969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B2BD6-6257-44DD-8ADC-5CD94B5EBE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0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Quickly</a:t>
            </a:r>
            <a:r>
              <a:rPr lang="en-US" baseline="0" dirty="0" smtClean="0"/>
              <a:t> explain this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Quickly</a:t>
            </a:r>
            <a:r>
              <a:rPr lang="en-US" baseline="0" dirty="0" smtClean="0"/>
              <a:t> explain this map.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Quickly</a:t>
            </a:r>
            <a:r>
              <a:rPr lang="en-US" baseline="0" dirty="0" smtClean="0"/>
              <a:t> explain this map.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Quickly</a:t>
            </a:r>
            <a:r>
              <a:rPr lang="en-US" baseline="0" dirty="0" smtClean="0"/>
              <a:t> explain the priority (already mentioned) and the recommendation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Quickly</a:t>
            </a:r>
            <a:r>
              <a:rPr lang="en-US" baseline="0" dirty="0" smtClean="0"/>
              <a:t> explain the priority (already mentioned) and the recommendation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Quickly</a:t>
            </a:r>
            <a:r>
              <a:rPr lang="en-US" baseline="0" dirty="0" smtClean="0"/>
              <a:t> explain this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7C1F-7D6D-4E42-9C90-67E586969F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CBCFD8C-2142-4F6F-87C5-B6726A7BC7EE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 shield pics w blue gradient.png"/>
          <p:cNvPicPr>
            <a:picLocks noChangeAspect="1"/>
          </p:cNvPicPr>
          <p:nvPr userDrawn="1"/>
        </p:nvPicPr>
        <p:blipFill>
          <a:blip r:embed="rId2" cstate="print"/>
          <a:srcRect t="48936"/>
          <a:stretch>
            <a:fillRect/>
          </a:stretch>
        </p:blipFill>
        <p:spPr>
          <a:xfrm>
            <a:off x="0" y="5029200"/>
            <a:ext cx="9144000" cy="182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828801"/>
            <a:ext cx="7010400" cy="28003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5261808-5666-4A75-9A25-2657721A5C4B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8" name="Picture 7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9" name="Picture 8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428625"/>
            <a:ext cx="1543051" cy="5819775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381001"/>
            <a:ext cx="4476751" cy="58674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CDFC576-BEBC-4698-AA2B-99605CD1A5E2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8" name="Picture 7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9" name="Picture 8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/>
          </a:bodyPr>
          <a:lstStyle>
            <a:lvl1pPr>
              <a:defRPr sz="3600"/>
            </a:lvl1pPr>
            <a:lvl2pPr marL="742950" indent="-285750">
              <a:buFont typeface="Wingdings" pitchFamily="2" charset="2"/>
              <a:buChar char="ü"/>
              <a:defRPr sz="3600"/>
            </a:lvl2pPr>
            <a:lvl3pPr marL="1143000" indent="-228600">
              <a:buFont typeface="Courier New" pitchFamily="49" charset="0"/>
              <a:buChar char="o"/>
              <a:defRPr sz="3600"/>
            </a:lvl3pPr>
            <a:lvl4pPr marL="1600200" indent="-228600">
              <a:buFont typeface="Wingdings" pitchFamily="2" charset="2"/>
              <a:buChar char="§"/>
              <a:defRPr sz="3600"/>
            </a:lvl4pPr>
            <a:lvl5pPr marL="2057400" indent="-228600">
              <a:buFont typeface="Arial" pitchFamily="34" charset="0"/>
              <a:buChar char="•"/>
              <a:defRPr sz="3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8" name="Picture 7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9" name="Picture 8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416675"/>
            <a:ext cx="533400" cy="365125"/>
          </a:xfrm>
          <a:prstGeom prst="rect">
            <a:avLst/>
          </a:prstGeom>
        </p:spPr>
        <p:txBody>
          <a:bodyPr/>
          <a:lstStyle/>
          <a:p>
            <a:fld id="{927B0BF0-4F53-4F5F-8D56-27B422A82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EB854EC-BE7D-4A6C-A31B-6DBF019CE82A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" y="0"/>
            <a:ext cx="1828801" cy="6903720"/>
            <a:chOff x="-1" y="0"/>
            <a:chExt cx="1828801" cy="6858000"/>
          </a:xfrm>
        </p:grpSpPr>
        <p:pic>
          <p:nvPicPr>
            <p:cNvPr id="8" name="Picture 7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9" name="Picture 8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93B1069-5AAF-42E2-A80D-BDC2B84C692D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 shield pics w blue gradient.png"/>
          <p:cNvPicPr>
            <a:picLocks noChangeAspect="1"/>
          </p:cNvPicPr>
          <p:nvPr userDrawn="1"/>
        </p:nvPicPr>
        <p:blipFill>
          <a:blip r:embed="rId2" cstate="print"/>
          <a:srcRect t="48936"/>
          <a:stretch>
            <a:fillRect/>
          </a:stretch>
        </p:blipFill>
        <p:spPr>
          <a:xfrm>
            <a:off x="0" y="5029200"/>
            <a:ext cx="9144000" cy="182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371600"/>
            <a:ext cx="3639312" cy="480060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itchFamily="2" charset="2"/>
              <a:buChar char="ü"/>
              <a:defRPr sz="2400"/>
            </a:lvl2pPr>
            <a:lvl3pPr marL="1143000" indent="-228600">
              <a:buFont typeface="Courier New" pitchFamily="49" charset="0"/>
              <a:buChar char="o"/>
              <a:defRPr sz="2000"/>
            </a:lvl3pPr>
            <a:lvl4pPr marL="1600200" indent="-228600">
              <a:buFont typeface="Wingdings" pitchFamily="2" charset="2"/>
              <a:buChar char="§"/>
              <a:defRPr sz="1800"/>
            </a:lvl4pPr>
            <a:lvl5pPr marL="2114550" indent="-28575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600"/>
            <a:ext cx="3639312" cy="4724400"/>
          </a:xfrm>
        </p:spPr>
        <p:txBody>
          <a:bodyPr/>
          <a:lstStyle>
            <a:lvl1pPr>
              <a:defRPr sz="2800"/>
            </a:lvl1pPr>
            <a:lvl2pPr marL="800100" indent="-342900">
              <a:buFont typeface="Wingdings" pitchFamily="2" charset="2"/>
              <a:buChar char="ü"/>
              <a:defRPr sz="2400"/>
            </a:lvl2pPr>
            <a:lvl3pPr marL="1143000" indent="-228600">
              <a:buFont typeface="Courier New" pitchFamily="49" charset="0"/>
              <a:buChar char="o"/>
              <a:defRPr sz="2000"/>
            </a:lvl3pPr>
            <a:lvl4pPr marL="1600200" indent="-228600">
              <a:buFont typeface="Wingdings" pitchFamily="2" charset="2"/>
              <a:buChar char="§"/>
              <a:defRPr sz="1800"/>
            </a:lvl4pPr>
            <a:lvl5pPr marL="2057400" indent="-22860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0C037E2-FF3B-46CD-B3A1-A124CB89D7E6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9" name="Picture 8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3" name="Picture 12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37037"/>
            <a:ext cx="36393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1" y="2076516"/>
            <a:ext cx="36393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437037"/>
            <a:ext cx="36393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076516"/>
            <a:ext cx="36393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74CF64-3E9C-45A1-A950-77D11BA51269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11" name="Picture 10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3" name="Picture 12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4" name="Picture 13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5" name="Picture 14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4676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98D3A4C-1DAC-41CB-A591-40930DB2BB0D}" type="datetime1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7" name="Picture 6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8" name="Picture 7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9" name="Picture 8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828800" y="1828801"/>
            <a:ext cx="70866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Wingdings" pitchFamily="2" charset="2"/>
              <a:buChar char="ü"/>
              <a:defRPr/>
            </a:lvl2pPr>
            <a:lvl3pPr marL="1371600" indent="-457200">
              <a:buFont typeface="Courier New" pitchFamily="49" charset="0"/>
              <a:buChar char="o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FC8CAEF-398D-4C01-ABEC-DB15B96962EB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6" name="Picture 5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7" name="Picture 6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8" name="Picture 7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9" name="Picture 8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1"/>
            <a:ext cx="3886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75E7A96-D662-4C39-9D71-06BC5FD67F50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9" name="Picture 8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3" name="Picture 12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7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07F3FFF4-22FD-450A-882D-1B1D8B78B8EB}" type="datetime1">
              <a:rPr lang="en-US" smtClean="0"/>
              <a:pPr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A10D0CA-928A-40CF-B888-3C3794EE0B6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-45720"/>
            <a:ext cx="1828801" cy="6903720"/>
            <a:chOff x="-1" y="0"/>
            <a:chExt cx="1828801" cy="6858000"/>
          </a:xfrm>
        </p:grpSpPr>
        <p:pic>
          <p:nvPicPr>
            <p:cNvPr id="9" name="Picture 8" descr="Logo shield pics w blue gradient.png"/>
            <p:cNvPicPr>
              <a:picLocks noChangeAspect="1"/>
            </p:cNvPicPr>
            <p:nvPr userDrawn="1"/>
          </p:nvPicPr>
          <p:blipFill>
            <a:blip r:embed="rId2" cstate="print"/>
            <a:srcRect t="48936"/>
            <a:stretch>
              <a:fillRect/>
            </a:stretch>
          </p:blipFill>
          <p:spPr>
            <a:xfrm rot="5400000">
              <a:off x="-2514600" y="2514599"/>
              <a:ext cx="6858000" cy="1828801"/>
            </a:xfrm>
            <a:prstGeom prst="rect">
              <a:avLst/>
            </a:prstGeom>
          </p:spPr>
        </p:pic>
        <p:pic>
          <p:nvPicPr>
            <p:cNvPr id="10" name="Picture 9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t="49823" r="51409"/>
            <a:stretch>
              <a:fillRect/>
            </a:stretch>
          </p:blipFill>
          <p:spPr>
            <a:xfrm>
              <a:off x="304800" y="3499242"/>
              <a:ext cx="1371600" cy="1143000"/>
            </a:xfrm>
            <a:prstGeom prst="rect">
              <a:avLst/>
            </a:prstGeom>
          </p:spPr>
        </p:pic>
        <p:pic>
          <p:nvPicPr>
            <p:cNvPr id="11" name="Picture 10" descr="Home page web shield pictures in square config.png"/>
            <p:cNvPicPr>
              <a:picLocks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51297" b="45648"/>
            <a:stretch>
              <a:fillRect/>
            </a:stretch>
          </p:blipFill>
          <p:spPr>
            <a:xfrm>
              <a:off x="381001" y="2362200"/>
              <a:ext cx="1371600" cy="1219200"/>
            </a:xfrm>
            <a:prstGeom prst="rect">
              <a:avLst/>
            </a:prstGeom>
          </p:spPr>
        </p:pic>
        <p:pic>
          <p:nvPicPr>
            <p:cNvPr id="12" name="Picture 11" descr="Home page web shield pictures in square config.png"/>
            <p:cNvPicPr>
              <a:picLocks noChangeAspect="1"/>
            </p:cNvPicPr>
            <p:nvPr/>
          </p:nvPicPr>
          <p:blipFill>
            <a:blip r:embed="rId3" cstate="print"/>
            <a:srcRect r="49782" b="50177"/>
            <a:stretch>
              <a:fillRect/>
            </a:stretch>
          </p:blipFill>
          <p:spPr>
            <a:xfrm>
              <a:off x="304800" y="1219200"/>
              <a:ext cx="1371600" cy="1143000"/>
            </a:xfrm>
            <a:prstGeom prst="rect">
              <a:avLst/>
            </a:prstGeom>
          </p:spPr>
        </p:pic>
        <p:pic>
          <p:nvPicPr>
            <p:cNvPr id="13" name="Picture 12" descr="Home page web shield pictures in square config.png"/>
            <p:cNvPicPr>
              <a:picLocks/>
            </p:cNvPicPr>
            <p:nvPr/>
          </p:nvPicPr>
          <p:blipFill>
            <a:blip r:embed="rId3" cstate="print"/>
            <a:srcRect l="48591" t="49823"/>
            <a:stretch>
              <a:fillRect/>
            </a:stretch>
          </p:blipFill>
          <p:spPr>
            <a:xfrm>
              <a:off x="381000" y="4648200"/>
              <a:ext cx="1371600" cy="1143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1"/>
            <a:ext cx="8229600" cy="280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8" hidden="1"/>
          <p:cNvSpPr>
            <a:spLocks noChangeArrowheads="1" noChangeShapeType="1"/>
          </p:cNvSpPr>
          <p:nvPr/>
        </p:nvSpPr>
        <p:spPr bwMode="auto">
          <a:xfrm>
            <a:off x="6434826" y="6632526"/>
            <a:ext cx="2709177" cy="17092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Ø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ü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Visio-Multi-Agency%20APO%20Business%20Process%20Maps%201-22-2014%20V7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Address/Parcel/Owner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Process Assessment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&amp; Recommendations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 Regional Commission</a:t>
            </a:r>
          </a:p>
          <a:p>
            <a:r>
              <a:rPr lang="en-US" b="1" dirty="0" smtClean="0"/>
              <a:t>Atlanta Region GIS User Group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APO Project Team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June 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2014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1047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200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4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6858000" cy="1143000"/>
          </a:xfrm>
        </p:spPr>
        <p:txBody>
          <a:bodyPr/>
          <a:lstStyle/>
          <a:p>
            <a:r>
              <a:rPr lang="en-US" sz="2800" dirty="0" smtClean="0"/>
              <a:t>DeKalb County GIS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7391400" cy="60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58200" y="8382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sz="2800" dirty="0" smtClean="0"/>
              <a:t>Fulton County Tax Assessor GIS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58200" y="10668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Fulton County Clerk of Superior Court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14400"/>
            <a:ext cx="739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458200" y="12954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1828800" y="838200"/>
            <a:ext cx="7086600" cy="601980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838199"/>
            <a:ext cx="7086600" cy="41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Multi-Agency Address / Parcel / Owner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828800" y="1219200"/>
            <a:ext cx="35814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Findings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12192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81600" y="1219200"/>
            <a:ext cx="37338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Recommendations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3999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</a:t>
            </a:r>
          </a:p>
          <a:p>
            <a:r>
              <a:rPr lang="en-US" sz="1600" dirty="0" smtClean="0"/>
              <a:t>Ability to educate customers on the process for updating property boundaries (e.g. splits, combinations, parcels and re-parcels).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523999"/>
            <a:ext cx="335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</a:t>
            </a:r>
          </a:p>
          <a:p>
            <a:r>
              <a:rPr lang="en-US" sz="1600" b="1" dirty="0" smtClean="0"/>
              <a:t>Short Range </a:t>
            </a:r>
            <a:r>
              <a:rPr lang="en-US" sz="1600" dirty="0" smtClean="0"/>
              <a:t>– Counties research &amp; develop a Web Site and conducts a Marketing Campaign to educate customers on how to easily submit their property boundary update requests.</a:t>
            </a:r>
          </a:p>
          <a:p>
            <a:endParaRPr lang="en-US" sz="1600" dirty="0" smtClean="0"/>
          </a:p>
          <a:p>
            <a:r>
              <a:rPr lang="en-US" sz="1600" b="1" dirty="0" smtClean="0"/>
              <a:t>Medium Range </a:t>
            </a:r>
            <a:r>
              <a:rPr lang="en-US" sz="1600" dirty="0" smtClean="0"/>
              <a:t>– Citizens should record plats at the County only after final address is approved by the City of Atlanta if the property is in the City of Atlanta</a:t>
            </a:r>
          </a:p>
          <a:p>
            <a:endParaRPr lang="en-US" sz="1600" dirty="0" smtClean="0"/>
          </a:p>
          <a:p>
            <a:r>
              <a:rPr lang="en-US" sz="1600" b="1" dirty="0" smtClean="0"/>
              <a:t>Long Range </a:t>
            </a:r>
            <a:r>
              <a:rPr lang="en-US" sz="1600" dirty="0" smtClean="0"/>
              <a:t>– Join the effort with the Municipalities to change State Law. 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4937" y="152400"/>
            <a:ext cx="7924800" cy="609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and Recommendations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1828800" y="838200"/>
            <a:ext cx="7086600" cy="601980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838199"/>
            <a:ext cx="7086600" cy="41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Multi-Agency Address / Parcel / Owner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828800" y="1219200"/>
            <a:ext cx="35814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Findings		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12192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81600" y="1219200"/>
            <a:ext cx="37338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Recommendations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3999"/>
            <a:ext cx="3352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II</a:t>
            </a:r>
          </a:p>
          <a:p>
            <a:r>
              <a:rPr lang="en-US" sz="1600" dirty="0" smtClean="0"/>
              <a:t>Counties do not require an approval COA Stamp for approved lots.</a:t>
            </a:r>
          </a:p>
          <a:p>
            <a:endParaRPr lang="en-US" sz="1600" b="1" dirty="0" smtClean="0"/>
          </a:p>
          <a:p>
            <a:r>
              <a:rPr lang="en-US" sz="1600" dirty="0" smtClean="0"/>
              <a:t>Customers can alter and record Plats through Counties and create unapproved lot configurations without the City (COA GIS) being aware.</a:t>
            </a:r>
            <a:endParaRPr lang="en-US" sz="1600" b="1" dirty="0" smtClean="0"/>
          </a:p>
          <a:p>
            <a:endParaRPr lang="en-US" sz="1600" b="1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523999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II</a:t>
            </a:r>
          </a:p>
          <a:p>
            <a:r>
              <a:rPr lang="en-US" sz="1600" dirty="0" smtClean="0"/>
              <a:t>Collaborate with Counties on a method for eliminating unapproved lots. Agree on resolution for recording and altering Plats.</a:t>
            </a:r>
            <a:endParaRPr lang="en-US" sz="1600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4937" y="152400"/>
            <a:ext cx="7924800" cy="609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and Recommendations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4937" y="152400"/>
            <a:ext cx="7924800" cy="609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and Recommendations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1828800" y="838200"/>
            <a:ext cx="7086600" cy="601980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0" y="838199"/>
            <a:ext cx="7086600" cy="41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Multi-Agency Address / Parcel / Owner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828800" y="1219200"/>
            <a:ext cx="35814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Findings		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12192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81600" y="1219200"/>
            <a:ext cx="37338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Recommendations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1523999"/>
            <a:ext cx="3352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III</a:t>
            </a:r>
          </a:p>
          <a:p>
            <a:r>
              <a:rPr lang="en-US" sz="1600" b="1" dirty="0" smtClean="0"/>
              <a:t>Zero Addresses – </a:t>
            </a:r>
            <a:r>
              <a:rPr lang="en-US" sz="1600" dirty="0" smtClean="0"/>
              <a:t>When the Counties split a property by a recorded deed, they assign a Zero Address to the Parcel until the City provides a permanent address.</a:t>
            </a:r>
          </a:p>
          <a:p>
            <a:endParaRPr lang="en-US" sz="1600" dirty="0" smtClean="0"/>
          </a:p>
          <a:p>
            <a:r>
              <a:rPr lang="en-US" sz="1600" dirty="0" smtClean="0"/>
              <a:t>By Law Dept. advised the Counties are required to convey properties per the legal description.</a:t>
            </a:r>
          </a:p>
          <a:p>
            <a:endParaRPr lang="en-US" sz="1600" dirty="0" smtClean="0"/>
          </a:p>
          <a:p>
            <a:r>
              <a:rPr lang="en-US" sz="1600" dirty="0" smtClean="0"/>
              <a:t>Although the legal description may result in a parcel being a non-conforming lot, the Counties still have to create an address for the parcel.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1523999"/>
            <a:ext cx="3352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III</a:t>
            </a:r>
          </a:p>
          <a:p>
            <a:r>
              <a:rPr lang="en-US" sz="1600" dirty="0" smtClean="0"/>
              <a:t>When this happens, an address should be requested from the city immediately. Set a Microsoft Outlook reminder for 1 week from the request date.  If no response is received from the City within a week, follow-up with a phone call  to (Office of Buildings) the City. </a:t>
            </a:r>
          </a:p>
          <a:p>
            <a:endParaRPr lang="en-US" sz="1600" dirty="0" smtClean="0"/>
          </a:p>
          <a:p>
            <a:r>
              <a:rPr lang="en-US" sz="1600" dirty="0" smtClean="0"/>
              <a:t>This process is obviously iterative until resolved.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/>
          <p:cNvSpPr/>
          <p:nvPr/>
        </p:nvSpPr>
        <p:spPr>
          <a:xfrm>
            <a:off x="1828800" y="838200"/>
            <a:ext cx="7086600" cy="601980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838199"/>
            <a:ext cx="7086600" cy="412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Multi-Agency Address / Parcel / Owner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828800" y="1219200"/>
            <a:ext cx="35814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Findings		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81600" y="1219200"/>
            <a:ext cx="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81600" y="1219200"/>
            <a:ext cx="3733800" cy="3298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Recommendations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3999"/>
            <a:ext cx="335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IV</a:t>
            </a:r>
          </a:p>
          <a:p>
            <a:r>
              <a:rPr lang="en-US" sz="1600" dirty="0" smtClean="0"/>
              <a:t>Temporary Parcel IDs to Permanent Parcel IDs in Accela – No process for this right now. </a:t>
            </a:r>
          </a:p>
          <a:p>
            <a:endParaRPr lang="en-US" sz="1600" b="1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523999"/>
            <a:ext cx="3352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Priority IV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** </a:t>
            </a:r>
            <a:r>
              <a:rPr lang="en-US" sz="1600" dirty="0" smtClean="0"/>
              <a:t>Map out a Business Process for converting Temporary IDs to Permanent IDs in Accela. Preferably receive the Fulton County Plat Report on a daily, weekly or monthly basis versus annually. </a:t>
            </a:r>
          </a:p>
          <a:p>
            <a:endParaRPr lang="en-US" sz="1600" dirty="0" smtClean="0"/>
          </a:p>
          <a:p>
            <a:r>
              <a:rPr lang="en-US" sz="1600" dirty="0" smtClean="0"/>
              <a:t>Also, Share Physical Data (Line Work, Parcel Layer changes) with Counties.</a:t>
            </a:r>
          </a:p>
          <a:p>
            <a:endParaRPr lang="en-US" sz="1600" b="1" dirty="0" smtClean="0"/>
          </a:p>
          <a:p>
            <a:r>
              <a:rPr lang="en-US" sz="1600" dirty="0" smtClean="0"/>
              <a:t>Create a unique identifier (e.g. Serial Number) for each parcel to be used by County Assessors and by the City to provide a solid way to pull in County information. Has to be done by the County Courts.</a:t>
            </a:r>
            <a:endParaRPr lang="en-US" sz="1600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04937" y="152400"/>
            <a:ext cx="7924800" cy="609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and Recommendations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80002" y="624840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**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6211669"/>
            <a:ext cx="270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This recommendation has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been implemented.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7391400" cy="56388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Develop a vehicle for educating customers on APO processes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COA to establish Multi-Agency APO policies, procedures and Business Processes that will facilitate the elimination of the Temporary Parcel IDs and Zero Addresses that we’ve identified in our findings &amp; recommendations</a:t>
            </a:r>
          </a:p>
          <a:p>
            <a:pPr marL="857250" lvl="1" indent="-457200">
              <a:lnSpc>
                <a:spcPct val="120000"/>
              </a:lnSpc>
              <a:buNone/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Players: 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COA Office of Buildings / COA Office of Planning</a:t>
            </a:r>
          </a:p>
          <a:p>
            <a:pPr marL="857250" lvl="1" indent="-457200">
              <a:lnSpc>
                <a:spcPct val="120000"/>
              </a:lnSpc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Appropriate DeKalb  (GIS Group) &amp; Fulton (Tax Assessor GIS &amp; Clerk of Superior Court) County Resources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Develop a formal and electronic delivery mechanism to get Fulton County information updated  (versus the manual process that we’ve put into place)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Ownership &amp; Management of Recommendations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304800" y="0"/>
            <a:ext cx="8472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Recommendations &amp; Next Steps</a:t>
            </a: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COA Action Items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17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0" y="457200"/>
            <a:ext cx="1943161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600" dirty="0"/>
              <a:t>?</a:t>
            </a:r>
          </a:p>
        </p:txBody>
      </p:sp>
      <p:pic>
        <p:nvPicPr>
          <p:cNvPr id="3" name="Picture 10" descr="ch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343400"/>
            <a:ext cx="3048000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66579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Questions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18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15379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092" y="2362200"/>
            <a:ext cx="1934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362200" y="2819400"/>
            <a:ext cx="6323013" cy="1855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mbria" pitchFamily="18" charset="0"/>
                <a:ea typeface="+mn-ea"/>
                <a:cs typeface="+mn-cs"/>
              </a:rPr>
              <a:t>Greg Kiah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>
                <a:latin typeface="Cambria" pitchFamily="18" charset="0"/>
              </a:rPr>
              <a:t>Paul Thomas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mbria" pitchFamily="18" charset="0"/>
                <a:ea typeface="+mn-ea"/>
                <a:cs typeface="+mn-cs"/>
              </a:rPr>
              <a:t>Ron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ambria" pitchFamily="18" charset="0"/>
                <a:ea typeface="+mn-ea"/>
                <a:cs typeface="+mn-cs"/>
              </a:rPr>
              <a:t> Booth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600" baseline="0" dirty="0" smtClean="0">
                <a:latin typeface="Cambria" pitchFamily="18" charset="0"/>
              </a:rPr>
              <a:t>Gary</a:t>
            </a:r>
            <a:r>
              <a:rPr lang="en-US" sz="3600" dirty="0" smtClean="0">
                <a:latin typeface="Cambria" pitchFamily="18" charset="0"/>
              </a:rPr>
              <a:t> Cage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6025" y="381000"/>
            <a:ext cx="66579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72238"/>
            <a:ext cx="5000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mtClean="0">
                <a:latin typeface="Arial" pitchFamily="34" charset="0"/>
              </a:rPr>
              <a:pPr/>
              <a:t>19</a:t>
            </a:fld>
            <a:endParaRPr lang="en-US" b="0" dirty="0" smtClean="0"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0198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19</a:t>
            </a:fld>
            <a:endParaRPr lang="en-US" sz="1200" b="0" dirty="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09800" y="-76200"/>
            <a:ext cx="7924800" cy="12192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Agenda</a:t>
            </a:r>
            <a:endParaRPr lang="en-US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219200" y="911423"/>
            <a:ext cx="6033318" cy="5560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2" algn="l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APO Project Objectives</a:t>
            </a:r>
          </a:p>
          <a:p>
            <a:pPr lvl="2" algn="l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Business Process background</a:t>
            </a:r>
          </a:p>
          <a:p>
            <a:pPr lvl="2" algn="l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Agencies Involved:</a:t>
            </a:r>
          </a:p>
          <a:p>
            <a:pPr lvl="3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City of Atlanta – Department of Planning</a:t>
            </a:r>
          </a:p>
          <a:p>
            <a:pPr lvl="3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DeKalb County GIS</a:t>
            </a:r>
          </a:p>
          <a:p>
            <a:pPr lvl="3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Fulton County Tax Assessor GIS</a:t>
            </a:r>
          </a:p>
          <a:p>
            <a:pPr lvl="3"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Fulton County Clerk of Superior Court </a:t>
            </a:r>
          </a:p>
          <a:p>
            <a:pPr lvl="3">
              <a:spcAft>
                <a:spcPts val="800"/>
              </a:spcAft>
              <a:buFont typeface="Arial" pitchFamily="34" charset="0"/>
              <a:buChar char="•"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 algn="l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Findings / Recommendations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 algn="l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Next Steps  </a:t>
            </a:r>
          </a:p>
          <a:p>
            <a:pPr lvl="2" algn="l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Q &amp; 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l">
              <a:spcAft>
                <a:spcPts val="800"/>
              </a:spcAft>
            </a:pPr>
            <a:endParaRPr lang="en-US" sz="2400" b="0" dirty="0">
              <a:solidFill>
                <a:srgbClr val="008080"/>
              </a:solidFill>
              <a:latin typeface="Book Antiqu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9436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2</a:t>
            </a:fld>
            <a:endParaRPr lang="en-US" sz="1200" b="0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5" y="1295400"/>
            <a:ext cx="7502525" cy="1143000"/>
          </a:xfrm>
        </p:spPr>
        <p:txBody>
          <a:bodyPr/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 in a collaborative fashion with City of Atlanta, DeKalb County and Fulton County (Multi-Agencies) to: 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401638"/>
            <a:ext cx="7924800" cy="12192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en-US" sz="5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APO Project Objectives</a:t>
            </a:r>
            <a:endParaRPr lang="en-US" sz="5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499479"/>
            <a:ext cx="731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Identify APO Business Process Hand-Off /   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Receipt Challenges</a:t>
            </a: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Identify / Implement Win-Win Business Process   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Improvement opportunities</a:t>
            </a:r>
          </a:p>
          <a:p>
            <a:pPr marL="0" lvl="1">
              <a:buFont typeface="Arial" pitchFamily="34" charset="0"/>
              <a:buChar char="•"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Create greater Efficiency in Hand-Off’s between </a:t>
            </a:r>
          </a:p>
          <a:p>
            <a:pPr marL="0"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Multi-Agencies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3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09713" y="0"/>
            <a:ext cx="8472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>
              <a:lnSpc>
                <a:spcPct val="90000"/>
              </a:lnSpc>
              <a:defRPr/>
            </a:pP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Business Process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Improvement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11325" y="1449388"/>
            <a:ext cx="6823075" cy="4505325"/>
            <a:chOff x="1711325" y="1449388"/>
            <a:chExt cx="6823075" cy="4505325"/>
          </a:xfrm>
        </p:grpSpPr>
        <p:pic>
          <p:nvPicPr>
            <p:cNvPr id="24579" name="Picture 4" descr="Technology Strategic Planning Fan v6"/>
            <p:cNvPicPr>
              <a:picLocks noChangeAspect="1" noChangeArrowheads="1"/>
            </p:cNvPicPr>
            <p:nvPr/>
          </p:nvPicPr>
          <p:blipFill>
            <a:blip r:embed="rId3" cstate="print"/>
            <a:srcRect l="-2893"/>
            <a:stretch>
              <a:fillRect/>
            </a:stretch>
          </p:blipFill>
          <p:spPr bwMode="auto">
            <a:xfrm>
              <a:off x="1711325" y="1449388"/>
              <a:ext cx="6823075" cy="450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1981200" y="2895600"/>
              <a:ext cx="1828800" cy="1295400"/>
            </a:xfrm>
            <a:prstGeom prst="roundRect">
              <a:avLst/>
            </a:prstGeom>
            <a:solidFill>
              <a:srgbClr val="3363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Business Process Improvement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4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0198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5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716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6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4763"/>
            <a:ext cx="7358063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73914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endParaRPr lang="en-US" sz="2000" dirty="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Mapped, identified and validated the City of Atlanta, DeKalb County and Fulton County “As-Is” and “To Be” processes and identified challenges and recommendations:</a:t>
            </a:r>
          </a:p>
          <a:p>
            <a:pPr marL="857250" lvl="1" indent="-457200">
              <a:lnSpc>
                <a:spcPct val="80000"/>
              </a:lnSpc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</a:rPr>
              <a:t>Citizens unaware of the process for altering Lot Boundaries</a:t>
            </a:r>
          </a:p>
          <a:p>
            <a:pPr marL="857250" lvl="1" indent="-457200">
              <a:lnSpc>
                <a:spcPct val="80000"/>
              </a:lnSpc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</a:rPr>
              <a:t>County Parcel modifications can create non-conforming lots</a:t>
            </a:r>
          </a:p>
          <a:p>
            <a:pPr marL="857250" lvl="1" indent="-457200">
              <a:lnSpc>
                <a:spcPct val="80000"/>
              </a:lnSpc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</a:rPr>
              <a:t>Zero addresses are created when the County subdivides a parcel </a:t>
            </a:r>
          </a:p>
          <a:p>
            <a:pPr marL="857250" lvl="1" indent="-457200">
              <a:lnSpc>
                <a:spcPct val="80000"/>
              </a:lnSpc>
              <a:spcAft>
                <a:spcPts val="200"/>
              </a:spcAft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</a:rPr>
              <a:t>No formal process for generating permanent parcel ids from temporary ids in Accela</a:t>
            </a:r>
          </a:p>
          <a:p>
            <a:pPr marL="857250" lvl="1" indent="-457200"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 identified process improvements and the opportunities to improve hand-offs (City &amp; County) developed Best in Class recommendations. **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Present Findings and Best in Class recommendations to COA Management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1600200" y="-228600"/>
            <a:ext cx="8472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Multi-Agency APO Accomplishments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7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60198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337" y="152400"/>
            <a:ext cx="7924800" cy="12192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City of Atlanta High Level Process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61436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6581001"/>
            <a:ext cx="530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 action="ppaction://hlinkfile"/>
              </a:rPr>
              <a:t>Maps</a:t>
            </a:r>
            <a:endParaRPr lang="en-US" sz="12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48200" y="6629400"/>
            <a:ext cx="576263" cy="274637"/>
          </a:xfrm>
          <a:prstGeom prst="rect">
            <a:avLst/>
          </a:prstGeom>
          <a:noFill/>
        </p:spPr>
        <p:txBody>
          <a:bodyPr/>
          <a:lstStyle/>
          <a:p>
            <a:fld id="{EB231B9C-9FB7-4D91-8DCA-35989D61AEF6}" type="slidenum">
              <a:rPr lang="en-US" sz="1200" smtClean="0">
                <a:latin typeface="Arial" pitchFamily="34" charset="0"/>
              </a:rPr>
              <a:pPr/>
              <a:t>8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6019800"/>
            <a:ext cx="838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248400"/>
            <a:ext cx="1257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6858000" cy="1143000"/>
          </a:xfrm>
        </p:spPr>
        <p:txBody>
          <a:bodyPr/>
          <a:lstStyle/>
          <a:p>
            <a:r>
              <a:rPr lang="en-US" sz="2800" dirty="0" smtClean="0"/>
              <a:t>City of Atlanta GIS Subdivision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7391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0" y="6858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37fbc726c1fe3a931f9ac8973c1e14fc48c15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23287</TotalTime>
  <Words>810</Words>
  <Application>Microsoft Office PowerPoint</Application>
  <PresentationFormat>On-screen Show (4:3)</PresentationFormat>
  <Paragraphs>149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Address/Parcel/Owner Business Process Assessment  Findings &amp; Recommendations </vt:lpstr>
      <vt:lpstr>PowerPoint Presentation</vt:lpstr>
      <vt:lpstr>Work in a collaborative fashion with City of Atlanta, DeKalb County and Fulton County (Multi-Agencies) to:  </vt:lpstr>
      <vt:lpstr>PowerPoint Presentation</vt:lpstr>
      <vt:lpstr>PowerPoint Presentation</vt:lpstr>
      <vt:lpstr>PowerPoint Presentation</vt:lpstr>
      <vt:lpstr>PowerPoint Presentation</vt:lpstr>
      <vt:lpstr>City of Atlanta High Level Process</vt:lpstr>
      <vt:lpstr>City of Atlanta GIS Subdivision</vt:lpstr>
      <vt:lpstr>DeKalb County GIS</vt:lpstr>
      <vt:lpstr>Fulton County Tax Assessor GIS</vt:lpstr>
      <vt:lpstr>Fulton County Clerk of Superior Court</vt:lpstr>
      <vt:lpstr>Findings and Recommendations </vt:lpstr>
      <vt:lpstr>Findings and Recommendations </vt:lpstr>
      <vt:lpstr>Findings and Recommendations </vt:lpstr>
      <vt:lpstr>Findings and Recommendations </vt:lpstr>
      <vt:lpstr>PowerPoint Presentation</vt:lpstr>
      <vt:lpstr>PowerPoint Presentation</vt:lpstr>
      <vt:lpstr>PowerPoint Presentation</vt:lpstr>
    </vt:vector>
  </TitlesOfParts>
  <Company>Turnkey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Mapping City of Atlanta Office of Planning - GIS</dc:title>
  <dc:creator>Ron L. Booth, Ph.D.</dc:creator>
  <cp:lastModifiedBy>Meeting</cp:lastModifiedBy>
  <cp:revision>148</cp:revision>
  <dcterms:created xsi:type="dcterms:W3CDTF">2010-04-06T04:32:31Z</dcterms:created>
  <dcterms:modified xsi:type="dcterms:W3CDTF">2014-06-04T18:11:00Z</dcterms:modified>
</cp:coreProperties>
</file>