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6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365" r:id="rId3"/>
    <p:sldId id="257" r:id="rId4"/>
    <p:sldId id="312" r:id="rId5"/>
    <p:sldId id="313" r:id="rId6"/>
    <p:sldId id="340" r:id="rId7"/>
    <p:sldId id="354" r:id="rId8"/>
    <p:sldId id="320" r:id="rId9"/>
    <p:sldId id="308" r:id="rId10"/>
    <p:sldId id="309" r:id="rId11"/>
    <p:sldId id="351" r:id="rId12"/>
    <p:sldId id="310" r:id="rId13"/>
    <p:sldId id="362" r:id="rId14"/>
    <p:sldId id="359" r:id="rId15"/>
    <p:sldId id="360" r:id="rId16"/>
    <p:sldId id="361" r:id="rId17"/>
    <p:sldId id="363" r:id="rId18"/>
    <p:sldId id="364" r:id="rId19"/>
    <p:sldId id="352" r:id="rId20"/>
    <p:sldId id="322" r:id="rId21"/>
    <p:sldId id="357" r:id="rId22"/>
    <p:sldId id="327" r:id="rId23"/>
    <p:sldId id="346" r:id="rId24"/>
    <p:sldId id="349" r:id="rId25"/>
    <p:sldId id="348" r:id="rId26"/>
    <p:sldId id="350" r:id="rId27"/>
    <p:sldId id="337" r:id="rId28"/>
    <p:sldId id="345" r:id="rId29"/>
    <p:sldId id="358" r:id="rId30"/>
    <p:sldId id="339" r:id="rId31"/>
    <p:sldId id="356" r:id="rId32"/>
    <p:sldId id="336" r:id="rId33"/>
    <p:sldId id="353" r:id="rId34"/>
    <p:sldId id="273" r:id="rId35"/>
  </p:sldIdLst>
  <p:sldSz cx="9144000" cy="6858000" type="screen4x3"/>
  <p:notesSz cx="6934200" cy="92329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mes Wong" initials="JC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253F"/>
    <a:srgbClr val="275657"/>
    <a:srgbClr val="3A8082"/>
    <a:srgbClr val="3C7E96"/>
    <a:srgbClr val="2A63A8"/>
    <a:srgbClr val="C8C212"/>
    <a:srgbClr val="4A7E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9" autoAdjust="0"/>
    <p:restoredTop sz="92895" autoAdjust="0"/>
  </p:normalViewPr>
  <p:slideViewPr>
    <p:cSldViewPr>
      <p:cViewPr>
        <p:scale>
          <a:sx n="100" d="100"/>
          <a:sy n="100" d="100"/>
        </p:scale>
        <p:origin x="-72" y="-72"/>
      </p:cViewPr>
      <p:guideLst>
        <p:guide orient="horz" pos="81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100" d="100"/>
          <a:sy n="100" d="100"/>
        </p:scale>
        <p:origin x="-2568" y="-90"/>
      </p:cViewPr>
      <p:guideLst>
        <p:guide orient="horz" pos="2908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4A63413F-4D01-4BAF-AA1A-78033EC3DF66}" type="datetimeFigureOut">
              <a:rPr lang="en-US" smtClean="0"/>
              <a:pPr/>
              <a:t>2/28/2012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4F70C7DC-5EA6-4B64-966B-C7AA20ECC1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656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D407544B-01CA-4E72-AF5C-3AF6B00E5ACD}" type="datetimeFigureOut">
              <a:rPr lang="en-US" smtClean="0"/>
              <a:pPr/>
              <a:t>2/28/2012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82" tIns="46191" rIns="92382" bIns="4619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71813788-2265-4E3B-8AD4-0EB1CD897E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61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13788-2265-4E3B-8AD4-0EB1CD897E3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2906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  <a:tabLst>
                <a:tab pos="236538" algn="l"/>
              </a:tabLst>
            </a:pPr>
            <a:r>
              <a:rPr lang="en-US" dirty="0" smtClean="0"/>
              <a:t>Developers still have to work with varied formats in which agencies provide their schedule information.</a:t>
            </a:r>
          </a:p>
          <a:p>
            <a:pPr marL="171450" indent="-171450">
              <a:buFontTx/>
              <a:buChar char="-"/>
              <a:tabLst>
                <a:tab pos="176213" algn="l"/>
              </a:tabLst>
            </a:pPr>
            <a:r>
              <a:rPr lang="en-US" dirty="0" smtClean="0"/>
              <a:t>Having a standard format creates a common language which further removes barriers</a:t>
            </a:r>
            <a:r>
              <a:rPr lang="en-US" baseline="0" dirty="0" smtClean="0"/>
              <a:t> to app innovation. </a:t>
            </a:r>
          </a:p>
          <a:p>
            <a:pPr marL="171450" indent="-171450">
              <a:buFontTx/>
              <a:buChar char="-"/>
              <a:tabLst>
                <a:tab pos="176213" algn="l"/>
              </a:tabLst>
            </a:pPr>
            <a:r>
              <a:rPr lang="en-US" baseline="0" dirty="0" smtClean="0"/>
              <a:t>The developer making a regional transit trip planner now has access to all data in a unified format.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13788-2265-4E3B-8AD4-0EB1CD897E3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13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r>
              <a:rPr lang="en-US" dirty="0" smtClean="0"/>
              <a:t>GTFS is a used as a standard in representing schedule and route information in the United</a:t>
            </a:r>
            <a:r>
              <a:rPr lang="en-US" baseline="0" dirty="0" smtClean="0"/>
              <a:t> States.</a:t>
            </a:r>
            <a:endParaRPr lang="en-US" dirty="0"/>
          </a:p>
          <a:p>
            <a:pPr marL="171450" lvl="0" indent="-171450">
              <a:buFontTx/>
              <a:buChar char="-"/>
            </a:pPr>
            <a:r>
              <a:rPr lang="en-US" dirty="0" smtClean="0"/>
              <a:t>GTFS takes various schedule information like route and stop name and zips it into a file.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13788-2265-4E3B-8AD4-0EB1CD897E3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156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13788-2265-4E3B-8AD4-0EB1CD897E3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272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r>
              <a:rPr lang="en-US" dirty="0" smtClean="0"/>
              <a:t>Although creating a GTFS puts transit agencies on the Google Transit system, opening the GTFS for anyone allows for the possibility of much more.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13788-2265-4E3B-8AD4-0EB1CD897E3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537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Puts traditional</a:t>
            </a:r>
            <a:r>
              <a:rPr lang="en-US" baseline="0" dirty="0" smtClean="0"/>
              <a:t> paper schedule in a personalized, easy to read format for the user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Orients information based on users’ current location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13788-2265-4E3B-8AD4-0EB1CD897E3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781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Multiagency tools such as OpenTripPlanner</a:t>
            </a:r>
            <a:r>
              <a:rPr lang="en-US" baseline="0" dirty="0" smtClean="0"/>
              <a:t> reduce the perception of a disconnected regional system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Encourages multimodal travel and provides users the necessary information to make informed trips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OpenTripPlanner can add cities with a GTFS feed in a short period of time and no cost to the agency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13788-2265-4E3B-8AD4-0EB1CD897E3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994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Benefits not just to the public, but also</a:t>
            </a:r>
            <a:r>
              <a:rPr lang="en-US" baseline="0" dirty="0" smtClean="0"/>
              <a:t> potential efficiency gains and saving for the agency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Allows production of stop-level, schedules for entire system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Other innovations that are created for GTSF format can quickly be adopted by agencies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13788-2265-4E3B-8AD4-0EB1CD897E3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7885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13788-2265-4E3B-8AD4-0EB1CD897E3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591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r>
              <a:rPr lang="en-US" dirty="0" smtClean="0"/>
              <a:t>Tools like Walk</a:t>
            </a:r>
            <a:r>
              <a:rPr lang="en-US" baseline="0" dirty="0" smtClean="0"/>
              <a:t> Score: Apartment Search allow people to make more informed housing decisions based on urban mobility.</a:t>
            </a:r>
          </a:p>
          <a:p>
            <a:pPr marL="171450" lvl="0" indent="-171450">
              <a:buFontTx/>
              <a:buChar char="-"/>
            </a:pPr>
            <a:r>
              <a:rPr lang="en-US" dirty="0" smtClean="0"/>
              <a:t>This map shows how far a person can live from a specific employment location for a 30 minute transit commute.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13788-2265-4E3B-8AD4-0EB1CD897E30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0994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13788-2265-4E3B-8AD4-0EB1CD897E3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58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13788-2265-4E3B-8AD4-0EB1CD897E3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2677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13788-2265-4E3B-8AD4-0EB1CD897E3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025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13788-2265-4E3B-8AD4-0EB1CD897E3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6895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13788-2265-4E3B-8AD4-0EB1CD897E3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648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13788-2265-4E3B-8AD4-0EB1CD897E3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449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r>
              <a:rPr lang="en-US" dirty="0" smtClean="0"/>
              <a:t>Georgia is a </a:t>
            </a:r>
            <a:r>
              <a:rPr lang="en-US" baseline="0" dirty="0" smtClean="0"/>
              <a:t>state where no transit agencies have open data (white). The darkest states have several agencies that have opened their data. 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Both large and small agencies alike are able to successfully implement open data using GTFS.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13788-2265-4E3B-8AD4-0EB1CD897E3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33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13788-2265-4E3B-8AD4-0EB1CD897E3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4443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13788-2265-4E3B-8AD4-0EB1CD897E3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407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13788-2265-4E3B-8AD4-0EB1CD897E3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56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More than five agencies shown on this regional transit map, all in different colors</a:t>
            </a:r>
            <a:endParaRPr lang="en-US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To make trips using multiple transit providers, riders must acquire full time tables for each leg from a different agency or website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Even though riders can use one fare card on all major providers, planning a multi-agency journey is challenging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13788-2265-4E3B-8AD4-0EB1CD897E3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555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23900" y="4387850"/>
            <a:ext cx="5547360" cy="4154805"/>
          </a:xfrm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Providing any</a:t>
            </a:r>
            <a:r>
              <a:rPr lang="en-US" baseline="0" dirty="0" smtClean="0"/>
              <a:t> kind of information to riders is a cost to the transit agency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Call-in numbers and electronic signage have high costs </a:t>
            </a:r>
            <a:r>
              <a:rPr lang="en-US" i="1" baseline="0" dirty="0" smtClean="0"/>
              <a:t>to the agency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13788-2265-4E3B-8AD4-0EB1CD897E3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152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r>
              <a:rPr lang="en-US" dirty="0" smtClean="0"/>
              <a:t>Information from agencies should not</a:t>
            </a:r>
            <a:r>
              <a:rPr lang="en-US" baseline="0" dirty="0" smtClean="0"/>
              <a:t> be limited to those with specific devices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Agencies should provide information equitably to users with varying sensory abilities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13788-2265-4E3B-8AD4-0EB1CD897E3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18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r>
              <a:rPr lang="en-US" dirty="0" smtClean="0"/>
              <a:t>Many</a:t>
            </a:r>
            <a:r>
              <a:rPr lang="en-US" baseline="0" dirty="0" smtClean="0"/>
              <a:t> can identify with and orient themselves to where they live or work based upon the network of highways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Increased access to transit information could have impacts on land use in terms of housing location and mode choice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13788-2265-4E3B-8AD4-0EB1CD897E3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288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r>
              <a:rPr lang="en-US" dirty="0" smtClean="0"/>
              <a:t>Initially paper schedules provided users with an overload of information</a:t>
            </a:r>
            <a:r>
              <a:rPr lang="en-US" baseline="0" dirty="0" smtClean="0"/>
              <a:t> in a format that could be difficult to read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Next, the paper schedules were digitized through the use of a </a:t>
            </a:r>
            <a:r>
              <a:rPr lang="en-US" baseline="0" dirty="0" err="1" smtClean="0"/>
              <a:t>pdf</a:t>
            </a:r>
            <a:r>
              <a:rPr lang="en-US" baseline="0" dirty="0" smtClean="0"/>
              <a:t> or integrated into a web page with no substantive change in format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Moving further, developers and agencies began to deliver this information through interactive applications that give riders user specific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13788-2265-4E3B-8AD4-0EB1CD897E3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3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In the traditional</a:t>
            </a:r>
            <a:r>
              <a:rPr lang="en-US" baseline="0" dirty="0" smtClean="0"/>
              <a:t> model, an agency </a:t>
            </a:r>
            <a:r>
              <a:rPr lang="en-US" dirty="0" smtClean="0"/>
              <a:t>responds to many different developers’ custom requests for information.</a:t>
            </a:r>
            <a:r>
              <a:rPr lang="en-US" baseline="0" dirty="0" smtClean="0"/>
              <a:t> </a:t>
            </a:r>
            <a:r>
              <a:rPr lang="en-US" dirty="0" smtClean="0"/>
              <a:t>It only allows for a small set of developers reaching a small subset of riders.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With the open data model, an agency proactively puts data out and anyone interested in the data can use it as</a:t>
            </a:r>
            <a:r>
              <a:rPr lang="en-US" baseline="0" dirty="0" smtClean="0"/>
              <a:t> they see fit</a:t>
            </a:r>
            <a:r>
              <a:rPr lang="en-US" dirty="0" smtClean="0"/>
              <a:t>. Open data model</a:t>
            </a:r>
            <a:r>
              <a:rPr lang="en-US" baseline="0" dirty="0" smtClean="0"/>
              <a:t> allows for more developers to </a:t>
            </a:r>
            <a:r>
              <a:rPr lang="en-US" dirty="0" smtClean="0"/>
              <a:t>participate</a:t>
            </a:r>
            <a:r>
              <a:rPr lang="en-US" baseline="0" dirty="0" smtClean="0"/>
              <a:t> for a larger and more diversified market for applications.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13788-2265-4E3B-8AD4-0EB1CD897E3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895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In the traditional</a:t>
            </a:r>
            <a:r>
              <a:rPr lang="en-US" baseline="0" dirty="0" smtClean="0"/>
              <a:t> model, developers must reach out to multiple agencies to work on a collaborative project, such as a regional transit trip planner.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In</a:t>
            </a:r>
            <a:r>
              <a:rPr lang="en-US" dirty="0" smtClean="0"/>
              <a:t> the open model, developer can better access information once agencies put their information in a data hub with</a:t>
            </a:r>
            <a:r>
              <a:rPr lang="en-US" baseline="0" dirty="0" smtClean="0"/>
              <a:t> other agencies’ information.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813788-2265-4E3B-8AD4-0EB1CD897E3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13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5943600" cy="1295400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209800"/>
            <a:ext cx="5943600" cy="9144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610A7-9A76-496A-9281-90D45D49FF8E}" type="datetime1">
              <a:rPr lang="en-US" smtClean="0"/>
              <a:t>2/28/2012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7B497-9F54-4543-8493-34C1C28E27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722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owner\Documents\My Dropbox\Personal\JXW Powerpoint BG-Regular copy_Powerpoint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47000" y="5753100"/>
            <a:ext cx="1397000" cy="110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45914-BF09-4EAC-A9AF-45ECE2781AD7}" type="datetime1">
              <a:rPr lang="en-US" smtClean="0"/>
              <a:t>2/28/2012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67500" y="6410325"/>
            <a:ext cx="2133600" cy="365125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4924A748-E89F-4F68-AB2A-C090E37430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38100">
            <a:solidFill>
              <a:srgbClr val="C8C2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8390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7CC2B-4A6E-41BC-9B96-26BDC8D9AE38}" type="datetime1">
              <a:rPr lang="en-US" smtClean="0"/>
              <a:t>2/28/2012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38100">
            <a:solidFill>
              <a:srgbClr val="C8C2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owner\Documents\My Dropbox\Personal\JXW Powerpoint BG-Regular copy_Powerpoint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000360"/>
            <a:ext cx="6477000" cy="485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96075" y="6410325"/>
            <a:ext cx="2133600" cy="365125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4924A748-E89F-4F68-AB2A-C090E37430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707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80CB3-481A-4DCA-BD4A-874B5B777F5C}" type="datetime1">
              <a:rPr lang="en-US" smtClean="0"/>
              <a:t>2/28/2012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57200" y="914400"/>
            <a:ext cx="8229600" cy="0"/>
          </a:xfrm>
          <a:prstGeom prst="line">
            <a:avLst/>
          </a:prstGeom>
          <a:ln w="38100">
            <a:solidFill>
              <a:srgbClr val="C8C2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Users\owner\Documents\My Dropbox\Personal\JXW Powerpoint BG-Regular copy_Powerpoint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47000" y="5753100"/>
            <a:ext cx="1397000" cy="110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67500" y="6410325"/>
            <a:ext cx="2133600" cy="365125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4924A748-E89F-4F68-AB2A-C090E37430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230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C4D0E-D79B-4FED-B4AE-B9D53AD2468F}" type="datetime1">
              <a:rPr lang="en-US" smtClean="0"/>
              <a:t>2/28/2012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C:\Users\owner\Documents\My Dropbox\Personal\JXW Powerpoint BG-Regular copy_Powerpoint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47000" y="5753100"/>
            <a:ext cx="1397000" cy="110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67500" y="6410325"/>
            <a:ext cx="2133600" cy="365125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4924A748-E89F-4F68-AB2A-C090E37430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888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664DD-EFAF-40F8-99A7-A389EE6CFE42}" type="datetime1">
              <a:rPr lang="en-US" smtClean="0"/>
              <a:t>2/28/2012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 descr="C:\Users\owner\Documents\My Dropbox\Personal\JXW Powerpoint BG-Regular copy_Powerpoint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47000" y="5753100"/>
            <a:ext cx="1397000" cy="110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67500" y="6410325"/>
            <a:ext cx="2133600" cy="365125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4924A748-E89F-4F68-AB2A-C090E37430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331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0A77-3643-4F3D-9705-ED78B1AB4FF5}" type="datetime1">
              <a:rPr lang="en-US" smtClean="0"/>
              <a:t>2/28/2012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7B497-9F54-4543-8493-34C1C28E270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2" descr="C:\Users\owner\Documents\My Dropbox\Personal\JXW Powerpoint BG-Regular copy_Powerpoint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47000" y="5753100"/>
            <a:ext cx="1397000" cy="110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782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8229600" cy="5059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D2681-55A0-4323-8A8D-B6C72ABAB744}" type="datetime1">
              <a:rPr lang="en-US" smtClean="0"/>
              <a:t>2/28/2012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7B497-9F54-4543-8493-34C1C28E27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48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7" r:id="rId7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Enabling Transit Solutions</a:t>
            </a:r>
            <a:br>
              <a:rPr lang="en-US" dirty="0" smtClean="0"/>
            </a:br>
            <a:r>
              <a:rPr lang="en-US" sz="2700" b="0" dirty="0" smtClean="0"/>
              <a:t>Open Transit Data for the Atlanta Region</a:t>
            </a:r>
            <a:endParaRPr lang="en-US" sz="27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343400"/>
            <a:ext cx="5943600" cy="1143000"/>
          </a:xfrm>
        </p:spPr>
        <p:txBody>
          <a:bodyPr>
            <a:noAutofit/>
          </a:bodyPr>
          <a:lstStyle/>
          <a:p>
            <a:r>
              <a:rPr lang="en-US" sz="1400" b="1" dirty="0" smtClean="0"/>
              <a:t>Regional GIS Users Group Meeting</a:t>
            </a:r>
          </a:p>
          <a:p>
            <a:endParaRPr lang="en-US" sz="1400" dirty="0"/>
          </a:p>
          <a:p>
            <a:r>
              <a:rPr lang="en-US" sz="1400" dirty="0" smtClean="0"/>
              <a:t>Transportation Division</a:t>
            </a:r>
          </a:p>
          <a:p>
            <a:r>
              <a:rPr lang="en-US" sz="1200" dirty="0" smtClean="0"/>
              <a:t>Regan Hammond, Landon Reed</a:t>
            </a:r>
            <a:endParaRPr lang="en-US" sz="1200" dirty="0"/>
          </a:p>
          <a:p>
            <a:endParaRPr lang="en-US" sz="10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762000" y="2057400"/>
            <a:ext cx="5791200" cy="0"/>
          </a:xfrm>
          <a:prstGeom prst="line">
            <a:avLst/>
          </a:prstGeom>
          <a:ln w="38100">
            <a:solidFill>
              <a:srgbClr val="C8C2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ubtitle 2"/>
          <p:cNvSpPr txBox="1">
            <a:spLocks/>
          </p:cNvSpPr>
          <p:nvPr/>
        </p:nvSpPr>
        <p:spPr>
          <a:xfrm>
            <a:off x="685800" y="2044700"/>
            <a:ext cx="59436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February 29, 2012</a:t>
            </a:r>
          </a:p>
        </p:txBody>
      </p:sp>
    </p:spTree>
    <p:extLst>
      <p:ext uri="{BB962C8B-B14F-4D97-AF65-F5344CB8AC3E}">
        <p14:creationId xmlns:p14="http://schemas.microsoft.com/office/powerpoint/2010/main" val="125578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85"/>
    </mc:Choice>
    <mc:Fallback xmlns="">
      <p:transition spd="slow" advTm="19285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Developer Perspective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990600" y="2939600"/>
            <a:ext cx="547365" cy="562433"/>
            <a:chOff x="5817157" y="1955090"/>
            <a:chExt cx="618678" cy="635710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6400801" y="2260600"/>
              <a:ext cx="35034" cy="254000"/>
            </a:xfrm>
            <a:prstGeom prst="line">
              <a:avLst/>
            </a:prstGeom>
            <a:ln w="19050">
              <a:solidFill>
                <a:srgbClr val="1025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6196828" y="2514600"/>
              <a:ext cx="203972" cy="0"/>
            </a:xfrm>
            <a:prstGeom prst="line">
              <a:avLst/>
            </a:prstGeom>
            <a:ln w="19050">
              <a:solidFill>
                <a:srgbClr val="1025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5932472" y="1955090"/>
              <a:ext cx="206375" cy="206375"/>
            </a:xfrm>
            <a:prstGeom prst="ellipse">
              <a:avLst/>
            </a:prstGeom>
            <a:solidFill>
              <a:srgbClr val="10253F"/>
            </a:solidFill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5817157" y="2438400"/>
              <a:ext cx="142510" cy="152400"/>
            </a:xfrm>
            <a:prstGeom prst="roundRect">
              <a:avLst/>
            </a:prstGeom>
            <a:solidFill>
              <a:srgbClr val="10253F"/>
            </a:solidFill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/>
            <p:cNvSpPr/>
            <p:nvPr/>
          </p:nvSpPr>
          <p:spPr>
            <a:xfrm rot="19800000" flipH="1">
              <a:off x="5996000" y="2290404"/>
              <a:ext cx="45719" cy="182979"/>
            </a:xfrm>
            <a:prstGeom prst="roundRect">
              <a:avLst/>
            </a:prstGeom>
            <a:solidFill>
              <a:srgbClr val="10253F"/>
            </a:solidFill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/>
            <p:cNvSpPr/>
            <p:nvPr/>
          </p:nvSpPr>
          <p:spPr>
            <a:xfrm rot="1104094">
              <a:off x="5856272" y="2177524"/>
              <a:ext cx="152400" cy="312738"/>
            </a:xfrm>
            <a:prstGeom prst="roundRect">
              <a:avLst/>
            </a:prstGeom>
            <a:solidFill>
              <a:srgbClr val="10253F"/>
            </a:solidFill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ounded Rectangle 21"/>
            <p:cNvSpPr/>
            <p:nvPr/>
          </p:nvSpPr>
          <p:spPr>
            <a:xfrm rot="16421083" flipH="1">
              <a:off x="6120743" y="2364396"/>
              <a:ext cx="45719" cy="182979"/>
            </a:xfrm>
            <a:prstGeom prst="roundRect">
              <a:avLst/>
            </a:prstGeom>
            <a:solidFill>
              <a:srgbClr val="10253F"/>
            </a:solidFill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4" name="Straight Arrow Connector 63"/>
          <p:cNvCxnSpPr>
            <a:endCxn id="8" idx="1"/>
          </p:cNvCxnSpPr>
          <p:nvPr/>
        </p:nvCxnSpPr>
        <p:spPr>
          <a:xfrm rot="5400000" flipH="1" flipV="1">
            <a:off x="1319854" y="1826210"/>
            <a:ext cx="1262142" cy="825920"/>
          </a:xfrm>
          <a:prstGeom prst="curvedConnector2">
            <a:avLst/>
          </a:prstGeom>
          <a:ln w="28575"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26" idx="1"/>
          </p:cNvCxnSpPr>
          <p:nvPr/>
        </p:nvCxnSpPr>
        <p:spPr>
          <a:xfrm flipV="1">
            <a:off x="1664766" y="2220465"/>
            <a:ext cx="1550582" cy="868878"/>
          </a:xfrm>
          <a:prstGeom prst="curvedConnector3">
            <a:avLst>
              <a:gd name="adj1" fmla="val 50000"/>
            </a:avLst>
          </a:prstGeom>
          <a:ln w="28575">
            <a:solidFill>
              <a:schemeClr val="accent2"/>
            </a:solidFill>
            <a:prstDash val="lg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endCxn id="36" idx="1"/>
          </p:cNvCxnSpPr>
          <p:nvPr/>
        </p:nvCxnSpPr>
        <p:spPr>
          <a:xfrm flipV="1">
            <a:off x="1664766" y="3274739"/>
            <a:ext cx="1550582" cy="39326"/>
          </a:xfrm>
          <a:prstGeom prst="curvedConnector3">
            <a:avLst>
              <a:gd name="adj1" fmla="val 41848"/>
            </a:avLst>
          </a:prstGeom>
          <a:ln w="28575">
            <a:solidFill>
              <a:schemeClr val="accent3"/>
            </a:solidFill>
            <a:prstDash val="lgDashDot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endCxn id="46" idx="1"/>
          </p:cNvCxnSpPr>
          <p:nvPr/>
        </p:nvCxnSpPr>
        <p:spPr>
          <a:xfrm>
            <a:off x="1664766" y="3482607"/>
            <a:ext cx="1550582" cy="828428"/>
          </a:xfrm>
          <a:prstGeom prst="curvedConnector3">
            <a:avLst>
              <a:gd name="adj1" fmla="val 50000"/>
            </a:avLst>
          </a:prstGeom>
          <a:ln w="28575" cmpd="dbl">
            <a:solidFill>
              <a:schemeClr val="accent4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endCxn id="56" idx="1"/>
          </p:cNvCxnSpPr>
          <p:nvPr/>
        </p:nvCxnSpPr>
        <p:spPr>
          <a:xfrm rot="16200000" flipH="1">
            <a:off x="1172219" y="4013987"/>
            <a:ext cx="1457650" cy="788153"/>
          </a:xfrm>
          <a:prstGeom prst="curvedConnector2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572000" y="1203598"/>
            <a:ext cx="0" cy="4217517"/>
          </a:xfrm>
          <a:prstGeom prst="line">
            <a:avLst/>
          </a:prstGeom>
          <a:ln w="28575">
            <a:solidFill>
              <a:srgbClr val="102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1" name="Group 140"/>
          <p:cNvGrpSpPr/>
          <p:nvPr/>
        </p:nvGrpSpPr>
        <p:grpSpPr>
          <a:xfrm flipH="1">
            <a:off x="2440057" y="1289999"/>
            <a:ext cx="850972" cy="589809"/>
            <a:chOff x="317330" y="5562600"/>
            <a:chExt cx="1099408" cy="762000"/>
          </a:xfrm>
        </p:grpSpPr>
        <p:sp>
          <p:nvSpPr>
            <p:cNvPr id="142" name="Rounded Rectangle 141"/>
            <p:cNvSpPr/>
            <p:nvPr/>
          </p:nvSpPr>
          <p:spPr>
            <a:xfrm>
              <a:off x="317330" y="5562600"/>
              <a:ext cx="1099408" cy="762000"/>
            </a:xfrm>
            <a:prstGeom prst="roundRect">
              <a:avLst>
                <a:gd name="adj" fmla="val 12742"/>
              </a:avLst>
            </a:prstGeom>
            <a:noFill/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4" name="Group 143"/>
            <p:cNvGrpSpPr/>
            <p:nvPr/>
          </p:nvGrpSpPr>
          <p:grpSpPr>
            <a:xfrm>
              <a:off x="950745" y="5703370"/>
              <a:ext cx="382450" cy="477161"/>
              <a:chOff x="883081" y="5676219"/>
              <a:chExt cx="392129" cy="489237"/>
            </a:xfrm>
          </p:grpSpPr>
          <p:grpSp>
            <p:nvGrpSpPr>
              <p:cNvPr id="155" name="Group 154"/>
              <p:cNvGrpSpPr/>
              <p:nvPr/>
            </p:nvGrpSpPr>
            <p:grpSpPr>
              <a:xfrm>
                <a:off x="883081" y="5676219"/>
                <a:ext cx="392129" cy="489237"/>
                <a:chOff x="845455" y="5629275"/>
                <a:chExt cx="429755" cy="536181"/>
              </a:xfrm>
            </p:grpSpPr>
            <p:sp>
              <p:nvSpPr>
                <p:cNvPr id="158" name="Rounded Rectangle 220"/>
                <p:cNvSpPr/>
                <p:nvPr/>
              </p:nvSpPr>
              <p:spPr>
                <a:xfrm>
                  <a:off x="845455" y="5629275"/>
                  <a:ext cx="429755" cy="455439"/>
                </a:xfrm>
                <a:custGeom>
                  <a:avLst/>
                  <a:gdLst>
                    <a:gd name="connsiteX0" fmla="*/ 0 w 429755"/>
                    <a:gd name="connsiteY0" fmla="*/ 71627 h 442205"/>
                    <a:gd name="connsiteX1" fmla="*/ 71627 w 429755"/>
                    <a:gd name="connsiteY1" fmla="*/ 0 h 442205"/>
                    <a:gd name="connsiteX2" fmla="*/ 358128 w 429755"/>
                    <a:gd name="connsiteY2" fmla="*/ 0 h 442205"/>
                    <a:gd name="connsiteX3" fmla="*/ 429755 w 429755"/>
                    <a:gd name="connsiteY3" fmla="*/ 71627 h 442205"/>
                    <a:gd name="connsiteX4" fmla="*/ 429755 w 429755"/>
                    <a:gd name="connsiteY4" fmla="*/ 370578 h 442205"/>
                    <a:gd name="connsiteX5" fmla="*/ 358128 w 429755"/>
                    <a:gd name="connsiteY5" fmla="*/ 442205 h 442205"/>
                    <a:gd name="connsiteX6" fmla="*/ 71627 w 429755"/>
                    <a:gd name="connsiteY6" fmla="*/ 442205 h 442205"/>
                    <a:gd name="connsiteX7" fmla="*/ 0 w 429755"/>
                    <a:gd name="connsiteY7" fmla="*/ 370578 h 442205"/>
                    <a:gd name="connsiteX8" fmla="*/ 0 w 429755"/>
                    <a:gd name="connsiteY8" fmla="*/ 71627 h 442205"/>
                    <a:gd name="connsiteX0" fmla="*/ 0 w 429755"/>
                    <a:gd name="connsiteY0" fmla="*/ 75336 h 445914"/>
                    <a:gd name="connsiteX1" fmla="*/ 71627 w 429755"/>
                    <a:gd name="connsiteY1" fmla="*/ 3709 h 445914"/>
                    <a:gd name="connsiteX2" fmla="*/ 214995 w 429755"/>
                    <a:gd name="connsiteY2" fmla="*/ 0 h 445914"/>
                    <a:gd name="connsiteX3" fmla="*/ 358128 w 429755"/>
                    <a:gd name="connsiteY3" fmla="*/ 3709 h 445914"/>
                    <a:gd name="connsiteX4" fmla="*/ 429755 w 429755"/>
                    <a:gd name="connsiteY4" fmla="*/ 75336 h 445914"/>
                    <a:gd name="connsiteX5" fmla="*/ 429755 w 429755"/>
                    <a:gd name="connsiteY5" fmla="*/ 374287 h 445914"/>
                    <a:gd name="connsiteX6" fmla="*/ 358128 w 429755"/>
                    <a:gd name="connsiteY6" fmla="*/ 445914 h 445914"/>
                    <a:gd name="connsiteX7" fmla="*/ 71627 w 429755"/>
                    <a:gd name="connsiteY7" fmla="*/ 445914 h 445914"/>
                    <a:gd name="connsiteX8" fmla="*/ 0 w 429755"/>
                    <a:gd name="connsiteY8" fmla="*/ 374287 h 445914"/>
                    <a:gd name="connsiteX9" fmla="*/ 0 w 429755"/>
                    <a:gd name="connsiteY9" fmla="*/ 75336 h 445914"/>
                    <a:gd name="connsiteX0" fmla="*/ 0 w 429755"/>
                    <a:gd name="connsiteY0" fmla="*/ 92004 h 462582"/>
                    <a:gd name="connsiteX1" fmla="*/ 71627 w 429755"/>
                    <a:gd name="connsiteY1" fmla="*/ 20377 h 462582"/>
                    <a:gd name="connsiteX2" fmla="*/ 212613 w 429755"/>
                    <a:gd name="connsiteY2" fmla="*/ 0 h 462582"/>
                    <a:gd name="connsiteX3" fmla="*/ 358128 w 429755"/>
                    <a:gd name="connsiteY3" fmla="*/ 20377 h 462582"/>
                    <a:gd name="connsiteX4" fmla="*/ 429755 w 429755"/>
                    <a:gd name="connsiteY4" fmla="*/ 92004 h 462582"/>
                    <a:gd name="connsiteX5" fmla="*/ 429755 w 429755"/>
                    <a:gd name="connsiteY5" fmla="*/ 390955 h 462582"/>
                    <a:gd name="connsiteX6" fmla="*/ 358128 w 429755"/>
                    <a:gd name="connsiteY6" fmla="*/ 462582 h 462582"/>
                    <a:gd name="connsiteX7" fmla="*/ 71627 w 429755"/>
                    <a:gd name="connsiteY7" fmla="*/ 462582 h 462582"/>
                    <a:gd name="connsiteX8" fmla="*/ 0 w 429755"/>
                    <a:gd name="connsiteY8" fmla="*/ 390955 h 462582"/>
                    <a:gd name="connsiteX9" fmla="*/ 0 w 429755"/>
                    <a:gd name="connsiteY9" fmla="*/ 92004 h 462582"/>
                    <a:gd name="connsiteX0" fmla="*/ 0 w 429755"/>
                    <a:gd name="connsiteY0" fmla="*/ 84861 h 455439"/>
                    <a:gd name="connsiteX1" fmla="*/ 71627 w 429755"/>
                    <a:gd name="connsiteY1" fmla="*/ 13234 h 455439"/>
                    <a:gd name="connsiteX2" fmla="*/ 212613 w 429755"/>
                    <a:gd name="connsiteY2" fmla="*/ 0 h 455439"/>
                    <a:gd name="connsiteX3" fmla="*/ 358128 w 429755"/>
                    <a:gd name="connsiteY3" fmla="*/ 13234 h 455439"/>
                    <a:gd name="connsiteX4" fmla="*/ 429755 w 429755"/>
                    <a:gd name="connsiteY4" fmla="*/ 84861 h 455439"/>
                    <a:gd name="connsiteX5" fmla="*/ 429755 w 429755"/>
                    <a:gd name="connsiteY5" fmla="*/ 383812 h 455439"/>
                    <a:gd name="connsiteX6" fmla="*/ 358128 w 429755"/>
                    <a:gd name="connsiteY6" fmla="*/ 455439 h 455439"/>
                    <a:gd name="connsiteX7" fmla="*/ 71627 w 429755"/>
                    <a:gd name="connsiteY7" fmla="*/ 455439 h 455439"/>
                    <a:gd name="connsiteX8" fmla="*/ 0 w 429755"/>
                    <a:gd name="connsiteY8" fmla="*/ 383812 h 455439"/>
                    <a:gd name="connsiteX9" fmla="*/ 0 w 429755"/>
                    <a:gd name="connsiteY9" fmla="*/ 84861 h 455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9755" h="455439">
                      <a:moveTo>
                        <a:pt x="0" y="84861"/>
                      </a:moveTo>
                      <a:cubicBezTo>
                        <a:pt x="0" y="45303"/>
                        <a:pt x="32069" y="13234"/>
                        <a:pt x="71627" y="13234"/>
                      </a:cubicBezTo>
                      <a:lnTo>
                        <a:pt x="212613" y="0"/>
                      </a:lnTo>
                      <a:lnTo>
                        <a:pt x="358128" y="13234"/>
                      </a:lnTo>
                      <a:cubicBezTo>
                        <a:pt x="397686" y="13234"/>
                        <a:pt x="429755" y="45303"/>
                        <a:pt x="429755" y="84861"/>
                      </a:cubicBezTo>
                      <a:lnTo>
                        <a:pt x="429755" y="383812"/>
                      </a:lnTo>
                      <a:cubicBezTo>
                        <a:pt x="429755" y="423370"/>
                        <a:pt x="397686" y="455439"/>
                        <a:pt x="358128" y="455439"/>
                      </a:cubicBezTo>
                      <a:lnTo>
                        <a:pt x="71627" y="455439"/>
                      </a:lnTo>
                      <a:cubicBezTo>
                        <a:pt x="32069" y="455439"/>
                        <a:pt x="0" y="423370"/>
                        <a:pt x="0" y="383812"/>
                      </a:cubicBezTo>
                      <a:lnTo>
                        <a:pt x="0" y="84861"/>
                      </a:lnTo>
                      <a:close/>
                    </a:path>
                  </a:pathLst>
                </a:cu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Rounded Rectangle 158"/>
                <p:cNvSpPr/>
                <p:nvPr/>
              </p:nvSpPr>
              <p:spPr>
                <a:xfrm>
                  <a:off x="852486" y="5709928"/>
                  <a:ext cx="422723" cy="23595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Rounded Rectangle 159"/>
                <p:cNvSpPr/>
                <p:nvPr/>
              </p:nvSpPr>
              <p:spPr>
                <a:xfrm>
                  <a:off x="919707" y="5642510"/>
                  <a:ext cx="288817" cy="6741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Rounded Rectangle 160"/>
                <p:cNvSpPr/>
                <p:nvPr/>
              </p:nvSpPr>
              <p:spPr>
                <a:xfrm>
                  <a:off x="954885" y="5956072"/>
                  <a:ext cx="217924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Rounded Rectangle 161"/>
                <p:cNvSpPr/>
                <p:nvPr/>
              </p:nvSpPr>
              <p:spPr>
                <a:xfrm>
                  <a:off x="954885" y="6001791"/>
                  <a:ext cx="217924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Arc 162"/>
                <p:cNvSpPr/>
                <p:nvPr/>
              </p:nvSpPr>
              <p:spPr>
                <a:xfrm>
                  <a:off x="1092622" y="5908374"/>
                  <a:ext cx="127151" cy="141114"/>
                </a:xfrm>
                <a:prstGeom prst="arc">
                  <a:avLst>
                    <a:gd name="adj1" fmla="val 13730035"/>
                    <a:gd name="adj2" fmla="val 18697352"/>
                  </a:avLst>
                </a:prstGeom>
                <a:ln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4" name="Rounded Rectangle 163"/>
                <p:cNvSpPr/>
                <p:nvPr/>
              </p:nvSpPr>
              <p:spPr>
                <a:xfrm>
                  <a:off x="880144" y="5991932"/>
                  <a:ext cx="45719" cy="170204"/>
                </a:xfrm>
                <a:prstGeom prst="roundRect">
                  <a:avLst>
                    <a:gd name="adj" fmla="val 28353"/>
                  </a:avLst>
                </a:prstGeom>
                <a:solidFill>
                  <a:srgbClr val="10253F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Rounded Rectangle 164"/>
                <p:cNvSpPr/>
                <p:nvPr/>
              </p:nvSpPr>
              <p:spPr>
                <a:xfrm>
                  <a:off x="1201710" y="5995252"/>
                  <a:ext cx="45719" cy="170204"/>
                </a:xfrm>
                <a:prstGeom prst="roundRect">
                  <a:avLst>
                    <a:gd name="adj" fmla="val 28353"/>
                  </a:avLst>
                </a:prstGeom>
                <a:solidFill>
                  <a:srgbClr val="10253F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6" name="Oval 155"/>
              <p:cNvSpPr/>
              <p:nvPr/>
            </p:nvSpPr>
            <p:spPr>
              <a:xfrm>
                <a:off x="910545" y="5982377"/>
                <a:ext cx="59135" cy="5555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1206098" y="5982377"/>
                <a:ext cx="59135" cy="5555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5" name="Group 144"/>
            <p:cNvGrpSpPr/>
            <p:nvPr/>
          </p:nvGrpSpPr>
          <p:grpSpPr>
            <a:xfrm>
              <a:off x="420895" y="5636525"/>
              <a:ext cx="366478" cy="600293"/>
              <a:chOff x="386095" y="5614421"/>
              <a:chExt cx="411578" cy="674167"/>
            </a:xfrm>
          </p:grpSpPr>
          <p:grpSp>
            <p:nvGrpSpPr>
              <p:cNvPr id="146" name="Group 145"/>
              <p:cNvGrpSpPr/>
              <p:nvPr/>
            </p:nvGrpSpPr>
            <p:grpSpPr>
              <a:xfrm>
                <a:off x="386095" y="5614421"/>
                <a:ext cx="411578" cy="674167"/>
                <a:chOff x="386095" y="5614421"/>
                <a:chExt cx="411578" cy="674167"/>
              </a:xfrm>
            </p:grpSpPr>
            <p:cxnSp>
              <p:nvCxnSpPr>
                <p:cNvPr id="149" name="Straight Connector 148"/>
                <p:cNvCxnSpPr/>
                <p:nvPr/>
              </p:nvCxnSpPr>
              <p:spPr>
                <a:xfrm flipV="1">
                  <a:off x="399696" y="6018922"/>
                  <a:ext cx="73919" cy="269666"/>
                </a:xfrm>
                <a:prstGeom prst="line">
                  <a:avLst/>
                </a:prstGeom>
                <a:ln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/>
              </p:nvCxnSpPr>
              <p:spPr>
                <a:xfrm flipH="1" flipV="1">
                  <a:off x="710153" y="6018922"/>
                  <a:ext cx="73919" cy="269666"/>
                </a:xfrm>
                <a:prstGeom prst="line">
                  <a:avLst/>
                </a:prstGeom>
                <a:ln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1" name="Rounded Rectangle 150"/>
                <p:cNvSpPr/>
                <p:nvPr/>
              </p:nvSpPr>
              <p:spPr>
                <a:xfrm>
                  <a:off x="414480" y="5614421"/>
                  <a:ext cx="354809" cy="471916"/>
                </a:xfrm>
                <a:prstGeom prst="roundRect">
                  <a:avLst/>
                </a:pr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Rounded Rectangle 151"/>
                <p:cNvSpPr/>
                <p:nvPr/>
              </p:nvSpPr>
              <p:spPr>
                <a:xfrm>
                  <a:off x="444047" y="5642510"/>
                  <a:ext cx="295674" cy="23595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Trapezoid 152"/>
                <p:cNvSpPr/>
                <p:nvPr/>
              </p:nvSpPr>
              <p:spPr>
                <a:xfrm>
                  <a:off x="386095" y="6219692"/>
                  <a:ext cx="411578" cy="45116"/>
                </a:xfrm>
                <a:prstGeom prst="trapezoid">
                  <a:avLst/>
                </a:prstGeom>
                <a:solidFill>
                  <a:srgbClr val="1025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Trapezoid 153"/>
                <p:cNvSpPr/>
                <p:nvPr/>
              </p:nvSpPr>
              <p:spPr>
                <a:xfrm>
                  <a:off x="414480" y="6131183"/>
                  <a:ext cx="354809" cy="45116"/>
                </a:xfrm>
                <a:prstGeom prst="trapezoid">
                  <a:avLst/>
                </a:prstGeom>
                <a:solidFill>
                  <a:srgbClr val="1025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7" name="Oval 146"/>
              <p:cNvSpPr/>
              <p:nvPr/>
            </p:nvSpPr>
            <p:spPr>
              <a:xfrm>
                <a:off x="468695" y="5959605"/>
                <a:ext cx="60201" cy="60201"/>
              </a:xfrm>
              <a:prstGeom prst="ellipse">
                <a:avLst/>
              </a:prstGeom>
              <a:solidFill>
                <a:srgbClr val="C8C2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657726" y="5957434"/>
                <a:ext cx="60201" cy="60201"/>
              </a:xfrm>
              <a:prstGeom prst="ellipse">
                <a:avLst/>
              </a:prstGeom>
              <a:solidFill>
                <a:srgbClr val="C8C2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90" name="Group 189"/>
          <p:cNvGrpSpPr/>
          <p:nvPr/>
        </p:nvGrpSpPr>
        <p:grpSpPr>
          <a:xfrm flipH="1">
            <a:off x="3291029" y="1944264"/>
            <a:ext cx="850972" cy="589809"/>
            <a:chOff x="317330" y="5562600"/>
            <a:chExt cx="1099408" cy="762000"/>
          </a:xfrm>
        </p:grpSpPr>
        <p:sp>
          <p:nvSpPr>
            <p:cNvPr id="191" name="Rounded Rectangle 190"/>
            <p:cNvSpPr/>
            <p:nvPr/>
          </p:nvSpPr>
          <p:spPr>
            <a:xfrm>
              <a:off x="317330" y="5562600"/>
              <a:ext cx="1099408" cy="762000"/>
            </a:xfrm>
            <a:prstGeom prst="roundRect">
              <a:avLst>
                <a:gd name="adj" fmla="val 12742"/>
              </a:avLst>
            </a:prstGeom>
            <a:noFill/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2" name="Group 191"/>
            <p:cNvGrpSpPr/>
            <p:nvPr/>
          </p:nvGrpSpPr>
          <p:grpSpPr>
            <a:xfrm>
              <a:off x="950745" y="5703370"/>
              <a:ext cx="382450" cy="477161"/>
              <a:chOff x="883081" y="5676219"/>
              <a:chExt cx="392129" cy="489237"/>
            </a:xfrm>
          </p:grpSpPr>
          <p:grpSp>
            <p:nvGrpSpPr>
              <p:cNvPr id="203" name="Group 202"/>
              <p:cNvGrpSpPr/>
              <p:nvPr/>
            </p:nvGrpSpPr>
            <p:grpSpPr>
              <a:xfrm>
                <a:off x="883081" y="5676219"/>
                <a:ext cx="392129" cy="489237"/>
                <a:chOff x="845455" y="5629275"/>
                <a:chExt cx="429755" cy="536181"/>
              </a:xfrm>
            </p:grpSpPr>
            <p:sp>
              <p:nvSpPr>
                <p:cNvPr id="206" name="Rounded Rectangle 220"/>
                <p:cNvSpPr/>
                <p:nvPr/>
              </p:nvSpPr>
              <p:spPr>
                <a:xfrm>
                  <a:off x="845455" y="5629275"/>
                  <a:ext cx="429755" cy="455439"/>
                </a:xfrm>
                <a:custGeom>
                  <a:avLst/>
                  <a:gdLst>
                    <a:gd name="connsiteX0" fmla="*/ 0 w 429755"/>
                    <a:gd name="connsiteY0" fmla="*/ 71627 h 442205"/>
                    <a:gd name="connsiteX1" fmla="*/ 71627 w 429755"/>
                    <a:gd name="connsiteY1" fmla="*/ 0 h 442205"/>
                    <a:gd name="connsiteX2" fmla="*/ 358128 w 429755"/>
                    <a:gd name="connsiteY2" fmla="*/ 0 h 442205"/>
                    <a:gd name="connsiteX3" fmla="*/ 429755 w 429755"/>
                    <a:gd name="connsiteY3" fmla="*/ 71627 h 442205"/>
                    <a:gd name="connsiteX4" fmla="*/ 429755 w 429755"/>
                    <a:gd name="connsiteY4" fmla="*/ 370578 h 442205"/>
                    <a:gd name="connsiteX5" fmla="*/ 358128 w 429755"/>
                    <a:gd name="connsiteY5" fmla="*/ 442205 h 442205"/>
                    <a:gd name="connsiteX6" fmla="*/ 71627 w 429755"/>
                    <a:gd name="connsiteY6" fmla="*/ 442205 h 442205"/>
                    <a:gd name="connsiteX7" fmla="*/ 0 w 429755"/>
                    <a:gd name="connsiteY7" fmla="*/ 370578 h 442205"/>
                    <a:gd name="connsiteX8" fmla="*/ 0 w 429755"/>
                    <a:gd name="connsiteY8" fmla="*/ 71627 h 442205"/>
                    <a:gd name="connsiteX0" fmla="*/ 0 w 429755"/>
                    <a:gd name="connsiteY0" fmla="*/ 75336 h 445914"/>
                    <a:gd name="connsiteX1" fmla="*/ 71627 w 429755"/>
                    <a:gd name="connsiteY1" fmla="*/ 3709 h 445914"/>
                    <a:gd name="connsiteX2" fmla="*/ 214995 w 429755"/>
                    <a:gd name="connsiteY2" fmla="*/ 0 h 445914"/>
                    <a:gd name="connsiteX3" fmla="*/ 358128 w 429755"/>
                    <a:gd name="connsiteY3" fmla="*/ 3709 h 445914"/>
                    <a:gd name="connsiteX4" fmla="*/ 429755 w 429755"/>
                    <a:gd name="connsiteY4" fmla="*/ 75336 h 445914"/>
                    <a:gd name="connsiteX5" fmla="*/ 429755 w 429755"/>
                    <a:gd name="connsiteY5" fmla="*/ 374287 h 445914"/>
                    <a:gd name="connsiteX6" fmla="*/ 358128 w 429755"/>
                    <a:gd name="connsiteY6" fmla="*/ 445914 h 445914"/>
                    <a:gd name="connsiteX7" fmla="*/ 71627 w 429755"/>
                    <a:gd name="connsiteY7" fmla="*/ 445914 h 445914"/>
                    <a:gd name="connsiteX8" fmla="*/ 0 w 429755"/>
                    <a:gd name="connsiteY8" fmla="*/ 374287 h 445914"/>
                    <a:gd name="connsiteX9" fmla="*/ 0 w 429755"/>
                    <a:gd name="connsiteY9" fmla="*/ 75336 h 445914"/>
                    <a:gd name="connsiteX0" fmla="*/ 0 w 429755"/>
                    <a:gd name="connsiteY0" fmla="*/ 92004 h 462582"/>
                    <a:gd name="connsiteX1" fmla="*/ 71627 w 429755"/>
                    <a:gd name="connsiteY1" fmla="*/ 20377 h 462582"/>
                    <a:gd name="connsiteX2" fmla="*/ 212613 w 429755"/>
                    <a:gd name="connsiteY2" fmla="*/ 0 h 462582"/>
                    <a:gd name="connsiteX3" fmla="*/ 358128 w 429755"/>
                    <a:gd name="connsiteY3" fmla="*/ 20377 h 462582"/>
                    <a:gd name="connsiteX4" fmla="*/ 429755 w 429755"/>
                    <a:gd name="connsiteY4" fmla="*/ 92004 h 462582"/>
                    <a:gd name="connsiteX5" fmla="*/ 429755 w 429755"/>
                    <a:gd name="connsiteY5" fmla="*/ 390955 h 462582"/>
                    <a:gd name="connsiteX6" fmla="*/ 358128 w 429755"/>
                    <a:gd name="connsiteY6" fmla="*/ 462582 h 462582"/>
                    <a:gd name="connsiteX7" fmla="*/ 71627 w 429755"/>
                    <a:gd name="connsiteY7" fmla="*/ 462582 h 462582"/>
                    <a:gd name="connsiteX8" fmla="*/ 0 w 429755"/>
                    <a:gd name="connsiteY8" fmla="*/ 390955 h 462582"/>
                    <a:gd name="connsiteX9" fmla="*/ 0 w 429755"/>
                    <a:gd name="connsiteY9" fmla="*/ 92004 h 462582"/>
                    <a:gd name="connsiteX0" fmla="*/ 0 w 429755"/>
                    <a:gd name="connsiteY0" fmla="*/ 84861 h 455439"/>
                    <a:gd name="connsiteX1" fmla="*/ 71627 w 429755"/>
                    <a:gd name="connsiteY1" fmla="*/ 13234 h 455439"/>
                    <a:gd name="connsiteX2" fmla="*/ 212613 w 429755"/>
                    <a:gd name="connsiteY2" fmla="*/ 0 h 455439"/>
                    <a:gd name="connsiteX3" fmla="*/ 358128 w 429755"/>
                    <a:gd name="connsiteY3" fmla="*/ 13234 h 455439"/>
                    <a:gd name="connsiteX4" fmla="*/ 429755 w 429755"/>
                    <a:gd name="connsiteY4" fmla="*/ 84861 h 455439"/>
                    <a:gd name="connsiteX5" fmla="*/ 429755 w 429755"/>
                    <a:gd name="connsiteY5" fmla="*/ 383812 h 455439"/>
                    <a:gd name="connsiteX6" fmla="*/ 358128 w 429755"/>
                    <a:gd name="connsiteY6" fmla="*/ 455439 h 455439"/>
                    <a:gd name="connsiteX7" fmla="*/ 71627 w 429755"/>
                    <a:gd name="connsiteY7" fmla="*/ 455439 h 455439"/>
                    <a:gd name="connsiteX8" fmla="*/ 0 w 429755"/>
                    <a:gd name="connsiteY8" fmla="*/ 383812 h 455439"/>
                    <a:gd name="connsiteX9" fmla="*/ 0 w 429755"/>
                    <a:gd name="connsiteY9" fmla="*/ 84861 h 455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9755" h="455439">
                      <a:moveTo>
                        <a:pt x="0" y="84861"/>
                      </a:moveTo>
                      <a:cubicBezTo>
                        <a:pt x="0" y="45303"/>
                        <a:pt x="32069" y="13234"/>
                        <a:pt x="71627" y="13234"/>
                      </a:cubicBezTo>
                      <a:lnTo>
                        <a:pt x="212613" y="0"/>
                      </a:lnTo>
                      <a:lnTo>
                        <a:pt x="358128" y="13234"/>
                      </a:lnTo>
                      <a:cubicBezTo>
                        <a:pt x="397686" y="13234"/>
                        <a:pt x="429755" y="45303"/>
                        <a:pt x="429755" y="84861"/>
                      </a:cubicBezTo>
                      <a:lnTo>
                        <a:pt x="429755" y="383812"/>
                      </a:lnTo>
                      <a:cubicBezTo>
                        <a:pt x="429755" y="423370"/>
                        <a:pt x="397686" y="455439"/>
                        <a:pt x="358128" y="455439"/>
                      </a:cubicBezTo>
                      <a:lnTo>
                        <a:pt x="71627" y="455439"/>
                      </a:lnTo>
                      <a:cubicBezTo>
                        <a:pt x="32069" y="455439"/>
                        <a:pt x="0" y="423370"/>
                        <a:pt x="0" y="383812"/>
                      </a:cubicBezTo>
                      <a:lnTo>
                        <a:pt x="0" y="84861"/>
                      </a:lnTo>
                      <a:close/>
                    </a:path>
                  </a:pathLst>
                </a:cu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Rounded Rectangle 206"/>
                <p:cNvSpPr/>
                <p:nvPr/>
              </p:nvSpPr>
              <p:spPr>
                <a:xfrm>
                  <a:off x="852486" y="5709928"/>
                  <a:ext cx="422723" cy="23595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Rounded Rectangle 207"/>
                <p:cNvSpPr/>
                <p:nvPr/>
              </p:nvSpPr>
              <p:spPr>
                <a:xfrm>
                  <a:off x="919707" y="5642510"/>
                  <a:ext cx="288817" cy="6741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Rounded Rectangle 208"/>
                <p:cNvSpPr/>
                <p:nvPr/>
              </p:nvSpPr>
              <p:spPr>
                <a:xfrm>
                  <a:off x="954885" y="5956072"/>
                  <a:ext cx="217924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Rounded Rectangle 209"/>
                <p:cNvSpPr/>
                <p:nvPr/>
              </p:nvSpPr>
              <p:spPr>
                <a:xfrm>
                  <a:off x="954885" y="6001791"/>
                  <a:ext cx="217924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6" name="Arc 265"/>
                <p:cNvSpPr/>
                <p:nvPr/>
              </p:nvSpPr>
              <p:spPr>
                <a:xfrm>
                  <a:off x="1092622" y="5908374"/>
                  <a:ext cx="127151" cy="141114"/>
                </a:xfrm>
                <a:prstGeom prst="arc">
                  <a:avLst>
                    <a:gd name="adj1" fmla="val 13730035"/>
                    <a:gd name="adj2" fmla="val 18697352"/>
                  </a:avLst>
                </a:prstGeom>
                <a:ln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7" name="Rounded Rectangle 266"/>
                <p:cNvSpPr/>
                <p:nvPr/>
              </p:nvSpPr>
              <p:spPr>
                <a:xfrm>
                  <a:off x="880144" y="5991932"/>
                  <a:ext cx="45719" cy="170204"/>
                </a:xfrm>
                <a:prstGeom prst="roundRect">
                  <a:avLst>
                    <a:gd name="adj" fmla="val 28353"/>
                  </a:avLst>
                </a:prstGeom>
                <a:solidFill>
                  <a:srgbClr val="10253F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8" name="Rounded Rectangle 267"/>
                <p:cNvSpPr/>
                <p:nvPr/>
              </p:nvSpPr>
              <p:spPr>
                <a:xfrm>
                  <a:off x="1201710" y="5995252"/>
                  <a:ext cx="45719" cy="170204"/>
                </a:xfrm>
                <a:prstGeom prst="roundRect">
                  <a:avLst>
                    <a:gd name="adj" fmla="val 28353"/>
                  </a:avLst>
                </a:prstGeom>
                <a:solidFill>
                  <a:srgbClr val="10253F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4" name="Oval 203"/>
              <p:cNvSpPr/>
              <p:nvPr/>
            </p:nvSpPr>
            <p:spPr>
              <a:xfrm>
                <a:off x="910545" y="5982377"/>
                <a:ext cx="59135" cy="5555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Oval 204"/>
              <p:cNvSpPr/>
              <p:nvPr/>
            </p:nvSpPr>
            <p:spPr>
              <a:xfrm>
                <a:off x="1206098" y="5982377"/>
                <a:ext cx="59135" cy="5555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3" name="Group 192"/>
            <p:cNvGrpSpPr/>
            <p:nvPr/>
          </p:nvGrpSpPr>
          <p:grpSpPr>
            <a:xfrm>
              <a:off x="420895" y="5636525"/>
              <a:ext cx="366478" cy="600293"/>
              <a:chOff x="386095" y="5614421"/>
              <a:chExt cx="411578" cy="674167"/>
            </a:xfrm>
          </p:grpSpPr>
          <p:grpSp>
            <p:nvGrpSpPr>
              <p:cNvPr id="194" name="Group 193"/>
              <p:cNvGrpSpPr/>
              <p:nvPr/>
            </p:nvGrpSpPr>
            <p:grpSpPr>
              <a:xfrm>
                <a:off x="386095" y="5614421"/>
                <a:ext cx="411578" cy="674167"/>
                <a:chOff x="386095" y="5614421"/>
                <a:chExt cx="411578" cy="674167"/>
              </a:xfrm>
            </p:grpSpPr>
            <p:cxnSp>
              <p:nvCxnSpPr>
                <p:cNvPr id="197" name="Straight Connector 196"/>
                <p:cNvCxnSpPr/>
                <p:nvPr/>
              </p:nvCxnSpPr>
              <p:spPr>
                <a:xfrm flipV="1">
                  <a:off x="399696" y="6018922"/>
                  <a:ext cx="73919" cy="269666"/>
                </a:xfrm>
                <a:prstGeom prst="line">
                  <a:avLst/>
                </a:prstGeom>
                <a:ln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/>
              </p:nvCxnSpPr>
              <p:spPr>
                <a:xfrm flipH="1" flipV="1">
                  <a:off x="710153" y="6018922"/>
                  <a:ext cx="73919" cy="269666"/>
                </a:xfrm>
                <a:prstGeom prst="line">
                  <a:avLst/>
                </a:prstGeom>
                <a:ln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9" name="Rounded Rectangle 198"/>
                <p:cNvSpPr/>
                <p:nvPr/>
              </p:nvSpPr>
              <p:spPr>
                <a:xfrm>
                  <a:off x="414480" y="5614421"/>
                  <a:ext cx="354809" cy="471916"/>
                </a:xfrm>
                <a:prstGeom prst="roundRect">
                  <a:avLst/>
                </a:pr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0" name="Rounded Rectangle 199"/>
                <p:cNvSpPr/>
                <p:nvPr/>
              </p:nvSpPr>
              <p:spPr>
                <a:xfrm>
                  <a:off x="444047" y="5642510"/>
                  <a:ext cx="295674" cy="23595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Trapezoid 200"/>
                <p:cNvSpPr/>
                <p:nvPr/>
              </p:nvSpPr>
              <p:spPr>
                <a:xfrm>
                  <a:off x="386095" y="6219692"/>
                  <a:ext cx="411578" cy="45116"/>
                </a:xfrm>
                <a:prstGeom prst="trapezoid">
                  <a:avLst/>
                </a:prstGeom>
                <a:solidFill>
                  <a:srgbClr val="1025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2" name="Trapezoid 201"/>
                <p:cNvSpPr/>
                <p:nvPr/>
              </p:nvSpPr>
              <p:spPr>
                <a:xfrm>
                  <a:off x="414480" y="6131183"/>
                  <a:ext cx="354809" cy="45116"/>
                </a:xfrm>
                <a:prstGeom prst="trapezoid">
                  <a:avLst/>
                </a:prstGeom>
                <a:solidFill>
                  <a:srgbClr val="1025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5" name="Oval 194"/>
              <p:cNvSpPr/>
              <p:nvPr/>
            </p:nvSpPr>
            <p:spPr>
              <a:xfrm>
                <a:off x="468695" y="5959605"/>
                <a:ext cx="60201" cy="60201"/>
              </a:xfrm>
              <a:prstGeom prst="ellipse">
                <a:avLst/>
              </a:prstGeom>
              <a:solidFill>
                <a:srgbClr val="C8C2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Oval 195"/>
              <p:cNvSpPr/>
              <p:nvPr/>
            </p:nvSpPr>
            <p:spPr>
              <a:xfrm>
                <a:off x="657726" y="5957434"/>
                <a:ext cx="60201" cy="60201"/>
              </a:xfrm>
              <a:prstGeom prst="ellipse">
                <a:avLst/>
              </a:prstGeom>
              <a:solidFill>
                <a:srgbClr val="C8C2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69" name="Group 268"/>
          <p:cNvGrpSpPr/>
          <p:nvPr/>
        </p:nvGrpSpPr>
        <p:grpSpPr>
          <a:xfrm flipH="1">
            <a:off x="3291029" y="2987331"/>
            <a:ext cx="850972" cy="589809"/>
            <a:chOff x="317330" y="5562600"/>
            <a:chExt cx="1099408" cy="762000"/>
          </a:xfrm>
        </p:grpSpPr>
        <p:sp>
          <p:nvSpPr>
            <p:cNvPr id="270" name="Rounded Rectangle 269"/>
            <p:cNvSpPr/>
            <p:nvPr/>
          </p:nvSpPr>
          <p:spPr>
            <a:xfrm>
              <a:off x="317330" y="5562600"/>
              <a:ext cx="1099408" cy="762000"/>
            </a:xfrm>
            <a:prstGeom prst="roundRect">
              <a:avLst>
                <a:gd name="adj" fmla="val 12742"/>
              </a:avLst>
            </a:prstGeom>
            <a:noFill/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3" name="Group 272"/>
            <p:cNvGrpSpPr/>
            <p:nvPr/>
          </p:nvGrpSpPr>
          <p:grpSpPr>
            <a:xfrm>
              <a:off x="950745" y="5703370"/>
              <a:ext cx="382450" cy="477161"/>
              <a:chOff x="883081" y="5676219"/>
              <a:chExt cx="392129" cy="489237"/>
            </a:xfrm>
          </p:grpSpPr>
          <p:grpSp>
            <p:nvGrpSpPr>
              <p:cNvPr id="291" name="Group 290"/>
              <p:cNvGrpSpPr/>
              <p:nvPr/>
            </p:nvGrpSpPr>
            <p:grpSpPr>
              <a:xfrm>
                <a:off x="883081" y="5676219"/>
                <a:ext cx="392129" cy="489237"/>
                <a:chOff x="845455" y="5629275"/>
                <a:chExt cx="429755" cy="536181"/>
              </a:xfrm>
            </p:grpSpPr>
            <p:sp>
              <p:nvSpPr>
                <p:cNvPr id="294" name="Rounded Rectangle 220"/>
                <p:cNvSpPr/>
                <p:nvPr/>
              </p:nvSpPr>
              <p:spPr>
                <a:xfrm>
                  <a:off x="845455" y="5629275"/>
                  <a:ext cx="429755" cy="455439"/>
                </a:xfrm>
                <a:custGeom>
                  <a:avLst/>
                  <a:gdLst>
                    <a:gd name="connsiteX0" fmla="*/ 0 w 429755"/>
                    <a:gd name="connsiteY0" fmla="*/ 71627 h 442205"/>
                    <a:gd name="connsiteX1" fmla="*/ 71627 w 429755"/>
                    <a:gd name="connsiteY1" fmla="*/ 0 h 442205"/>
                    <a:gd name="connsiteX2" fmla="*/ 358128 w 429755"/>
                    <a:gd name="connsiteY2" fmla="*/ 0 h 442205"/>
                    <a:gd name="connsiteX3" fmla="*/ 429755 w 429755"/>
                    <a:gd name="connsiteY3" fmla="*/ 71627 h 442205"/>
                    <a:gd name="connsiteX4" fmla="*/ 429755 w 429755"/>
                    <a:gd name="connsiteY4" fmla="*/ 370578 h 442205"/>
                    <a:gd name="connsiteX5" fmla="*/ 358128 w 429755"/>
                    <a:gd name="connsiteY5" fmla="*/ 442205 h 442205"/>
                    <a:gd name="connsiteX6" fmla="*/ 71627 w 429755"/>
                    <a:gd name="connsiteY6" fmla="*/ 442205 h 442205"/>
                    <a:gd name="connsiteX7" fmla="*/ 0 w 429755"/>
                    <a:gd name="connsiteY7" fmla="*/ 370578 h 442205"/>
                    <a:gd name="connsiteX8" fmla="*/ 0 w 429755"/>
                    <a:gd name="connsiteY8" fmla="*/ 71627 h 442205"/>
                    <a:gd name="connsiteX0" fmla="*/ 0 w 429755"/>
                    <a:gd name="connsiteY0" fmla="*/ 75336 h 445914"/>
                    <a:gd name="connsiteX1" fmla="*/ 71627 w 429755"/>
                    <a:gd name="connsiteY1" fmla="*/ 3709 h 445914"/>
                    <a:gd name="connsiteX2" fmla="*/ 214995 w 429755"/>
                    <a:gd name="connsiteY2" fmla="*/ 0 h 445914"/>
                    <a:gd name="connsiteX3" fmla="*/ 358128 w 429755"/>
                    <a:gd name="connsiteY3" fmla="*/ 3709 h 445914"/>
                    <a:gd name="connsiteX4" fmla="*/ 429755 w 429755"/>
                    <a:gd name="connsiteY4" fmla="*/ 75336 h 445914"/>
                    <a:gd name="connsiteX5" fmla="*/ 429755 w 429755"/>
                    <a:gd name="connsiteY5" fmla="*/ 374287 h 445914"/>
                    <a:gd name="connsiteX6" fmla="*/ 358128 w 429755"/>
                    <a:gd name="connsiteY6" fmla="*/ 445914 h 445914"/>
                    <a:gd name="connsiteX7" fmla="*/ 71627 w 429755"/>
                    <a:gd name="connsiteY7" fmla="*/ 445914 h 445914"/>
                    <a:gd name="connsiteX8" fmla="*/ 0 w 429755"/>
                    <a:gd name="connsiteY8" fmla="*/ 374287 h 445914"/>
                    <a:gd name="connsiteX9" fmla="*/ 0 w 429755"/>
                    <a:gd name="connsiteY9" fmla="*/ 75336 h 445914"/>
                    <a:gd name="connsiteX0" fmla="*/ 0 w 429755"/>
                    <a:gd name="connsiteY0" fmla="*/ 92004 h 462582"/>
                    <a:gd name="connsiteX1" fmla="*/ 71627 w 429755"/>
                    <a:gd name="connsiteY1" fmla="*/ 20377 h 462582"/>
                    <a:gd name="connsiteX2" fmla="*/ 212613 w 429755"/>
                    <a:gd name="connsiteY2" fmla="*/ 0 h 462582"/>
                    <a:gd name="connsiteX3" fmla="*/ 358128 w 429755"/>
                    <a:gd name="connsiteY3" fmla="*/ 20377 h 462582"/>
                    <a:gd name="connsiteX4" fmla="*/ 429755 w 429755"/>
                    <a:gd name="connsiteY4" fmla="*/ 92004 h 462582"/>
                    <a:gd name="connsiteX5" fmla="*/ 429755 w 429755"/>
                    <a:gd name="connsiteY5" fmla="*/ 390955 h 462582"/>
                    <a:gd name="connsiteX6" fmla="*/ 358128 w 429755"/>
                    <a:gd name="connsiteY6" fmla="*/ 462582 h 462582"/>
                    <a:gd name="connsiteX7" fmla="*/ 71627 w 429755"/>
                    <a:gd name="connsiteY7" fmla="*/ 462582 h 462582"/>
                    <a:gd name="connsiteX8" fmla="*/ 0 w 429755"/>
                    <a:gd name="connsiteY8" fmla="*/ 390955 h 462582"/>
                    <a:gd name="connsiteX9" fmla="*/ 0 w 429755"/>
                    <a:gd name="connsiteY9" fmla="*/ 92004 h 462582"/>
                    <a:gd name="connsiteX0" fmla="*/ 0 w 429755"/>
                    <a:gd name="connsiteY0" fmla="*/ 84861 h 455439"/>
                    <a:gd name="connsiteX1" fmla="*/ 71627 w 429755"/>
                    <a:gd name="connsiteY1" fmla="*/ 13234 h 455439"/>
                    <a:gd name="connsiteX2" fmla="*/ 212613 w 429755"/>
                    <a:gd name="connsiteY2" fmla="*/ 0 h 455439"/>
                    <a:gd name="connsiteX3" fmla="*/ 358128 w 429755"/>
                    <a:gd name="connsiteY3" fmla="*/ 13234 h 455439"/>
                    <a:gd name="connsiteX4" fmla="*/ 429755 w 429755"/>
                    <a:gd name="connsiteY4" fmla="*/ 84861 h 455439"/>
                    <a:gd name="connsiteX5" fmla="*/ 429755 w 429755"/>
                    <a:gd name="connsiteY5" fmla="*/ 383812 h 455439"/>
                    <a:gd name="connsiteX6" fmla="*/ 358128 w 429755"/>
                    <a:gd name="connsiteY6" fmla="*/ 455439 h 455439"/>
                    <a:gd name="connsiteX7" fmla="*/ 71627 w 429755"/>
                    <a:gd name="connsiteY7" fmla="*/ 455439 h 455439"/>
                    <a:gd name="connsiteX8" fmla="*/ 0 w 429755"/>
                    <a:gd name="connsiteY8" fmla="*/ 383812 h 455439"/>
                    <a:gd name="connsiteX9" fmla="*/ 0 w 429755"/>
                    <a:gd name="connsiteY9" fmla="*/ 84861 h 455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9755" h="455439">
                      <a:moveTo>
                        <a:pt x="0" y="84861"/>
                      </a:moveTo>
                      <a:cubicBezTo>
                        <a:pt x="0" y="45303"/>
                        <a:pt x="32069" y="13234"/>
                        <a:pt x="71627" y="13234"/>
                      </a:cubicBezTo>
                      <a:lnTo>
                        <a:pt x="212613" y="0"/>
                      </a:lnTo>
                      <a:lnTo>
                        <a:pt x="358128" y="13234"/>
                      </a:lnTo>
                      <a:cubicBezTo>
                        <a:pt x="397686" y="13234"/>
                        <a:pt x="429755" y="45303"/>
                        <a:pt x="429755" y="84861"/>
                      </a:cubicBezTo>
                      <a:lnTo>
                        <a:pt x="429755" y="383812"/>
                      </a:lnTo>
                      <a:cubicBezTo>
                        <a:pt x="429755" y="423370"/>
                        <a:pt x="397686" y="455439"/>
                        <a:pt x="358128" y="455439"/>
                      </a:cubicBezTo>
                      <a:lnTo>
                        <a:pt x="71627" y="455439"/>
                      </a:lnTo>
                      <a:cubicBezTo>
                        <a:pt x="32069" y="455439"/>
                        <a:pt x="0" y="423370"/>
                        <a:pt x="0" y="383812"/>
                      </a:cubicBezTo>
                      <a:lnTo>
                        <a:pt x="0" y="84861"/>
                      </a:lnTo>
                      <a:close/>
                    </a:path>
                  </a:pathLst>
                </a:cu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5" name="Rounded Rectangle 294"/>
                <p:cNvSpPr/>
                <p:nvPr/>
              </p:nvSpPr>
              <p:spPr>
                <a:xfrm>
                  <a:off x="852486" y="5709928"/>
                  <a:ext cx="422723" cy="23595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6" name="Rounded Rectangle 295"/>
                <p:cNvSpPr/>
                <p:nvPr/>
              </p:nvSpPr>
              <p:spPr>
                <a:xfrm>
                  <a:off x="919707" y="5642510"/>
                  <a:ext cx="288817" cy="6741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7" name="Rounded Rectangle 296"/>
                <p:cNvSpPr/>
                <p:nvPr/>
              </p:nvSpPr>
              <p:spPr>
                <a:xfrm>
                  <a:off x="954885" y="5956072"/>
                  <a:ext cx="217924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8" name="Rounded Rectangle 297"/>
                <p:cNvSpPr/>
                <p:nvPr/>
              </p:nvSpPr>
              <p:spPr>
                <a:xfrm>
                  <a:off x="954885" y="6001791"/>
                  <a:ext cx="217924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9" name="Arc 298"/>
                <p:cNvSpPr/>
                <p:nvPr/>
              </p:nvSpPr>
              <p:spPr>
                <a:xfrm>
                  <a:off x="1092622" y="5908374"/>
                  <a:ext cx="127151" cy="141114"/>
                </a:xfrm>
                <a:prstGeom prst="arc">
                  <a:avLst>
                    <a:gd name="adj1" fmla="val 13730035"/>
                    <a:gd name="adj2" fmla="val 18697352"/>
                  </a:avLst>
                </a:prstGeom>
                <a:ln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0" name="Rounded Rectangle 299"/>
                <p:cNvSpPr/>
                <p:nvPr/>
              </p:nvSpPr>
              <p:spPr>
                <a:xfrm>
                  <a:off x="880144" y="5991932"/>
                  <a:ext cx="45719" cy="170204"/>
                </a:xfrm>
                <a:prstGeom prst="roundRect">
                  <a:avLst>
                    <a:gd name="adj" fmla="val 28353"/>
                  </a:avLst>
                </a:prstGeom>
                <a:solidFill>
                  <a:srgbClr val="10253F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1" name="Rounded Rectangle 300"/>
                <p:cNvSpPr/>
                <p:nvPr/>
              </p:nvSpPr>
              <p:spPr>
                <a:xfrm>
                  <a:off x="1201710" y="5995252"/>
                  <a:ext cx="45719" cy="170204"/>
                </a:xfrm>
                <a:prstGeom prst="roundRect">
                  <a:avLst>
                    <a:gd name="adj" fmla="val 28353"/>
                  </a:avLst>
                </a:prstGeom>
                <a:solidFill>
                  <a:srgbClr val="10253F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92" name="Oval 291"/>
              <p:cNvSpPr/>
              <p:nvPr/>
            </p:nvSpPr>
            <p:spPr>
              <a:xfrm>
                <a:off x="910545" y="5982377"/>
                <a:ext cx="59135" cy="5555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Oval 292"/>
              <p:cNvSpPr/>
              <p:nvPr/>
            </p:nvSpPr>
            <p:spPr>
              <a:xfrm>
                <a:off x="1206098" y="5982377"/>
                <a:ext cx="59135" cy="5555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4" name="Group 273"/>
            <p:cNvGrpSpPr/>
            <p:nvPr/>
          </p:nvGrpSpPr>
          <p:grpSpPr>
            <a:xfrm>
              <a:off x="420895" y="5636525"/>
              <a:ext cx="366478" cy="600293"/>
              <a:chOff x="386095" y="5614421"/>
              <a:chExt cx="411578" cy="674167"/>
            </a:xfrm>
          </p:grpSpPr>
          <p:grpSp>
            <p:nvGrpSpPr>
              <p:cNvPr id="275" name="Group 274"/>
              <p:cNvGrpSpPr/>
              <p:nvPr/>
            </p:nvGrpSpPr>
            <p:grpSpPr>
              <a:xfrm>
                <a:off x="386095" y="5614421"/>
                <a:ext cx="411578" cy="674167"/>
                <a:chOff x="386095" y="5614421"/>
                <a:chExt cx="411578" cy="674167"/>
              </a:xfrm>
            </p:grpSpPr>
            <p:cxnSp>
              <p:nvCxnSpPr>
                <p:cNvPr id="278" name="Straight Connector 277"/>
                <p:cNvCxnSpPr/>
                <p:nvPr/>
              </p:nvCxnSpPr>
              <p:spPr>
                <a:xfrm flipV="1">
                  <a:off x="399696" y="6018922"/>
                  <a:ext cx="73919" cy="269666"/>
                </a:xfrm>
                <a:prstGeom prst="line">
                  <a:avLst/>
                </a:prstGeom>
                <a:ln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" name="Straight Connector 278"/>
                <p:cNvCxnSpPr/>
                <p:nvPr/>
              </p:nvCxnSpPr>
              <p:spPr>
                <a:xfrm flipH="1" flipV="1">
                  <a:off x="710153" y="6018922"/>
                  <a:ext cx="73919" cy="269666"/>
                </a:xfrm>
                <a:prstGeom prst="line">
                  <a:avLst/>
                </a:prstGeom>
                <a:ln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0" name="Rounded Rectangle 279"/>
                <p:cNvSpPr/>
                <p:nvPr/>
              </p:nvSpPr>
              <p:spPr>
                <a:xfrm>
                  <a:off x="414480" y="5614421"/>
                  <a:ext cx="354809" cy="471916"/>
                </a:xfrm>
                <a:prstGeom prst="roundRect">
                  <a:avLst/>
                </a:pr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8" name="Rounded Rectangle 287"/>
                <p:cNvSpPr/>
                <p:nvPr/>
              </p:nvSpPr>
              <p:spPr>
                <a:xfrm>
                  <a:off x="444047" y="5642510"/>
                  <a:ext cx="295674" cy="23595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9" name="Trapezoid 288"/>
                <p:cNvSpPr/>
                <p:nvPr/>
              </p:nvSpPr>
              <p:spPr>
                <a:xfrm>
                  <a:off x="386095" y="6219692"/>
                  <a:ext cx="411578" cy="45116"/>
                </a:xfrm>
                <a:prstGeom prst="trapezoid">
                  <a:avLst/>
                </a:prstGeom>
                <a:solidFill>
                  <a:srgbClr val="1025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0" name="Trapezoid 289"/>
                <p:cNvSpPr/>
                <p:nvPr/>
              </p:nvSpPr>
              <p:spPr>
                <a:xfrm>
                  <a:off x="414480" y="6131183"/>
                  <a:ext cx="354809" cy="45116"/>
                </a:xfrm>
                <a:prstGeom prst="trapezoid">
                  <a:avLst/>
                </a:prstGeom>
                <a:solidFill>
                  <a:srgbClr val="1025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6" name="Oval 275"/>
              <p:cNvSpPr/>
              <p:nvPr/>
            </p:nvSpPr>
            <p:spPr>
              <a:xfrm>
                <a:off x="468695" y="5959605"/>
                <a:ext cx="60201" cy="60201"/>
              </a:xfrm>
              <a:prstGeom prst="ellipse">
                <a:avLst/>
              </a:prstGeom>
              <a:solidFill>
                <a:srgbClr val="C8C2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Oval 276"/>
              <p:cNvSpPr/>
              <p:nvPr/>
            </p:nvSpPr>
            <p:spPr>
              <a:xfrm>
                <a:off x="657726" y="5957434"/>
                <a:ext cx="60201" cy="60201"/>
              </a:xfrm>
              <a:prstGeom prst="ellipse">
                <a:avLst/>
              </a:prstGeom>
              <a:solidFill>
                <a:srgbClr val="C8C2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02" name="Group 301"/>
          <p:cNvGrpSpPr/>
          <p:nvPr/>
        </p:nvGrpSpPr>
        <p:grpSpPr>
          <a:xfrm flipH="1">
            <a:off x="3291029" y="4034992"/>
            <a:ext cx="850972" cy="589809"/>
            <a:chOff x="317330" y="5562600"/>
            <a:chExt cx="1099408" cy="762000"/>
          </a:xfrm>
        </p:grpSpPr>
        <p:sp>
          <p:nvSpPr>
            <p:cNvPr id="303" name="Rounded Rectangle 302"/>
            <p:cNvSpPr/>
            <p:nvPr/>
          </p:nvSpPr>
          <p:spPr>
            <a:xfrm>
              <a:off x="317330" y="5562600"/>
              <a:ext cx="1099408" cy="762000"/>
            </a:xfrm>
            <a:prstGeom prst="roundRect">
              <a:avLst>
                <a:gd name="adj" fmla="val 12742"/>
              </a:avLst>
            </a:prstGeom>
            <a:noFill/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4" name="Group 303"/>
            <p:cNvGrpSpPr/>
            <p:nvPr/>
          </p:nvGrpSpPr>
          <p:grpSpPr>
            <a:xfrm>
              <a:off x="950745" y="5703370"/>
              <a:ext cx="382450" cy="477161"/>
              <a:chOff x="883081" y="5676219"/>
              <a:chExt cx="392129" cy="489237"/>
            </a:xfrm>
          </p:grpSpPr>
          <p:grpSp>
            <p:nvGrpSpPr>
              <p:cNvPr id="315" name="Group 314"/>
              <p:cNvGrpSpPr/>
              <p:nvPr/>
            </p:nvGrpSpPr>
            <p:grpSpPr>
              <a:xfrm>
                <a:off x="883081" y="5676219"/>
                <a:ext cx="392129" cy="489237"/>
                <a:chOff x="845455" y="5629275"/>
                <a:chExt cx="429755" cy="536181"/>
              </a:xfrm>
            </p:grpSpPr>
            <p:sp>
              <p:nvSpPr>
                <p:cNvPr id="318" name="Rounded Rectangle 220"/>
                <p:cNvSpPr/>
                <p:nvPr/>
              </p:nvSpPr>
              <p:spPr>
                <a:xfrm>
                  <a:off x="845455" y="5629275"/>
                  <a:ext cx="429755" cy="455439"/>
                </a:xfrm>
                <a:custGeom>
                  <a:avLst/>
                  <a:gdLst>
                    <a:gd name="connsiteX0" fmla="*/ 0 w 429755"/>
                    <a:gd name="connsiteY0" fmla="*/ 71627 h 442205"/>
                    <a:gd name="connsiteX1" fmla="*/ 71627 w 429755"/>
                    <a:gd name="connsiteY1" fmla="*/ 0 h 442205"/>
                    <a:gd name="connsiteX2" fmla="*/ 358128 w 429755"/>
                    <a:gd name="connsiteY2" fmla="*/ 0 h 442205"/>
                    <a:gd name="connsiteX3" fmla="*/ 429755 w 429755"/>
                    <a:gd name="connsiteY3" fmla="*/ 71627 h 442205"/>
                    <a:gd name="connsiteX4" fmla="*/ 429755 w 429755"/>
                    <a:gd name="connsiteY4" fmla="*/ 370578 h 442205"/>
                    <a:gd name="connsiteX5" fmla="*/ 358128 w 429755"/>
                    <a:gd name="connsiteY5" fmla="*/ 442205 h 442205"/>
                    <a:gd name="connsiteX6" fmla="*/ 71627 w 429755"/>
                    <a:gd name="connsiteY6" fmla="*/ 442205 h 442205"/>
                    <a:gd name="connsiteX7" fmla="*/ 0 w 429755"/>
                    <a:gd name="connsiteY7" fmla="*/ 370578 h 442205"/>
                    <a:gd name="connsiteX8" fmla="*/ 0 w 429755"/>
                    <a:gd name="connsiteY8" fmla="*/ 71627 h 442205"/>
                    <a:gd name="connsiteX0" fmla="*/ 0 w 429755"/>
                    <a:gd name="connsiteY0" fmla="*/ 75336 h 445914"/>
                    <a:gd name="connsiteX1" fmla="*/ 71627 w 429755"/>
                    <a:gd name="connsiteY1" fmla="*/ 3709 h 445914"/>
                    <a:gd name="connsiteX2" fmla="*/ 214995 w 429755"/>
                    <a:gd name="connsiteY2" fmla="*/ 0 h 445914"/>
                    <a:gd name="connsiteX3" fmla="*/ 358128 w 429755"/>
                    <a:gd name="connsiteY3" fmla="*/ 3709 h 445914"/>
                    <a:gd name="connsiteX4" fmla="*/ 429755 w 429755"/>
                    <a:gd name="connsiteY4" fmla="*/ 75336 h 445914"/>
                    <a:gd name="connsiteX5" fmla="*/ 429755 w 429755"/>
                    <a:gd name="connsiteY5" fmla="*/ 374287 h 445914"/>
                    <a:gd name="connsiteX6" fmla="*/ 358128 w 429755"/>
                    <a:gd name="connsiteY6" fmla="*/ 445914 h 445914"/>
                    <a:gd name="connsiteX7" fmla="*/ 71627 w 429755"/>
                    <a:gd name="connsiteY7" fmla="*/ 445914 h 445914"/>
                    <a:gd name="connsiteX8" fmla="*/ 0 w 429755"/>
                    <a:gd name="connsiteY8" fmla="*/ 374287 h 445914"/>
                    <a:gd name="connsiteX9" fmla="*/ 0 w 429755"/>
                    <a:gd name="connsiteY9" fmla="*/ 75336 h 445914"/>
                    <a:gd name="connsiteX0" fmla="*/ 0 w 429755"/>
                    <a:gd name="connsiteY0" fmla="*/ 92004 h 462582"/>
                    <a:gd name="connsiteX1" fmla="*/ 71627 w 429755"/>
                    <a:gd name="connsiteY1" fmla="*/ 20377 h 462582"/>
                    <a:gd name="connsiteX2" fmla="*/ 212613 w 429755"/>
                    <a:gd name="connsiteY2" fmla="*/ 0 h 462582"/>
                    <a:gd name="connsiteX3" fmla="*/ 358128 w 429755"/>
                    <a:gd name="connsiteY3" fmla="*/ 20377 h 462582"/>
                    <a:gd name="connsiteX4" fmla="*/ 429755 w 429755"/>
                    <a:gd name="connsiteY4" fmla="*/ 92004 h 462582"/>
                    <a:gd name="connsiteX5" fmla="*/ 429755 w 429755"/>
                    <a:gd name="connsiteY5" fmla="*/ 390955 h 462582"/>
                    <a:gd name="connsiteX6" fmla="*/ 358128 w 429755"/>
                    <a:gd name="connsiteY6" fmla="*/ 462582 h 462582"/>
                    <a:gd name="connsiteX7" fmla="*/ 71627 w 429755"/>
                    <a:gd name="connsiteY7" fmla="*/ 462582 h 462582"/>
                    <a:gd name="connsiteX8" fmla="*/ 0 w 429755"/>
                    <a:gd name="connsiteY8" fmla="*/ 390955 h 462582"/>
                    <a:gd name="connsiteX9" fmla="*/ 0 w 429755"/>
                    <a:gd name="connsiteY9" fmla="*/ 92004 h 462582"/>
                    <a:gd name="connsiteX0" fmla="*/ 0 w 429755"/>
                    <a:gd name="connsiteY0" fmla="*/ 84861 h 455439"/>
                    <a:gd name="connsiteX1" fmla="*/ 71627 w 429755"/>
                    <a:gd name="connsiteY1" fmla="*/ 13234 h 455439"/>
                    <a:gd name="connsiteX2" fmla="*/ 212613 w 429755"/>
                    <a:gd name="connsiteY2" fmla="*/ 0 h 455439"/>
                    <a:gd name="connsiteX3" fmla="*/ 358128 w 429755"/>
                    <a:gd name="connsiteY3" fmla="*/ 13234 h 455439"/>
                    <a:gd name="connsiteX4" fmla="*/ 429755 w 429755"/>
                    <a:gd name="connsiteY4" fmla="*/ 84861 h 455439"/>
                    <a:gd name="connsiteX5" fmla="*/ 429755 w 429755"/>
                    <a:gd name="connsiteY5" fmla="*/ 383812 h 455439"/>
                    <a:gd name="connsiteX6" fmla="*/ 358128 w 429755"/>
                    <a:gd name="connsiteY6" fmla="*/ 455439 h 455439"/>
                    <a:gd name="connsiteX7" fmla="*/ 71627 w 429755"/>
                    <a:gd name="connsiteY7" fmla="*/ 455439 h 455439"/>
                    <a:gd name="connsiteX8" fmla="*/ 0 w 429755"/>
                    <a:gd name="connsiteY8" fmla="*/ 383812 h 455439"/>
                    <a:gd name="connsiteX9" fmla="*/ 0 w 429755"/>
                    <a:gd name="connsiteY9" fmla="*/ 84861 h 455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9755" h="455439">
                      <a:moveTo>
                        <a:pt x="0" y="84861"/>
                      </a:moveTo>
                      <a:cubicBezTo>
                        <a:pt x="0" y="45303"/>
                        <a:pt x="32069" y="13234"/>
                        <a:pt x="71627" y="13234"/>
                      </a:cubicBezTo>
                      <a:lnTo>
                        <a:pt x="212613" y="0"/>
                      </a:lnTo>
                      <a:lnTo>
                        <a:pt x="358128" y="13234"/>
                      </a:lnTo>
                      <a:cubicBezTo>
                        <a:pt x="397686" y="13234"/>
                        <a:pt x="429755" y="45303"/>
                        <a:pt x="429755" y="84861"/>
                      </a:cubicBezTo>
                      <a:lnTo>
                        <a:pt x="429755" y="383812"/>
                      </a:lnTo>
                      <a:cubicBezTo>
                        <a:pt x="429755" y="423370"/>
                        <a:pt x="397686" y="455439"/>
                        <a:pt x="358128" y="455439"/>
                      </a:cubicBezTo>
                      <a:lnTo>
                        <a:pt x="71627" y="455439"/>
                      </a:lnTo>
                      <a:cubicBezTo>
                        <a:pt x="32069" y="455439"/>
                        <a:pt x="0" y="423370"/>
                        <a:pt x="0" y="383812"/>
                      </a:cubicBezTo>
                      <a:lnTo>
                        <a:pt x="0" y="84861"/>
                      </a:lnTo>
                      <a:close/>
                    </a:path>
                  </a:pathLst>
                </a:cu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9" name="Rounded Rectangle 318"/>
                <p:cNvSpPr/>
                <p:nvPr/>
              </p:nvSpPr>
              <p:spPr>
                <a:xfrm>
                  <a:off x="852486" y="5709928"/>
                  <a:ext cx="422723" cy="23595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0" name="Rounded Rectangle 319"/>
                <p:cNvSpPr/>
                <p:nvPr/>
              </p:nvSpPr>
              <p:spPr>
                <a:xfrm>
                  <a:off x="919707" y="5642510"/>
                  <a:ext cx="288817" cy="6741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1" name="Rounded Rectangle 320"/>
                <p:cNvSpPr/>
                <p:nvPr/>
              </p:nvSpPr>
              <p:spPr>
                <a:xfrm>
                  <a:off x="954885" y="5956072"/>
                  <a:ext cx="217924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2" name="Rounded Rectangle 321"/>
                <p:cNvSpPr/>
                <p:nvPr/>
              </p:nvSpPr>
              <p:spPr>
                <a:xfrm>
                  <a:off x="954885" y="6001791"/>
                  <a:ext cx="217924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3" name="Arc 322"/>
                <p:cNvSpPr/>
                <p:nvPr/>
              </p:nvSpPr>
              <p:spPr>
                <a:xfrm>
                  <a:off x="1092622" y="5908374"/>
                  <a:ext cx="127151" cy="141114"/>
                </a:xfrm>
                <a:prstGeom prst="arc">
                  <a:avLst>
                    <a:gd name="adj1" fmla="val 13730035"/>
                    <a:gd name="adj2" fmla="val 18697352"/>
                  </a:avLst>
                </a:prstGeom>
                <a:ln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4" name="Rounded Rectangle 323"/>
                <p:cNvSpPr/>
                <p:nvPr/>
              </p:nvSpPr>
              <p:spPr>
                <a:xfrm>
                  <a:off x="880144" y="5991932"/>
                  <a:ext cx="45719" cy="170204"/>
                </a:xfrm>
                <a:prstGeom prst="roundRect">
                  <a:avLst>
                    <a:gd name="adj" fmla="val 28353"/>
                  </a:avLst>
                </a:prstGeom>
                <a:solidFill>
                  <a:srgbClr val="10253F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5" name="Rounded Rectangle 324"/>
                <p:cNvSpPr/>
                <p:nvPr/>
              </p:nvSpPr>
              <p:spPr>
                <a:xfrm>
                  <a:off x="1201710" y="5995252"/>
                  <a:ext cx="45719" cy="170204"/>
                </a:xfrm>
                <a:prstGeom prst="roundRect">
                  <a:avLst>
                    <a:gd name="adj" fmla="val 28353"/>
                  </a:avLst>
                </a:prstGeom>
                <a:solidFill>
                  <a:srgbClr val="10253F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16" name="Oval 315"/>
              <p:cNvSpPr/>
              <p:nvPr/>
            </p:nvSpPr>
            <p:spPr>
              <a:xfrm>
                <a:off x="910545" y="5982377"/>
                <a:ext cx="59135" cy="5555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/>
              <p:cNvSpPr/>
              <p:nvPr/>
            </p:nvSpPr>
            <p:spPr>
              <a:xfrm>
                <a:off x="1206098" y="5982377"/>
                <a:ext cx="59135" cy="5555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5" name="Group 304"/>
            <p:cNvGrpSpPr/>
            <p:nvPr/>
          </p:nvGrpSpPr>
          <p:grpSpPr>
            <a:xfrm>
              <a:off x="420895" y="5636525"/>
              <a:ext cx="366478" cy="600293"/>
              <a:chOff x="386095" y="5614421"/>
              <a:chExt cx="411578" cy="674167"/>
            </a:xfrm>
          </p:grpSpPr>
          <p:grpSp>
            <p:nvGrpSpPr>
              <p:cNvPr id="306" name="Group 305"/>
              <p:cNvGrpSpPr/>
              <p:nvPr/>
            </p:nvGrpSpPr>
            <p:grpSpPr>
              <a:xfrm>
                <a:off x="386095" y="5614421"/>
                <a:ext cx="411578" cy="674167"/>
                <a:chOff x="386095" y="5614421"/>
                <a:chExt cx="411578" cy="674167"/>
              </a:xfrm>
            </p:grpSpPr>
            <p:cxnSp>
              <p:nvCxnSpPr>
                <p:cNvPr id="309" name="Straight Connector 308"/>
                <p:cNvCxnSpPr/>
                <p:nvPr/>
              </p:nvCxnSpPr>
              <p:spPr>
                <a:xfrm flipV="1">
                  <a:off x="399696" y="6018922"/>
                  <a:ext cx="73919" cy="269666"/>
                </a:xfrm>
                <a:prstGeom prst="line">
                  <a:avLst/>
                </a:prstGeom>
                <a:ln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0" name="Straight Connector 309"/>
                <p:cNvCxnSpPr/>
                <p:nvPr/>
              </p:nvCxnSpPr>
              <p:spPr>
                <a:xfrm flipH="1" flipV="1">
                  <a:off x="710153" y="6018922"/>
                  <a:ext cx="73919" cy="269666"/>
                </a:xfrm>
                <a:prstGeom prst="line">
                  <a:avLst/>
                </a:prstGeom>
                <a:ln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1" name="Rounded Rectangle 310"/>
                <p:cNvSpPr/>
                <p:nvPr/>
              </p:nvSpPr>
              <p:spPr>
                <a:xfrm>
                  <a:off x="414480" y="5614421"/>
                  <a:ext cx="354809" cy="471916"/>
                </a:xfrm>
                <a:prstGeom prst="roundRect">
                  <a:avLst/>
                </a:pr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2" name="Rounded Rectangle 311"/>
                <p:cNvSpPr/>
                <p:nvPr/>
              </p:nvSpPr>
              <p:spPr>
                <a:xfrm>
                  <a:off x="444047" y="5642510"/>
                  <a:ext cx="295674" cy="23595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3" name="Trapezoid 312"/>
                <p:cNvSpPr/>
                <p:nvPr/>
              </p:nvSpPr>
              <p:spPr>
                <a:xfrm>
                  <a:off x="386095" y="6219692"/>
                  <a:ext cx="411578" cy="45116"/>
                </a:xfrm>
                <a:prstGeom prst="trapezoid">
                  <a:avLst/>
                </a:prstGeom>
                <a:solidFill>
                  <a:srgbClr val="1025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4" name="Trapezoid 313"/>
                <p:cNvSpPr/>
                <p:nvPr/>
              </p:nvSpPr>
              <p:spPr>
                <a:xfrm>
                  <a:off x="414480" y="6131183"/>
                  <a:ext cx="354809" cy="45116"/>
                </a:xfrm>
                <a:prstGeom prst="trapezoid">
                  <a:avLst/>
                </a:prstGeom>
                <a:solidFill>
                  <a:srgbClr val="1025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7" name="Oval 306"/>
              <p:cNvSpPr/>
              <p:nvPr/>
            </p:nvSpPr>
            <p:spPr>
              <a:xfrm>
                <a:off x="468695" y="5959605"/>
                <a:ext cx="60201" cy="60201"/>
              </a:xfrm>
              <a:prstGeom prst="ellipse">
                <a:avLst/>
              </a:prstGeom>
              <a:solidFill>
                <a:srgbClr val="C8C2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/>
              <p:cNvSpPr/>
              <p:nvPr/>
            </p:nvSpPr>
            <p:spPr>
              <a:xfrm>
                <a:off x="657726" y="5957434"/>
                <a:ext cx="60201" cy="60201"/>
              </a:xfrm>
              <a:prstGeom prst="ellipse">
                <a:avLst/>
              </a:prstGeom>
              <a:solidFill>
                <a:srgbClr val="C8C2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26" name="Group 325"/>
          <p:cNvGrpSpPr/>
          <p:nvPr/>
        </p:nvGrpSpPr>
        <p:grpSpPr>
          <a:xfrm flipH="1">
            <a:off x="2440057" y="4866014"/>
            <a:ext cx="850972" cy="589809"/>
            <a:chOff x="317330" y="5562600"/>
            <a:chExt cx="1099408" cy="762000"/>
          </a:xfrm>
        </p:grpSpPr>
        <p:sp>
          <p:nvSpPr>
            <p:cNvPr id="327" name="Rounded Rectangle 326"/>
            <p:cNvSpPr/>
            <p:nvPr/>
          </p:nvSpPr>
          <p:spPr>
            <a:xfrm>
              <a:off x="317330" y="5562600"/>
              <a:ext cx="1099408" cy="762000"/>
            </a:xfrm>
            <a:prstGeom prst="roundRect">
              <a:avLst>
                <a:gd name="adj" fmla="val 12742"/>
              </a:avLst>
            </a:prstGeom>
            <a:noFill/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8" name="Group 327"/>
            <p:cNvGrpSpPr/>
            <p:nvPr/>
          </p:nvGrpSpPr>
          <p:grpSpPr>
            <a:xfrm>
              <a:off x="950745" y="5703370"/>
              <a:ext cx="382450" cy="477161"/>
              <a:chOff x="883081" y="5676219"/>
              <a:chExt cx="392129" cy="489237"/>
            </a:xfrm>
          </p:grpSpPr>
          <p:grpSp>
            <p:nvGrpSpPr>
              <p:cNvPr id="339" name="Group 338"/>
              <p:cNvGrpSpPr/>
              <p:nvPr/>
            </p:nvGrpSpPr>
            <p:grpSpPr>
              <a:xfrm>
                <a:off x="883081" y="5676219"/>
                <a:ext cx="392129" cy="489237"/>
                <a:chOff x="845455" y="5629275"/>
                <a:chExt cx="429755" cy="536181"/>
              </a:xfrm>
            </p:grpSpPr>
            <p:sp>
              <p:nvSpPr>
                <p:cNvPr id="342" name="Rounded Rectangle 220"/>
                <p:cNvSpPr/>
                <p:nvPr/>
              </p:nvSpPr>
              <p:spPr>
                <a:xfrm>
                  <a:off x="845455" y="5629275"/>
                  <a:ext cx="429755" cy="455439"/>
                </a:xfrm>
                <a:custGeom>
                  <a:avLst/>
                  <a:gdLst>
                    <a:gd name="connsiteX0" fmla="*/ 0 w 429755"/>
                    <a:gd name="connsiteY0" fmla="*/ 71627 h 442205"/>
                    <a:gd name="connsiteX1" fmla="*/ 71627 w 429755"/>
                    <a:gd name="connsiteY1" fmla="*/ 0 h 442205"/>
                    <a:gd name="connsiteX2" fmla="*/ 358128 w 429755"/>
                    <a:gd name="connsiteY2" fmla="*/ 0 h 442205"/>
                    <a:gd name="connsiteX3" fmla="*/ 429755 w 429755"/>
                    <a:gd name="connsiteY3" fmla="*/ 71627 h 442205"/>
                    <a:gd name="connsiteX4" fmla="*/ 429755 w 429755"/>
                    <a:gd name="connsiteY4" fmla="*/ 370578 h 442205"/>
                    <a:gd name="connsiteX5" fmla="*/ 358128 w 429755"/>
                    <a:gd name="connsiteY5" fmla="*/ 442205 h 442205"/>
                    <a:gd name="connsiteX6" fmla="*/ 71627 w 429755"/>
                    <a:gd name="connsiteY6" fmla="*/ 442205 h 442205"/>
                    <a:gd name="connsiteX7" fmla="*/ 0 w 429755"/>
                    <a:gd name="connsiteY7" fmla="*/ 370578 h 442205"/>
                    <a:gd name="connsiteX8" fmla="*/ 0 w 429755"/>
                    <a:gd name="connsiteY8" fmla="*/ 71627 h 442205"/>
                    <a:gd name="connsiteX0" fmla="*/ 0 w 429755"/>
                    <a:gd name="connsiteY0" fmla="*/ 75336 h 445914"/>
                    <a:gd name="connsiteX1" fmla="*/ 71627 w 429755"/>
                    <a:gd name="connsiteY1" fmla="*/ 3709 h 445914"/>
                    <a:gd name="connsiteX2" fmla="*/ 214995 w 429755"/>
                    <a:gd name="connsiteY2" fmla="*/ 0 h 445914"/>
                    <a:gd name="connsiteX3" fmla="*/ 358128 w 429755"/>
                    <a:gd name="connsiteY3" fmla="*/ 3709 h 445914"/>
                    <a:gd name="connsiteX4" fmla="*/ 429755 w 429755"/>
                    <a:gd name="connsiteY4" fmla="*/ 75336 h 445914"/>
                    <a:gd name="connsiteX5" fmla="*/ 429755 w 429755"/>
                    <a:gd name="connsiteY5" fmla="*/ 374287 h 445914"/>
                    <a:gd name="connsiteX6" fmla="*/ 358128 w 429755"/>
                    <a:gd name="connsiteY6" fmla="*/ 445914 h 445914"/>
                    <a:gd name="connsiteX7" fmla="*/ 71627 w 429755"/>
                    <a:gd name="connsiteY7" fmla="*/ 445914 h 445914"/>
                    <a:gd name="connsiteX8" fmla="*/ 0 w 429755"/>
                    <a:gd name="connsiteY8" fmla="*/ 374287 h 445914"/>
                    <a:gd name="connsiteX9" fmla="*/ 0 w 429755"/>
                    <a:gd name="connsiteY9" fmla="*/ 75336 h 445914"/>
                    <a:gd name="connsiteX0" fmla="*/ 0 w 429755"/>
                    <a:gd name="connsiteY0" fmla="*/ 92004 h 462582"/>
                    <a:gd name="connsiteX1" fmla="*/ 71627 w 429755"/>
                    <a:gd name="connsiteY1" fmla="*/ 20377 h 462582"/>
                    <a:gd name="connsiteX2" fmla="*/ 212613 w 429755"/>
                    <a:gd name="connsiteY2" fmla="*/ 0 h 462582"/>
                    <a:gd name="connsiteX3" fmla="*/ 358128 w 429755"/>
                    <a:gd name="connsiteY3" fmla="*/ 20377 h 462582"/>
                    <a:gd name="connsiteX4" fmla="*/ 429755 w 429755"/>
                    <a:gd name="connsiteY4" fmla="*/ 92004 h 462582"/>
                    <a:gd name="connsiteX5" fmla="*/ 429755 w 429755"/>
                    <a:gd name="connsiteY5" fmla="*/ 390955 h 462582"/>
                    <a:gd name="connsiteX6" fmla="*/ 358128 w 429755"/>
                    <a:gd name="connsiteY6" fmla="*/ 462582 h 462582"/>
                    <a:gd name="connsiteX7" fmla="*/ 71627 w 429755"/>
                    <a:gd name="connsiteY7" fmla="*/ 462582 h 462582"/>
                    <a:gd name="connsiteX8" fmla="*/ 0 w 429755"/>
                    <a:gd name="connsiteY8" fmla="*/ 390955 h 462582"/>
                    <a:gd name="connsiteX9" fmla="*/ 0 w 429755"/>
                    <a:gd name="connsiteY9" fmla="*/ 92004 h 462582"/>
                    <a:gd name="connsiteX0" fmla="*/ 0 w 429755"/>
                    <a:gd name="connsiteY0" fmla="*/ 84861 h 455439"/>
                    <a:gd name="connsiteX1" fmla="*/ 71627 w 429755"/>
                    <a:gd name="connsiteY1" fmla="*/ 13234 h 455439"/>
                    <a:gd name="connsiteX2" fmla="*/ 212613 w 429755"/>
                    <a:gd name="connsiteY2" fmla="*/ 0 h 455439"/>
                    <a:gd name="connsiteX3" fmla="*/ 358128 w 429755"/>
                    <a:gd name="connsiteY3" fmla="*/ 13234 h 455439"/>
                    <a:gd name="connsiteX4" fmla="*/ 429755 w 429755"/>
                    <a:gd name="connsiteY4" fmla="*/ 84861 h 455439"/>
                    <a:gd name="connsiteX5" fmla="*/ 429755 w 429755"/>
                    <a:gd name="connsiteY5" fmla="*/ 383812 h 455439"/>
                    <a:gd name="connsiteX6" fmla="*/ 358128 w 429755"/>
                    <a:gd name="connsiteY6" fmla="*/ 455439 h 455439"/>
                    <a:gd name="connsiteX7" fmla="*/ 71627 w 429755"/>
                    <a:gd name="connsiteY7" fmla="*/ 455439 h 455439"/>
                    <a:gd name="connsiteX8" fmla="*/ 0 w 429755"/>
                    <a:gd name="connsiteY8" fmla="*/ 383812 h 455439"/>
                    <a:gd name="connsiteX9" fmla="*/ 0 w 429755"/>
                    <a:gd name="connsiteY9" fmla="*/ 84861 h 455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9755" h="455439">
                      <a:moveTo>
                        <a:pt x="0" y="84861"/>
                      </a:moveTo>
                      <a:cubicBezTo>
                        <a:pt x="0" y="45303"/>
                        <a:pt x="32069" y="13234"/>
                        <a:pt x="71627" y="13234"/>
                      </a:cubicBezTo>
                      <a:lnTo>
                        <a:pt x="212613" y="0"/>
                      </a:lnTo>
                      <a:lnTo>
                        <a:pt x="358128" y="13234"/>
                      </a:lnTo>
                      <a:cubicBezTo>
                        <a:pt x="397686" y="13234"/>
                        <a:pt x="429755" y="45303"/>
                        <a:pt x="429755" y="84861"/>
                      </a:cubicBezTo>
                      <a:lnTo>
                        <a:pt x="429755" y="383812"/>
                      </a:lnTo>
                      <a:cubicBezTo>
                        <a:pt x="429755" y="423370"/>
                        <a:pt x="397686" y="455439"/>
                        <a:pt x="358128" y="455439"/>
                      </a:cubicBezTo>
                      <a:lnTo>
                        <a:pt x="71627" y="455439"/>
                      </a:lnTo>
                      <a:cubicBezTo>
                        <a:pt x="32069" y="455439"/>
                        <a:pt x="0" y="423370"/>
                        <a:pt x="0" y="383812"/>
                      </a:cubicBezTo>
                      <a:lnTo>
                        <a:pt x="0" y="84861"/>
                      </a:lnTo>
                      <a:close/>
                    </a:path>
                  </a:pathLst>
                </a:cu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3" name="Rounded Rectangle 342"/>
                <p:cNvSpPr/>
                <p:nvPr/>
              </p:nvSpPr>
              <p:spPr>
                <a:xfrm>
                  <a:off x="852486" y="5709928"/>
                  <a:ext cx="422723" cy="23595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4" name="Rounded Rectangle 343"/>
                <p:cNvSpPr/>
                <p:nvPr/>
              </p:nvSpPr>
              <p:spPr>
                <a:xfrm>
                  <a:off x="919707" y="5642510"/>
                  <a:ext cx="288817" cy="6741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5" name="Rounded Rectangle 344"/>
                <p:cNvSpPr/>
                <p:nvPr/>
              </p:nvSpPr>
              <p:spPr>
                <a:xfrm>
                  <a:off x="954885" y="5956072"/>
                  <a:ext cx="217924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6" name="Rounded Rectangle 345"/>
                <p:cNvSpPr/>
                <p:nvPr/>
              </p:nvSpPr>
              <p:spPr>
                <a:xfrm>
                  <a:off x="954885" y="6001791"/>
                  <a:ext cx="217924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7" name="Arc 346"/>
                <p:cNvSpPr/>
                <p:nvPr/>
              </p:nvSpPr>
              <p:spPr>
                <a:xfrm>
                  <a:off x="1092622" y="5908374"/>
                  <a:ext cx="127151" cy="141114"/>
                </a:xfrm>
                <a:prstGeom prst="arc">
                  <a:avLst>
                    <a:gd name="adj1" fmla="val 13730035"/>
                    <a:gd name="adj2" fmla="val 18697352"/>
                  </a:avLst>
                </a:prstGeom>
                <a:ln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8" name="Rounded Rectangle 347"/>
                <p:cNvSpPr/>
                <p:nvPr/>
              </p:nvSpPr>
              <p:spPr>
                <a:xfrm>
                  <a:off x="880144" y="5991932"/>
                  <a:ext cx="45719" cy="170204"/>
                </a:xfrm>
                <a:prstGeom prst="roundRect">
                  <a:avLst>
                    <a:gd name="adj" fmla="val 28353"/>
                  </a:avLst>
                </a:prstGeom>
                <a:solidFill>
                  <a:srgbClr val="10253F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9" name="Rounded Rectangle 348"/>
                <p:cNvSpPr/>
                <p:nvPr/>
              </p:nvSpPr>
              <p:spPr>
                <a:xfrm>
                  <a:off x="1201710" y="5995252"/>
                  <a:ext cx="45719" cy="170204"/>
                </a:xfrm>
                <a:prstGeom prst="roundRect">
                  <a:avLst>
                    <a:gd name="adj" fmla="val 28353"/>
                  </a:avLst>
                </a:prstGeom>
                <a:solidFill>
                  <a:srgbClr val="10253F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40" name="Oval 339"/>
              <p:cNvSpPr/>
              <p:nvPr/>
            </p:nvSpPr>
            <p:spPr>
              <a:xfrm>
                <a:off x="910545" y="5982377"/>
                <a:ext cx="59135" cy="5555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/>
              <p:cNvSpPr/>
              <p:nvPr/>
            </p:nvSpPr>
            <p:spPr>
              <a:xfrm>
                <a:off x="1206098" y="5982377"/>
                <a:ext cx="59135" cy="5555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9" name="Group 328"/>
            <p:cNvGrpSpPr/>
            <p:nvPr/>
          </p:nvGrpSpPr>
          <p:grpSpPr>
            <a:xfrm>
              <a:off x="420895" y="5636525"/>
              <a:ext cx="366478" cy="600293"/>
              <a:chOff x="386095" y="5614421"/>
              <a:chExt cx="411578" cy="674167"/>
            </a:xfrm>
          </p:grpSpPr>
          <p:grpSp>
            <p:nvGrpSpPr>
              <p:cNvPr id="330" name="Group 329"/>
              <p:cNvGrpSpPr/>
              <p:nvPr/>
            </p:nvGrpSpPr>
            <p:grpSpPr>
              <a:xfrm>
                <a:off x="386095" y="5614421"/>
                <a:ext cx="411578" cy="674167"/>
                <a:chOff x="386095" y="5614421"/>
                <a:chExt cx="411578" cy="674167"/>
              </a:xfrm>
            </p:grpSpPr>
            <p:cxnSp>
              <p:nvCxnSpPr>
                <p:cNvPr id="333" name="Straight Connector 332"/>
                <p:cNvCxnSpPr/>
                <p:nvPr/>
              </p:nvCxnSpPr>
              <p:spPr>
                <a:xfrm flipV="1">
                  <a:off x="399696" y="6018922"/>
                  <a:ext cx="73919" cy="269666"/>
                </a:xfrm>
                <a:prstGeom prst="line">
                  <a:avLst/>
                </a:prstGeom>
                <a:ln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4" name="Straight Connector 333"/>
                <p:cNvCxnSpPr/>
                <p:nvPr/>
              </p:nvCxnSpPr>
              <p:spPr>
                <a:xfrm flipH="1" flipV="1">
                  <a:off x="710153" y="6018922"/>
                  <a:ext cx="73919" cy="269666"/>
                </a:xfrm>
                <a:prstGeom prst="line">
                  <a:avLst/>
                </a:prstGeom>
                <a:ln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5" name="Rounded Rectangle 334"/>
                <p:cNvSpPr/>
                <p:nvPr/>
              </p:nvSpPr>
              <p:spPr>
                <a:xfrm>
                  <a:off x="414480" y="5614421"/>
                  <a:ext cx="354809" cy="471916"/>
                </a:xfrm>
                <a:prstGeom prst="roundRect">
                  <a:avLst/>
                </a:pr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6" name="Rounded Rectangle 335"/>
                <p:cNvSpPr/>
                <p:nvPr/>
              </p:nvSpPr>
              <p:spPr>
                <a:xfrm>
                  <a:off x="444047" y="5642510"/>
                  <a:ext cx="295674" cy="23595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7" name="Trapezoid 336"/>
                <p:cNvSpPr/>
                <p:nvPr/>
              </p:nvSpPr>
              <p:spPr>
                <a:xfrm>
                  <a:off x="386095" y="6219692"/>
                  <a:ext cx="411578" cy="45116"/>
                </a:xfrm>
                <a:prstGeom prst="trapezoid">
                  <a:avLst/>
                </a:prstGeom>
                <a:solidFill>
                  <a:srgbClr val="1025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8" name="Trapezoid 337"/>
                <p:cNvSpPr/>
                <p:nvPr/>
              </p:nvSpPr>
              <p:spPr>
                <a:xfrm>
                  <a:off x="414480" y="6131183"/>
                  <a:ext cx="354809" cy="45116"/>
                </a:xfrm>
                <a:prstGeom prst="trapezoid">
                  <a:avLst/>
                </a:prstGeom>
                <a:solidFill>
                  <a:srgbClr val="1025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31" name="Oval 330"/>
              <p:cNvSpPr/>
              <p:nvPr/>
            </p:nvSpPr>
            <p:spPr>
              <a:xfrm>
                <a:off x="468695" y="5959605"/>
                <a:ext cx="60201" cy="60201"/>
              </a:xfrm>
              <a:prstGeom prst="ellipse">
                <a:avLst/>
              </a:prstGeom>
              <a:solidFill>
                <a:srgbClr val="C8C2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/>
              <p:cNvSpPr/>
              <p:nvPr/>
            </p:nvSpPr>
            <p:spPr>
              <a:xfrm>
                <a:off x="657726" y="5957434"/>
                <a:ext cx="60201" cy="60201"/>
              </a:xfrm>
              <a:prstGeom prst="ellipse">
                <a:avLst/>
              </a:prstGeom>
              <a:solidFill>
                <a:srgbClr val="C8C2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4916727" y="1289999"/>
            <a:ext cx="3654217" cy="4165824"/>
            <a:chOff x="4916727" y="1289999"/>
            <a:chExt cx="3654217" cy="4165824"/>
          </a:xfrm>
        </p:grpSpPr>
        <p:grpSp>
          <p:nvGrpSpPr>
            <p:cNvPr id="84" name="Group 83"/>
            <p:cNvGrpSpPr/>
            <p:nvPr/>
          </p:nvGrpSpPr>
          <p:grpSpPr>
            <a:xfrm>
              <a:off x="4916727" y="2928361"/>
              <a:ext cx="547364" cy="562433"/>
              <a:chOff x="5817157" y="1955090"/>
              <a:chExt cx="618678" cy="635710"/>
            </a:xfrm>
          </p:grpSpPr>
          <p:cxnSp>
            <p:nvCxnSpPr>
              <p:cNvPr id="85" name="Straight Connector 84"/>
              <p:cNvCxnSpPr/>
              <p:nvPr/>
            </p:nvCxnSpPr>
            <p:spPr>
              <a:xfrm flipH="1">
                <a:off x="6400801" y="2260600"/>
                <a:ext cx="35034" cy="254000"/>
              </a:xfrm>
              <a:prstGeom prst="line">
                <a:avLst/>
              </a:prstGeom>
              <a:ln w="19050">
                <a:solidFill>
                  <a:srgbClr val="10253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 flipH="1">
                <a:off x="6196828" y="2514600"/>
                <a:ext cx="203972" cy="0"/>
              </a:xfrm>
              <a:prstGeom prst="line">
                <a:avLst/>
              </a:prstGeom>
              <a:ln w="19050">
                <a:solidFill>
                  <a:srgbClr val="10253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Oval 86"/>
              <p:cNvSpPr/>
              <p:nvPr/>
            </p:nvSpPr>
            <p:spPr>
              <a:xfrm>
                <a:off x="5932472" y="1955090"/>
                <a:ext cx="206375" cy="206375"/>
              </a:xfrm>
              <a:prstGeom prst="ellipse">
                <a:avLst/>
              </a:prstGeom>
              <a:solidFill>
                <a:srgbClr val="10253F"/>
              </a:solidFill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ounded Rectangle 87"/>
              <p:cNvSpPr/>
              <p:nvPr/>
            </p:nvSpPr>
            <p:spPr>
              <a:xfrm>
                <a:off x="5817157" y="2438400"/>
                <a:ext cx="142510" cy="152400"/>
              </a:xfrm>
              <a:prstGeom prst="roundRect">
                <a:avLst/>
              </a:prstGeom>
              <a:solidFill>
                <a:srgbClr val="10253F"/>
              </a:solidFill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ounded Rectangle 88"/>
              <p:cNvSpPr/>
              <p:nvPr/>
            </p:nvSpPr>
            <p:spPr>
              <a:xfrm rot="19800000" flipH="1">
                <a:off x="5996000" y="2290404"/>
                <a:ext cx="45719" cy="182979"/>
              </a:xfrm>
              <a:prstGeom prst="roundRect">
                <a:avLst/>
              </a:prstGeom>
              <a:solidFill>
                <a:srgbClr val="10253F"/>
              </a:solidFill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ounded Rectangle 89"/>
              <p:cNvSpPr/>
              <p:nvPr/>
            </p:nvSpPr>
            <p:spPr>
              <a:xfrm rot="1104094">
                <a:off x="5856272" y="2177524"/>
                <a:ext cx="152400" cy="312738"/>
              </a:xfrm>
              <a:prstGeom prst="roundRect">
                <a:avLst/>
              </a:prstGeom>
              <a:solidFill>
                <a:srgbClr val="10253F"/>
              </a:solidFill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ounded Rectangle 90"/>
              <p:cNvSpPr/>
              <p:nvPr/>
            </p:nvSpPr>
            <p:spPr>
              <a:xfrm rot="16421083" flipH="1">
                <a:off x="6120743" y="2364396"/>
                <a:ext cx="45719" cy="182979"/>
              </a:xfrm>
              <a:prstGeom prst="roundRect">
                <a:avLst/>
              </a:prstGeom>
              <a:solidFill>
                <a:srgbClr val="10253F"/>
              </a:solidFill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3" name="TextBox 132"/>
            <p:cNvSpPr txBox="1"/>
            <p:nvPr/>
          </p:nvSpPr>
          <p:spPr>
            <a:xfrm>
              <a:off x="6191430" y="2951079"/>
              <a:ext cx="584593" cy="571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+mj-lt"/>
                </a:rPr>
                <a:t>Data</a:t>
              </a:r>
            </a:p>
            <a:p>
              <a:pPr algn="ctr"/>
              <a:r>
                <a:rPr lang="en-US" dirty="0" smtClean="0">
                  <a:latin typeface="+mj-lt"/>
                </a:rPr>
                <a:t>Hub</a:t>
              </a:r>
              <a:endParaRPr lang="en-US" dirty="0">
                <a:latin typeface="+mj-lt"/>
              </a:endParaRPr>
            </a:p>
          </p:txBody>
        </p:sp>
        <p:cxnSp>
          <p:nvCxnSpPr>
            <p:cNvPr id="261" name="Straight Arrow Connector 63"/>
            <p:cNvCxnSpPr>
              <a:stCxn id="133" idx="0"/>
              <a:endCxn id="214" idx="1"/>
            </p:cNvCxnSpPr>
            <p:nvPr/>
          </p:nvCxnSpPr>
          <p:spPr>
            <a:xfrm rot="5400000" flipH="1" flipV="1">
              <a:off x="5974067" y="2117759"/>
              <a:ext cx="1342981" cy="323661"/>
            </a:xfrm>
            <a:prstGeom prst="curvedConnector2">
              <a:avLst/>
            </a:prstGeom>
            <a:ln w="28575">
              <a:prstDash val="sysDot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Arrow Connector 65"/>
            <p:cNvCxnSpPr>
              <a:stCxn id="271" idx="3"/>
              <a:endCxn id="224" idx="1"/>
            </p:cNvCxnSpPr>
            <p:nvPr/>
          </p:nvCxnSpPr>
          <p:spPr>
            <a:xfrm flipV="1">
              <a:off x="6801266" y="2220465"/>
              <a:ext cx="857585" cy="766866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chemeClr val="accent2"/>
              </a:solidFill>
              <a:prstDash val="lgDash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Arrow Connector 67"/>
            <p:cNvCxnSpPr>
              <a:stCxn id="133" idx="3"/>
              <a:endCxn id="234" idx="1"/>
            </p:cNvCxnSpPr>
            <p:nvPr/>
          </p:nvCxnSpPr>
          <p:spPr>
            <a:xfrm>
              <a:off x="6776024" y="3236994"/>
              <a:ext cx="882828" cy="37744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chemeClr val="accent3"/>
              </a:solidFill>
              <a:prstDash val="lgDashDotDot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Arrow Connector 69"/>
            <p:cNvCxnSpPr>
              <a:stCxn id="272" idx="2"/>
              <a:endCxn id="244" idx="1"/>
            </p:cNvCxnSpPr>
            <p:nvPr/>
          </p:nvCxnSpPr>
          <p:spPr>
            <a:xfrm>
              <a:off x="6815032" y="3407528"/>
              <a:ext cx="843820" cy="903506"/>
            </a:xfrm>
            <a:prstGeom prst="curvedConnector3">
              <a:avLst>
                <a:gd name="adj1" fmla="val 50000"/>
              </a:avLst>
            </a:prstGeom>
            <a:ln w="28575" cmpd="dbl">
              <a:solidFill>
                <a:schemeClr val="accent4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Arrow Connector 71"/>
            <p:cNvCxnSpPr>
              <a:stCxn id="133" idx="2"/>
              <a:endCxn id="254" idx="1"/>
            </p:cNvCxnSpPr>
            <p:nvPr/>
          </p:nvCxnSpPr>
          <p:spPr>
            <a:xfrm rot="16200000" flipH="1">
              <a:off x="5804187" y="4202450"/>
              <a:ext cx="1613978" cy="254896"/>
            </a:xfrm>
            <a:prstGeom prst="curvedConnector2">
              <a:avLst/>
            </a:prstGeom>
            <a:ln w="28575"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1" name="Rectangle 270"/>
            <p:cNvSpPr/>
            <p:nvPr/>
          </p:nvSpPr>
          <p:spPr>
            <a:xfrm rot="18900000">
              <a:off x="6714950" y="2971815"/>
              <a:ext cx="101125" cy="1025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Rectangle 271"/>
            <p:cNvSpPr/>
            <p:nvPr/>
          </p:nvSpPr>
          <p:spPr>
            <a:xfrm rot="17100000">
              <a:off x="6714948" y="3342986"/>
              <a:ext cx="101125" cy="1025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6" name="Group 285"/>
            <p:cNvGrpSpPr/>
            <p:nvPr/>
          </p:nvGrpSpPr>
          <p:grpSpPr>
            <a:xfrm>
              <a:off x="5528110" y="3161609"/>
              <a:ext cx="713422" cy="221053"/>
              <a:chOff x="5445977" y="2950546"/>
              <a:chExt cx="509382" cy="249854"/>
            </a:xfrm>
          </p:grpSpPr>
          <p:cxnSp>
            <p:nvCxnSpPr>
              <p:cNvPr id="281" name="Straight Connector 280"/>
              <p:cNvCxnSpPr/>
              <p:nvPr/>
            </p:nvCxnSpPr>
            <p:spPr>
              <a:xfrm>
                <a:off x="5445977" y="2950546"/>
                <a:ext cx="509382" cy="0"/>
              </a:xfrm>
              <a:prstGeom prst="line">
                <a:avLst/>
              </a:prstGeom>
              <a:ln w="28575"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/>
              <p:cNvCxnSpPr/>
              <p:nvPr/>
            </p:nvCxnSpPr>
            <p:spPr>
              <a:xfrm>
                <a:off x="5445977" y="3023448"/>
                <a:ext cx="509382" cy="0"/>
              </a:xfrm>
              <a:prstGeom prst="line">
                <a:avLst/>
              </a:prstGeom>
              <a:ln w="28575">
                <a:solidFill>
                  <a:schemeClr val="accent2"/>
                </a:solidFill>
                <a:prstDash val="lg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/>
              <p:cNvCxnSpPr/>
              <p:nvPr/>
            </p:nvCxnSpPr>
            <p:spPr>
              <a:xfrm>
                <a:off x="5445977" y="3081100"/>
                <a:ext cx="509382" cy="0"/>
              </a:xfrm>
              <a:prstGeom prst="line">
                <a:avLst/>
              </a:prstGeom>
              <a:ln w="28575">
                <a:solidFill>
                  <a:schemeClr val="accent3"/>
                </a:solidFill>
                <a:prstDash val="lgDashDot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/>
              <p:cNvCxnSpPr/>
              <p:nvPr/>
            </p:nvCxnSpPr>
            <p:spPr>
              <a:xfrm>
                <a:off x="5445977" y="3137667"/>
                <a:ext cx="509382" cy="0"/>
              </a:xfrm>
              <a:prstGeom prst="line">
                <a:avLst/>
              </a:prstGeom>
              <a:ln w="28575" cmpd="dbl">
                <a:solidFill>
                  <a:schemeClr val="accent4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/>
              <p:cNvCxnSpPr/>
              <p:nvPr/>
            </p:nvCxnSpPr>
            <p:spPr>
              <a:xfrm>
                <a:off x="5445977" y="3200400"/>
                <a:ext cx="509382" cy="0"/>
              </a:xfrm>
              <a:prstGeom prst="line">
                <a:avLst/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0" name="Group 349"/>
            <p:cNvGrpSpPr/>
            <p:nvPr/>
          </p:nvGrpSpPr>
          <p:grpSpPr>
            <a:xfrm flipH="1">
              <a:off x="6869000" y="1289999"/>
              <a:ext cx="850972" cy="589809"/>
              <a:chOff x="317330" y="5562600"/>
              <a:chExt cx="1099408" cy="762000"/>
            </a:xfrm>
          </p:grpSpPr>
          <p:sp>
            <p:nvSpPr>
              <p:cNvPr id="351" name="Rounded Rectangle 350"/>
              <p:cNvSpPr/>
              <p:nvPr/>
            </p:nvSpPr>
            <p:spPr>
              <a:xfrm>
                <a:off x="317330" y="5562600"/>
                <a:ext cx="1099408" cy="762000"/>
              </a:xfrm>
              <a:prstGeom prst="roundRect">
                <a:avLst>
                  <a:gd name="adj" fmla="val 12742"/>
                </a:avLst>
              </a:prstGeom>
              <a:noFill/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52" name="Group 351"/>
              <p:cNvGrpSpPr/>
              <p:nvPr/>
            </p:nvGrpSpPr>
            <p:grpSpPr>
              <a:xfrm>
                <a:off x="950745" y="5703370"/>
                <a:ext cx="382450" cy="477161"/>
                <a:chOff x="883081" y="5676219"/>
                <a:chExt cx="392129" cy="489237"/>
              </a:xfrm>
            </p:grpSpPr>
            <p:grpSp>
              <p:nvGrpSpPr>
                <p:cNvPr id="363" name="Group 362"/>
                <p:cNvGrpSpPr/>
                <p:nvPr/>
              </p:nvGrpSpPr>
              <p:grpSpPr>
                <a:xfrm>
                  <a:off x="883081" y="5676219"/>
                  <a:ext cx="392129" cy="489237"/>
                  <a:chOff x="845455" y="5629275"/>
                  <a:chExt cx="429755" cy="536181"/>
                </a:xfrm>
              </p:grpSpPr>
              <p:sp>
                <p:nvSpPr>
                  <p:cNvPr id="366" name="Rounded Rectangle 220"/>
                  <p:cNvSpPr/>
                  <p:nvPr/>
                </p:nvSpPr>
                <p:spPr>
                  <a:xfrm>
                    <a:off x="845455" y="5629275"/>
                    <a:ext cx="429755" cy="455439"/>
                  </a:xfrm>
                  <a:custGeom>
                    <a:avLst/>
                    <a:gdLst>
                      <a:gd name="connsiteX0" fmla="*/ 0 w 429755"/>
                      <a:gd name="connsiteY0" fmla="*/ 71627 h 442205"/>
                      <a:gd name="connsiteX1" fmla="*/ 71627 w 429755"/>
                      <a:gd name="connsiteY1" fmla="*/ 0 h 442205"/>
                      <a:gd name="connsiteX2" fmla="*/ 358128 w 429755"/>
                      <a:gd name="connsiteY2" fmla="*/ 0 h 442205"/>
                      <a:gd name="connsiteX3" fmla="*/ 429755 w 429755"/>
                      <a:gd name="connsiteY3" fmla="*/ 71627 h 442205"/>
                      <a:gd name="connsiteX4" fmla="*/ 429755 w 429755"/>
                      <a:gd name="connsiteY4" fmla="*/ 370578 h 442205"/>
                      <a:gd name="connsiteX5" fmla="*/ 358128 w 429755"/>
                      <a:gd name="connsiteY5" fmla="*/ 442205 h 442205"/>
                      <a:gd name="connsiteX6" fmla="*/ 71627 w 429755"/>
                      <a:gd name="connsiteY6" fmla="*/ 442205 h 442205"/>
                      <a:gd name="connsiteX7" fmla="*/ 0 w 429755"/>
                      <a:gd name="connsiteY7" fmla="*/ 370578 h 442205"/>
                      <a:gd name="connsiteX8" fmla="*/ 0 w 429755"/>
                      <a:gd name="connsiteY8" fmla="*/ 71627 h 442205"/>
                      <a:gd name="connsiteX0" fmla="*/ 0 w 429755"/>
                      <a:gd name="connsiteY0" fmla="*/ 75336 h 445914"/>
                      <a:gd name="connsiteX1" fmla="*/ 71627 w 429755"/>
                      <a:gd name="connsiteY1" fmla="*/ 3709 h 445914"/>
                      <a:gd name="connsiteX2" fmla="*/ 214995 w 429755"/>
                      <a:gd name="connsiteY2" fmla="*/ 0 h 445914"/>
                      <a:gd name="connsiteX3" fmla="*/ 358128 w 429755"/>
                      <a:gd name="connsiteY3" fmla="*/ 3709 h 445914"/>
                      <a:gd name="connsiteX4" fmla="*/ 429755 w 429755"/>
                      <a:gd name="connsiteY4" fmla="*/ 75336 h 445914"/>
                      <a:gd name="connsiteX5" fmla="*/ 429755 w 429755"/>
                      <a:gd name="connsiteY5" fmla="*/ 374287 h 445914"/>
                      <a:gd name="connsiteX6" fmla="*/ 358128 w 429755"/>
                      <a:gd name="connsiteY6" fmla="*/ 445914 h 445914"/>
                      <a:gd name="connsiteX7" fmla="*/ 71627 w 429755"/>
                      <a:gd name="connsiteY7" fmla="*/ 445914 h 445914"/>
                      <a:gd name="connsiteX8" fmla="*/ 0 w 429755"/>
                      <a:gd name="connsiteY8" fmla="*/ 374287 h 445914"/>
                      <a:gd name="connsiteX9" fmla="*/ 0 w 429755"/>
                      <a:gd name="connsiteY9" fmla="*/ 75336 h 445914"/>
                      <a:gd name="connsiteX0" fmla="*/ 0 w 429755"/>
                      <a:gd name="connsiteY0" fmla="*/ 92004 h 462582"/>
                      <a:gd name="connsiteX1" fmla="*/ 71627 w 429755"/>
                      <a:gd name="connsiteY1" fmla="*/ 20377 h 462582"/>
                      <a:gd name="connsiteX2" fmla="*/ 212613 w 429755"/>
                      <a:gd name="connsiteY2" fmla="*/ 0 h 462582"/>
                      <a:gd name="connsiteX3" fmla="*/ 358128 w 429755"/>
                      <a:gd name="connsiteY3" fmla="*/ 20377 h 462582"/>
                      <a:gd name="connsiteX4" fmla="*/ 429755 w 429755"/>
                      <a:gd name="connsiteY4" fmla="*/ 92004 h 462582"/>
                      <a:gd name="connsiteX5" fmla="*/ 429755 w 429755"/>
                      <a:gd name="connsiteY5" fmla="*/ 390955 h 462582"/>
                      <a:gd name="connsiteX6" fmla="*/ 358128 w 429755"/>
                      <a:gd name="connsiteY6" fmla="*/ 462582 h 462582"/>
                      <a:gd name="connsiteX7" fmla="*/ 71627 w 429755"/>
                      <a:gd name="connsiteY7" fmla="*/ 462582 h 462582"/>
                      <a:gd name="connsiteX8" fmla="*/ 0 w 429755"/>
                      <a:gd name="connsiteY8" fmla="*/ 390955 h 462582"/>
                      <a:gd name="connsiteX9" fmla="*/ 0 w 429755"/>
                      <a:gd name="connsiteY9" fmla="*/ 92004 h 462582"/>
                      <a:gd name="connsiteX0" fmla="*/ 0 w 429755"/>
                      <a:gd name="connsiteY0" fmla="*/ 84861 h 455439"/>
                      <a:gd name="connsiteX1" fmla="*/ 71627 w 429755"/>
                      <a:gd name="connsiteY1" fmla="*/ 13234 h 455439"/>
                      <a:gd name="connsiteX2" fmla="*/ 212613 w 429755"/>
                      <a:gd name="connsiteY2" fmla="*/ 0 h 455439"/>
                      <a:gd name="connsiteX3" fmla="*/ 358128 w 429755"/>
                      <a:gd name="connsiteY3" fmla="*/ 13234 h 455439"/>
                      <a:gd name="connsiteX4" fmla="*/ 429755 w 429755"/>
                      <a:gd name="connsiteY4" fmla="*/ 84861 h 455439"/>
                      <a:gd name="connsiteX5" fmla="*/ 429755 w 429755"/>
                      <a:gd name="connsiteY5" fmla="*/ 383812 h 455439"/>
                      <a:gd name="connsiteX6" fmla="*/ 358128 w 429755"/>
                      <a:gd name="connsiteY6" fmla="*/ 455439 h 455439"/>
                      <a:gd name="connsiteX7" fmla="*/ 71627 w 429755"/>
                      <a:gd name="connsiteY7" fmla="*/ 455439 h 455439"/>
                      <a:gd name="connsiteX8" fmla="*/ 0 w 429755"/>
                      <a:gd name="connsiteY8" fmla="*/ 383812 h 455439"/>
                      <a:gd name="connsiteX9" fmla="*/ 0 w 429755"/>
                      <a:gd name="connsiteY9" fmla="*/ 84861 h 455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29755" h="455439">
                        <a:moveTo>
                          <a:pt x="0" y="84861"/>
                        </a:moveTo>
                        <a:cubicBezTo>
                          <a:pt x="0" y="45303"/>
                          <a:pt x="32069" y="13234"/>
                          <a:pt x="71627" y="13234"/>
                        </a:cubicBezTo>
                        <a:lnTo>
                          <a:pt x="212613" y="0"/>
                        </a:lnTo>
                        <a:lnTo>
                          <a:pt x="358128" y="13234"/>
                        </a:lnTo>
                        <a:cubicBezTo>
                          <a:pt x="397686" y="13234"/>
                          <a:pt x="429755" y="45303"/>
                          <a:pt x="429755" y="84861"/>
                        </a:cubicBezTo>
                        <a:lnTo>
                          <a:pt x="429755" y="383812"/>
                        </a:lnTo>
                        <a:cubicBezTo>
                          <a:pt x="429755" y="423370"/>
                          <a:pt x="397686" y="455439"/>
                          <a:pt x="358128" y="455439"/>
                        </a:cubicBezTo>
                        <a:lnTo>
                          <a:pt x="71627" y="455439"/>
                        </a:lnTo>
                        <a:cubicBezTo>
                          <a:pt x="32069" y="455439"/>
                          <a:pt x="0" y="423370"/>
                          <a:pt x="0" y="383812"/>
                        </a:cubicBezTo>
                        <a:lnTo>
                          <a:pt x="0" y="84861"/>
                        </a:lnTo>
                        <a:close/>
                      </a:path>
                    </a:pathLst>
                  </a:custGeom>
                  <a:solidFill>
                    <a:srgbClr val="10253F"/>
                  </a:solidFill>
                  <a:ln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7" name="Rounded Rectangle 366"/>
                  <p:cNvSpPr/>
                  <p:nvPr/>
                </p:nvSpPr>
                <p:spPr>
                  <a:xfrm>
                    <a:off x="852486" y="5709928"/>
                    <a:ext cx="422723" cy="235958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8" name="Rounded Rectangle 367"/>
                  <p:cNvSpPr/>
                  <p:nvPr/>
                </p:nvSpPr>
                <p:spPr>
                  <a:xfrm>
                    <a:off x="919707" y="5642510"/>
                    <a:ext cx="288817" cy="6741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9" name="Rounded Rectangle 368"/>
                  <p:cNvSpPr/>
                  <p:nvPr/>
                </p:nvSpPr>
                <p:spPr>
                  <a:xfrm>
                    <a:off x="954885" y="5956072"/>
                    <a:ext cx="217924" cy="4571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0" name="Rounded Rectangle 369"/>
                  <p:cNvSpPr/>
                  <p:nvPr/>
                </p:nvSpPr>
                <p:spPr>
                  <a:xfrm>
                    <a:off x="954885" y="6001791"/>
                    <a:ext cx="217924" cy="4571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1" name="Arc 370"/>
                  <p:cNvSpPr/>
                  <p:nvPr/>
                </p:nvSpPr>
                <p:spPr>
                  <a:xfrm>
                    <a:off x="1092622" y="5908374"/>
                    <a:ext cx="127151" cy="141114"/>
                  </a:xfrm>
                  <a:prstGeom prst="arc">
                    <a:avLst>
                      <a:gd name="adj1" fmla="val 13730035"/>
                      <a:gd name="adj2" fmla="val 18697352"/>
                    </a:avLst>
                  </a:prstGeom>
                  <a:ln>
                    <a:solidFill>
                      <a:srgbClr val="10253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2" name="Rounded Rectangle 371"/>
                  <p:cNvSpPr/>
                  <p:nvPr/>
                </p:nvSpPr>
                <p:spPr>
                  <a:xfrm>
                    <a:off x="880144" y="5991932"/>
                    <a:ext cx="45719" cy="170204"/>
                  </a:xfrm>
                  <a:prstGeom prst="roundRect">
                    <a:avLst>
                      <a:gd name="adj" fmla="val 28353"/>
                    </a:avLst>
                  </a:prstGeom>
                  <a:solidFill>
                    <a:srgbClr val="10253F"/>
                  </a:solidFill>
                  <a:ln w="19050"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3" name="Rounded Rectangle 372"/>
                  <p:cNvSpPr/>
                  <p:nvPr/>
                </p:nvSpPr>
                <p:spPr>
                  <a:xfrm>
                    <a:off x="1201710" y="5995252"/>
                    <a:ext cx="45719" cy="170204"/>
                  </a:xfrm>
                  <a:prstGeom prst="roundRect">
                    <a:avLst>
                      <a:gd name="adj" fmla="val 28353"/>
                    </a:avLst>
                  </a:prstGeom>
                  <a:solidFill>
                    <a:srgbClr val="10253F"/>
                  </a:solidFill>
                  <a:ln w="19050"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64" name="Oval 363"/>
                <p:cNvSpPr/>
                <p:nvPr/>
              </p:nvSpPr>
              <p:spPr>
                <a:xfrm>
                  <a:off x="910545" y="5982377"/>
                  <a:ext cx="59135" cy="5555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5" name="Oval 364"/>
                <p:cNvSpPr/>
                <p:nvPr/>
              </p:nvSpPr>
              <p:spPr>
                <a:xfrm>
                  <a:off x="1206098" y="5982377"/>
                  <a:ext cx="59135" cy="5555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53" name="Group 352"/>
              <p:cNvGrpSpPr/>
              <p:nvPr/>
            </p:nvGrpSpPr>
            <p:grpSpPr>
              <a:xfrm>
                <a:off x="420895" y="5636525"/>
                <a:ext cx="366478" cy="600293"/>
                <a:chOff x="386095" y="5614421"/>
                <a:chExt cx="411578" cy="674167"/>
              </a:xfrm>
            </p:grpSpPr>
            <p:grpSp>
              <p:nvGrpSpPr>
                <p:cNvPr id="354" name="Group 353"/>
                <p:cNvGrpSpPr/>
                <p:nvPr/>
              </p:nvGrpSpPr>
              <p:grpSpPr>
                <a:xfrm>
                  <a:off x="386095" y="5614421"/>
                  <a:ext cx="411578" cy="674167"/>
                  <a:chOff x="386095" y="5614421"/>
                  <a:chExt cx="411578" cy="674167"/>
                </a:xfrm>
              </p:grpSpPr>
              <p:cxnSp>
                <p:nvCxnSpPr>
                  <p:cNvPr id="357" name="Straight Connector 356"/>
                  <p:cNvCxnSpPr/>
                  <p:nvPr/>
                </p:nvCxnSpPr>
                <p:spPr>
                  <a:xfrm flipV="1">
                    <a:off x="399696" y="6018922"/>
                    <a:ext cx="73919" cy="269666"/>
                  </a:xfrm>
                  <a:prstGeom prst="line">
                    <a:avLst/>
                  </a:prstGeom>
                  <a:ln>
                    <a:solidFill>
                      <a:srgbClr val="10253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8" name="Straight Connector 357"/>
                  <p:cNvCxnSpPr/>
                  <p:nvPr/>
                </p:nvCxnSpPr>
                <p:spPr>
                  <a:xfrm flipH="1" flipV="1">
                    <a:off x="710153" y="6018922"/>
                    <a:ext cx="73919" cy="269666"/>
                  </a:xfrm>
                  <a:prstGeom prst="line">
                    <a:avLst/>
                  </a:prstGeom>
                  <a:ln>
                    <a:solidFill>
                      <a:srgbClr val="10253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59" name="Rounded Rectangle 358"/>
                  <p:cNvSpPr/>
                  <p:nvPr/>
                </p:nvSpPr>
                <p:spPr>
                  <a:xfrm>
                    <a:off x="414480" y="5614421"/>
                    <a:ext cx="354809" cy="471916"/>
                  </a:xfrm>
                  <a:prstGeom prst="roundRect">
                    <a:avLst/>
                  </a:prstGeom>
                  <a:solidFill>
                    <a:srgbClr val="10253F"/>
                  </a:solidFill>
                  <a:ln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0" name="Rounded Rectangle 359"/>
                  <p:cNvSpPr/>
                  <p:nvPr/>
                </p:nvSpPr>
                <p:spPr>
                  <a:xfrm>
                    <a:off x="444047" y="5642510"/>
                    <a:ext cx="295674" cy="235958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1" name="Trapezoid 360"/>
                  <p:cNvSpPr/>
                  <p:nvPr/>
                </p:nvSpPr>
                <p:spPr>
                  <a:xfrm>
                    <a:off x="386095" y="6219692"/>
                    <a:ext cx="411578" cy="45116"/>
                  </a:xfrm>
                  <a:prstGeom prst="trapezoid">
                    <a:avLst/>
                  </a:prstGeom>
                  <a:solidFill>
                    <a:srgbClr val="1025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2" name="Trapezoid 361"/>
                  <p:cNvSpPr/>
                  <p:nvPr/>
                </p:nvSpPr>
                <p:spPr>
                  <a:xfrm>
                    <a:off x="414480" y="6131183"/>
                    <a:ext cx="354809" cy="45116"/>
                  </a:xfrm>
                  <a:prstGeom prst="trapezoid">
                    <a:avLst/>
                  </a:prstGeom>
                  <a:solidFill>
                    <a:srgbClr val="1025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55" name="Oval 354"/>
                <p:cNvSpPr/>
                <p:nvPr/>
              </p:nvSpPr>
              <p:spPr>
                <a:xfrm>
                  <a:off x="468695" y="5959605"/>
                  <a:ext cx="60201" cy="60201"/>
                </a:xfrm>
                <a:prstGeom prst="ellipse">
                  <a:avLst/>
                </a:prstGeom>
                <a:solidFill>
                  <a:srgbClr val="C8C21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6" name="Oval 355"/>
                <p:cNvSpPr/>
                <p:nvPr/>
              </p:nvSpPr>
              <p:spPr>
                <a:xfrm>
                  <a:off x="657726" y="5957434"/>
                  <a:ext cx="60201" cy="60201"/>
                </a:xfrm>
                <a:prstGeom prst="ellipse">
                  <a:avLst/>
                </a:prstGeom>
                <a:solidFill>
                  <a:srgbClr val="C8C21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74" name="Group 373"/>
            <p:cNvGrpSpPr/>
            <p:nvPr/>
          </p:nvGrpSpPr>
          <p:grpSpPr>
            <a:xfrm flipH="1">
              <a:off x="7719972" y="1944264"/>
              <a:ext cx="850972" cy="589809"/>
              <a:chOff x="317330" y="5562600"/>
              <a:chExt cx="1099408" cy="762000"/>
            </a:xfrm>
          </p:grpSpPr>
          <p:sp>
            <p:nvSpPr>
              <p:cNvPr id="375" name="Rounded Rectangle 374"/>
              <p:cNvSpPr/>
              <p:nvPr/>
            </p:nvSpPr>
            <p:spPr>
              <a:xfrm>
                <a:off x="317330" y="5562600"/>
                <a:ext cx="1099408" cy="762000"/>
              </a:xfrm>
              <a:prstGeom prst="roundRect">
                <a:avLst>
                  <a:gd name="adj" fmla="val 12742"/>
                </a:avLst>
              </a:prstGeom>
              <a:noFill/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76" name="Group 375"/>
              <p:cNvGrpSpPr/>
              <p:nvPr/>
            </p:nvGrpSpPr>
            <p:grpSpPr>
              <a:xfrm>
                <a:off x="950745" y="5703370"/>
                <a:ext cx="382450" cy="477161"/>
                <a:chOff x="883081" y="5676219"/>
                <a:chExt cx="392129" cy="489237"/>
              </a:xfrm>
            </p:grpSpPr>
            <p:grpSp>
              <p:nvGrpSpPr>
                <p:cNvPr id="387" name="Group 386"/>
                <p:cNvGrpSpPr/>
                <p:nvPr/>
              </p:nvGrpSpPr>
              <p:grpSpPr>
                <a:xfrm>
                  <a:off x="883081" y="5676219"/>
                  <a:ext cx="392129" cy="489237"/>
                  <a:chOff x="845455" y="5629275"/>
                  <a:chExt cx="429755" cy="536181"/>
                </a:xfrm>
              </p:grpSpPr>
              <p:sp>
                <p:nvSpPr>
                  <p:cNvPr id="390" name="Rounded Rectangle 220"/>
                  <p:cNvSpPr/>
                  <p:nvPr/>
                </p:nvSpPr>
                <p:spPr>
                  <a:xfrm>
                    <a:off x="845455" y="5629275"/>
                    <a:ext cx="429755" cy="455439"/>
                  </a:xfrm>
                  <a:custGeom>
                    <a:avLst/>
                    <a:gdLst>
                      <a:gd name="connsiteX0" fmla="*/ 0 w 429755"/>
                      <a:gd name="connsiteY0" fmla="*/ 71627 h 442205"/>
                      <a:gd name="connsiteX1" fmla="*/ 71627 w 429755"/>
                      <a:gd name="connsiteY1" fmla="*/ 0 h 442205"/>
                      <a:gd name="connsiteX2" fmla="*/ 358128 w 429755"/>
                      <a:gd name="connsiteY2" fmla="*/ 0 h 442205"/>
                      <a:gd name="connsiteX3" fmla="*/ 429755 w 429755"/>
                      <a:gd name="connsiteY3" fmla="*/ 71627 h 442205"/>
                      <a:gd name="connsiteX4" fmla="*/ 429755 w 429755"/>
                      <a:gd name="connsiteY4" fmla="*/ 370578 h 442205"/>
                      <a:gd name="connsiteX5" fmla="*/ 358128 w 429755"/>
                      <a:gd name="connsiteY5" fmla="*/ 442205 h 442205"/>
                      <a:gd name="connsiteX6" fmla="*/ 71627 w 429755"/>
                      <a:gd name="connsiteY6" fmla="*/ 442205 h 442205"/>
                      <a:gd name="connsiteX7" fmla="*/ 0 w 429755"/>
                      <a:gd name="connsiteY7" fmla="*/ 370578 h 442205"/>
                      <a:gd name="connsiteX8" fmla="*/ 0 w 429755"/>
                      <a:gd name="connsiteY8" fmla="*/ 71627 h 442205"/>
                      <a:gd name="connsiteX0" fmla="*/ 0 w 429755"/>
                      <a:gd name="connsiteY0" fmla="*/ 75336 h 445914"/>
                      <a:gd name="connsiteX1" fmla="*/ 71627 w 429755"/>
                      <a:gd name="connsiteY1" fmla="*/ 3709 h 445914"/>
                      <a:gd name="connsiteX2" fmla="*/ 214995 w 429755"/>
                      <a:gd name="connsiteY2" fmla="*/ 0 h 445914"/>
                      <a:gd name="connsiteX3" fmla="*/ 358128 w 429755"/>
                      <a:gd name="connsiteY3" fmla="*/ 3709 h 445914"/>
                      <a:gd name="connsiteX4" fmla="*/ 429755 w 429755"/>
                      <a:gd name="connsiteY4" fmla="*/ 75336 h 445914"/>
                      <a:gd name="connsiteX5" fmla="*/ 429755 w 429755"/>
                      <a:gd name="connsiteY5" fmla="*/ 374287 h 445914"/>
                      <a:gd name="connsiteX6" fmla="*/ 358128 w 429755"/>
                      <a:gd name="connsiteY6" fmla="*/ 445914 h 445914"/>
                      <a:gd name="connsiteX7" fmla="*/ 71627 w 429755"/>
                      <a:gd name="connsiteY7" fmla="*/ 445914 h 445914"/>
                      <a:gd name="connsiteX8" fmla="*/ 0 w 429755"/>
                      <a:gd name="connsiteY8" fmla="*/ 374287 h 445914"/>
                      <a:gd name="connsiteX9" fmla="*/ 0 w 429755"/>
                      <a:gd name="connsiteY9" fmla="*/ 75336 h 445914"/>
                      <a:gd name="connsiteX0" fmla="*/ 0 w 429755"/>
                      <a:gd name="connsiteY0" fmla="*/ 92004 h 462582"/>
                      <a:gd name="connsiteX1" fmla="*/ 71627 w 429755"/>
                      <a:gd name="connsiteY1" fmla="*/ 20377 h 462582"/>
                      <a:gd name="connsiteX2" fmla="*/ 212613 w 429755"/>
                      <a:gd name="connsiteY2" fmla="*/ 0 h 462582"/>
                      <a:gd name="connsiteX3" fmla="*/ 358128 w 429755"/>
                      <a:gd name="connsiteY3" fmla="*/ 20377 h 462582"/>
                      <a:gd name="connsiteX4" fmla="*/ 429755 w 429755"/>
                      <a:gd name="connsiteY4" fmla="*/ 92004 h 462582"/>
                      <a:gd name="connsiteX5" fmla="*/ 429755 w 429755"/>
                      <a:gd name="connsiteY5" fmla="*/ 390955 h 462582"/>
                      <a:gd name="connsiteX6" fmla="*/ 358128 w 429755"/>
                      <a:gd name="connsiteY6" fmla="*/ 462582 h 462582"/>
                      <a:gd name="connsiteX7" fmla="*/ 71627 w 429755"/>
                      <a:gd name="connsiteY7" fmla="*/ 462582 h 462582"/>
                      <a:gd name="connsiteX8" fmla="*/ 0 w 429755"/>
                      <a:gd name="connsiteY8" fmla="*/ 390955 h 462582"/>
                      <a:gd name="connsiteX9" fmla="*/ 0 w 429755"/>
                      <a:gd name="connsiteY9" fmla="*/ 92004 h 462582"/>
                      <a:gd name="connsiteX0" fmla="*/ 0 w 429755"/>
                      <a:gd name="connsiteY0" fmla="*/ 84861 h 455439"/>
                      <a:gd name="connsiteX1" fmla="*/ 71627 w 429755"/>
                      <a:gd name="connsiteY1" fmla="*/ 13234 h 455439"/>
                      <a:gd name="connsiteX2" fmla="*/ 212613 w 429755"/>
                      <a:gd name="connsiteY2" fmla="*/ 0 h 455439"/>
                      <a:gd name="connsiteX3" fmla="*/ 358128 w 429755"/>
                      <a:gd name="connsiteY3" fmla="*/ 13234 h 455439"/>
                      <a:gd name="connsiteX4" fmla="*/ 429755 w 429755"/>
                      <a:gd name="connsiteY4" fmla="*/ 84861 h 455439"/>
                      <a:gd name="connsiteX5" fmla="*/ 429755 w 429755"/>
                      <a:gd name="connsiteY5" fmla="*/ 383812 h 455439"/>
                      <a:gd name="connsiteX6" fmla="*/ 358128 w 429755"/>
                      <a:gd name="connsiteY6" fmla="*/ 455439 h 455439"/>
                      <a:gd name="connsiteX7" fmla="*/ 71627 w 429755"/>
                      <a:gd name="connsiteY7" fmla="*/ 455439 h 455439"/>
                      <a:gd name="connsiteX8" fmla="*/ 0 w 429755"/>
                      <a:gd name="connsiteY8" fmla="*/ 383812 h 455439"/>
                      <a:gd name="connsiteX9" fmla="*/ 0 w 429755"/>
                      <a:gd name="connsiteY9" fmla="*/ 84861 h 455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29755" h="455439">
                        <a:moveTo>
                          <a:pt x="0" y="84861"/>
                        </a:moveTo>
                        <a:cubicBezTo>
                          <a:pt x="0" y="45303"/>
                          <a:pt x="32069" y="13234"/>
                          <a:pt x="71627" y="13234"/>
                        </a:cubicBezTo>
                        <a:lnTo>
                          <a:pt x="212613" y="0"/>
                        </a:lnTo>
                        <a:lnTo>
                          <a:pt x="358128" y="13234"/>
                        </a:lnTo>
                        <a:cubicBezTo>
                          <a:pt x="397686" y="13234"/>
                          <a:pt x="429755" y="45303"/>
                          <a:pt x="429755" y="84861"/>
                        </a:cubicBezTo>
                        <a:lnTo>
                          <a:pt x="429755" y="383812"/>
                        </a:lnTo>
                        <a:cubicBezTo>
                          <a:pt x="429755" y="423370"/>
                          <a:pt x="397686" y="455439"/>
                          <a:pt x="358128" y="455439"/>
                        </a:cubicBezTo>
                        <a:lnTo>
                          <a:pt x="71627" y="455439"/>
                        </a:lnTo>
                        <a:cubicBezTo>
                          <a:pt x="32069" y="455439"/>
                          <a:pt x="0" y="423370"/>
                          <a:pt x="0" y="383812"/>
                        </a:cubicBezTo>
                        <a:lnTo>
                          <a:pt x="0" y="84861"/>
                        </a:lnTo>
                        <a:close/>
                      </a:path>
                    </a:pathLst>
                  </a:custGeom>
                  <a:solidFill>
                    <a:srgbClr val="10253F"/>
                  </a:solidFill>
                  <a:ln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1" name="Rounded Rectangle 390"/>
                  <p:cNvSpPr/>
                  <p:nvPr/>
                </p:nvSpPr>
                <p:spPr>
                  <a:xfrm>
                    <a:off x="852486" y="5709928"/>
                    <a:ext cx="422723" cy="235958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2" name="Rounded Rectangle 391"/>
                  <p:cNvSpPr/>
                  <p:nvPr/>
                </p:nvSpPr>
                <p:spPr>
                  <a:xfrm>
                    <a:off x="919707" y="5642510"/>
                    <a:ext cx="288817" cy="6741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3" name="Rounded Rectangle 392"/>
                  <p:cNvSpPr/>
                  <p:nvPr/>
                </p:nvSpPr>
                <p:spPr>
                  <a:xfrm>
                    <a:off x="954885" y="5956072"/>
                    <a:ext cx="217924" cy="4571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4" name="Rounded Rectangle 393"/>
                  <p:cNvSpPr/>
                  <p:nvPr/>
                </p:nvSpPr>
                <p:spPr>
                  <a:xfrm>
                    <a:off x="954885" y="6001791"/>
                    <a:ext cx="217924" cy="4571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5" name="Arc 394"/>
                  <p:cNvSpPr/>
                  <p:nvPr/>
                </p:nvSpPr>
                <p:spPr>
                  <a:xfrm>
                    <a:off x="1092622" y="5908374"/>
                    <a:ext cx="127151" cy="141114"/>
                  </a:xfrm>
                  <a:prstGeom prst="arc">
                    <a:avLst>
                      <a:gd name="adj1" fmla="val 13730035"/>
                      <a:gd name="adj2" fmla="val 18697352"/>
                    </a:avLst>
                  </a:prstGeom>
                  <a:ln>
                    <a:solidFill>
                      <a:srgbClr val="10253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6" name="Rounded Rectangle 395"/>
                  <p:cNvSpPr/>
                  <p:nvPr/>
                </p:nvSpPr>
                <p:spPr>
                  <a:xfrm>
                    <a:off x="880144" y="5991932"/>
                    <a:ext cx="45719" cy="170204"/>
                  </a:xfrm>
                  <a:prstGeom prst="roundRect">
                    <a:avLst>
                      <a:gd name="adj" fmla="val 28353"/>
                    </a:avLst>
                  </a:prstGeom>
                  <a:solidFill>
                    <a:srgbClr val="10253F"/>
                  </a:solidFill>
                  <a:ln w="19050"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7" name="Rounded Rectangle 396"/>
                  <p:cNvSpPr/>
                  <p:nvPr/>
                </p:nvSpPr>
                <p:spPr>
                  <a:xfrm>
                    <a:off x="1201710" y="5995252"/>
                    <a:ext cx="45719" cy="170204"/>
                  </a:xfrm>
                  <a:prstGeom prst="roundRect">
                    <a:avLst>
                      <a:gd name="adj" fmla="val 28353"/>
                    </a:avLst>
                  </a:prstGeom>
                  <a:solidFill>
                    <a:srgbClr val="10253F"/>
                  </a:solidFill>
                  <a:ln w="19050"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88" name="Oval 387"/>
                <p:cNvSpPr/>
                <p:nvPr/>
              </p:nvSpPr>
              <p:spPr>
                <a:xfrm>
                  <a:off x="910545" y="5982377"/>
                  <a:ext cx="59135" cy="5555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9" name="Oval 388"/>
                <p:cNvSpPr/>
                <p:nvPr/>
              </p:nvSpPr>
              <p:spPr>
                <a:xfrm>
                  <a:off x="1206098" y="5982377"/>
                  <a:ext cx="59135" cy="5555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77" name="Group 376"/>
              <p:cNvGrpSpPr/>
              <p:nvPr/>
            </p:nvGrpSpPr>
            <p:grpSpPr>
              <a:xfrm>
                <a:off x="420895" y="5636525"/>
                <a:ext cx="366478" cy="600293"/>
                <a:chOff x="386095" y="5614421"/>
                <a:chExt cx="411578" cy="674167"/>
              </a:xfrm>
            </p:grpSpPr>
            <p:grpSp>
              <p:nvGrpSpPr>
                <p:cNvPr id="378" name="Group 377"/>
                <p:cNvGrpSpPr/>
                <p:nvPr/>
              </p:nvGrpSpPr>
              <p:grpSpPr>
                <a:xfrm>
                  <a:off x="386095" y="5614421"/>
                  <a:ext cx="411578" cy="674167"/>
                  <a:chOff x="386095" y="5614421"/>
                  <a:chExt cx="411578" cy="674167"/>
                </a:xfrm>
              </p:grpSpPr>
              <p:cxnSp>
                <p:nvCxnSpPr>
                  <p:cNvPr id="381" name="Straight Connector 380"/>
                  <p:cNvCxnSpPr/>
                  <p:nvPr/>
                </p:nvCxnSpPr>
                <p:spPr>
                  <a:xfrm flipV="1">
                    <a:off x="399696" y="6018922"/>
                    <a:ext cx="73919" cy="269666"/>
                  </a:xfrm>
                  <a:prstGeom prst="line">
                    <a:avLst/>
                  </a:prstGeom>
                  <a:ln>
                    <a:solidFill>
                      <a:srgbClr val="10253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2" name="Straight Connector 381"/>
                  <p:cNvCxnSpPr/>
                  <p:nvPr/>
                </p:nvCxnSpPr>
                <p:spPr>
                  <a:xfrm flipH="1" flipV="1">
                    <a:off x="710153" y="6018922"/>
                    <a:ext cx="73919" cy="269666"/>
                  </a:xfrm>
                  <a:prstGeom prst="line">
                    <a:avLst/>
                  </a:prstGeom>
                  <a:ln>
                    <a:solidFill>
                      <a:srgbClr val="10253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3" name="Rounded Rectangle 382"/>
                  <p:cNvSpPr/>
                  <p:nvPr/>
                </p:nvSpPr>
                <p:spPr>
                  <a:xfrm>
                    <a:off x="414480" y="5614421"/>
                    <a:ext cx="354809" cy="471916"/>
                  </a:xfrm>
                  <a:prstGeom prst="roundRect">
                    <a:avLst/>
                  </a:prstGeom>
                  <a:solidFill>
                    <a:srgbClr val="10253F"/>
                  </a:solidFill>
                  <a:ln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4" name="Rounded Rectangle 383"/>
                  <p:cNvSpPr/>
                  <p:nvPr/>
                </p:nvSpPr>
                <p:spPr>
                  <a:xfrm>
                    <a:off x="444047" y="5642510"/>
                    <a:ext cx="295674" cy="235958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5" name="Trapezoid 384"/>
                  <p:cNvSpPr/>
                  <p:nvPr/>
                </p:nvSpPr>
                <p:spPr>
                  <a:xfrm>
                    <a:off x="386095" y="6219692"/>
                    <a:ext cx="411578" cy="45116"/>
                  </a:xfrm>
                  <a:prstGeom prst="trapezoid">
                    <a:avLst/>
                  </a:prstGeom>
                  <a:solidFill>
                    <a:srgbClr val="1025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6" name="Trapezoid 385"/>
                  <p:cNvSpPr/>
                  <p:nvPr/>
                </p:nvSpPr>
                <p:spPr>
                  <a:xfrm>
                    <a:off x="414480" y="6131183"/>
                    <a:ext cx="354809" cy="45116"/>
                  </a:xfrm>
                  <a:prstGeom prst="trapezoid">
                    <a:avLst/>
                  </a:prstGeom>
                  <a:solidFill>
                    <a:srgbClr val="1025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79" name="Oval 378"/>
                <p:cNvSpPr/>
                <p:nvPr/>
              </p:nvSpPr>
              <p:spPr>
                <a:xfrm>
                  <a:off x="468695" y="5959605"/>
                  <a:ext cx="60201" cy="60201"/>
                </a:xfrm>
                <a:prstGeom prst="ellipse">
                  <a:avLst/>
                </a:prstGeom>
                <a:solidFill>
                  <a:srgbClr val="C8C21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0" name="Oval 379"/>
                <p:cNvSpPr/>
                <p:nvPr/>
              </p:nvSpPr>
              <p:spPr>
                <a:xfrm>
                  <a:off x="657726" y="5957434"/>
                  <a:ext cx="60201" cy="60201"/>
                </a:xfrm>
                <a:prstGeom prst="ellipse">
                  <a:avLst/>
                </a:prstGeom>
                <a:solidFill>
                  <a:srgbClr val="C8C21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98" name="Group 397"/>
            <p:cNvGrpSpPr/>
            <p:nvPr/>
          </p:nvGrpSpPr>
          <p:grpSpPr>
            <a:xfrm flipH="1">
              <a:off x="7719972" y="2987331"/>
              <a:ext cx="850972" cy="589809"/>
              <a:chOff x="317330" y="5562600"/>
              <a:chExt cx="1099408" cy="762000"/>
            </a:xfrm>
          </p:grpSpPr>
          <p:sp>
            <p:nvSpPr>
              <p:cNvPr id="399" name="Rounded Rectangle 398"/>
              <p:cNvSpPr/>
              <p:nvPr/>
            </p:nvSpPr>
            <p:spPr>
              <a:xfrm>
                <a:off x="317330" y="5562600"/>
                <a:ext cx="1099408" cy="762000"/>
              </a:xfrm>
              <a:prstGeom prst="roundRect">
                <a:avLst>
                  <a:gd name="adj" fmla="val 12742"/>
                </a:avLst>
              </a:prstGeom>
              <a:noFill/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00" name="Group 399"/>
              <p:cNvGrpSpPr/>
              <p:nvPr/>
            </p:nvGrpSpPr>
            <p:grpSpPr>
              <a:xfrm>
                <a:off x="950745" y="5703370"/>
                <a:ext cx="382450" cy="477161"/>
                <a:chOff x="883081" y="5676219"/>
                <a:chExt cx="392129" cy="489237"/>
              </a:xfrm>
            </p:grpSpPr>
            <p:grpSp>
              <p:nvGrpSpPr>
                <p:cNvPr id="411" name="Group 410"/>
                <p:cNvGrpSpPr/>
                <p:nvPr/>
              </p:nvGrpSpPr>
              <p:grpSpPr>
                <a:xfrm>
                  <a:off x="883081" y="5676219"/>
                  <a:ext cx="392129" cy="489237"/>
                  <a:chOff x="845455" y="5629275"/>
                  <a:chExt cx="429755" cy="536181"/>
                </a:xfrm>
              </p:grpSpPr>
              <p:sp>
                <p:nvSpPr>
                  <p:cNvPr id="414" name="Rounded Rectangle 220"/>
                  <p:cNvSpPr/>
                  <p:nvPr/>
                </p:nvSpPr>
                <p:spPr>
                  <a:xfrm>
                    <a:off x="845455" y="5629275"/>
                    <a:ext cx="429755" cy="455439"/>
                  </a:xfrm>
                  <a:custGeom>
                    <a:avLst/>
                    <a:gdLst>
                      <a:gd name="connsiteX0" fmla="*/ 0 w 429755"/>
                      <a:gd name="connsiteY0" fmla="*/ 71627 h 442205"/>
                      <a:gd name="connsiteX1" fmla="*/ 71627 w 429755"/>
                      <a:gd name="connsiteY1" fmla="*/ 0 h 442205"/>
                      <a:gd name="connsiteX2" fmla="*/ 358128 w 429755"/>
                      <a:gd name="connsiteY2" fmla="*/ 0 h 442205"/>
                      <a:gd name="connsiteX3" fmla="*/ 429755 w 429755"/>
                      <a:gd name="connsiteY3" fmla="*/ 71627 h 442205"/>
                      <a:gd name="connsiteX4" fmla="*/ 429755 w 429755"/>
                      <a:gd name="connsiteY4" fmla="*/ 370578 h 442205"/>
                      <a:gd name="connsiteX5" fmla="*/ 358128 w 429755"/>
                      <a:gd name="connsiteY5" fmla="*/ 442205 h 442205"/>
                      <a:gd name="connsiteX6" fmla="*/ 71627 w 429755"/>
                      <a:gd name="connsiteY6" fmla="*/ 442205 h 442205"/>
                      <a:gd name="connsiteX7" fmla="*/ 0 w 429755"/>
                      <a:gd name="connsiteY7" fmla="*/ 370578 h 442205"/>
                      <a:gd name="connsiteX8" fmla="*/ 0 w 429755"/>
                      <a:gd name="connsiteY8" fmla="*/ 71627 h 442205"/>
                      <a:gd name="connsiteX0" fmla="*/ 0 w 429755"/>
                      <a:gd name="connsiteY0" fmla="*/ 75336 h 445914"/>
                      <a:gd name="connsiteX1" fmla="*/ 71627 w 429755"/>
                      <a:gd name="connsiteY1" fmla="*/ 3709 h 445914"/>
                      <a:gd name="connsiteX2" fmla="*/ 214995 w 429755"/>
                      <a:gd name="connsiteY2" fmla="*/ 0 h 445914"/>
                      <a:gd name="connsiteX3" fmla="*/ 358128 w 429755"/>
                      <a:gd name="connsiteY3" fmla="*/ 3709 h 445914"/>
                      <a:gd name="connsiteX4" fmla="*/ 429755 w 429755"/>
                      <a:gd name="connsiteY4" fmla="*/ 75336 h 445914"/>
                      <a:gd name="connsiteX5" fmla="*/ 429755 w 429755"/>
                      <a:gd name="connsiteY5" fmla="*/ 374287 h 445914"/>
                      <a:gd name="connsiteX6" fmla="*/ 358128 w 429755"/>
                      <a:gd name="connsiteY6" fmla="*/ 445914 h 445914"/>
                      <a:gd name="connsiteX7" fmla="*/ 71627 w 429755"/>
                      <a:gd name="connsiteY7" fmla="*/ 445914 h 445914"/>
                      <a:gd name="connsiteX8" fmla="*/ 0 w 429755"/>
                      <a:gd name="connsiteY8" fmla="*/ 374287 h 445914"/>
                      <a:gd name="connsiteX9" fmla="*/ 0 w 429755"/>
                      <a:gd name="connsiteY9" fmla="*/ 75336 h 445914"/>
                      <a:gd name="connsiteX0" fmla="*/ 0 w 429755"/>
                      <a:gd name="connsiteY0" fmla="*/ 92004 h 462582"/>
                      <a:gd name="connsiteX1" fmla="*/ 71627 w 429755"/>
                      <a:gd name="connsiteY1" fmla="*/ 20377 h 462582"/>
                      <a:gd name="connsiteX2" fmla="*/ 212613 w 429755"/>
                      <a:gd name="connsiteY2" fmla="*/ 0 h 462582"/>
                      <a:gd name="connsiteX3" fmla="*/ 358128 w 429755"/>
                      <a:gd name="connsiteY3" fmla="*/ 20377 h 462582"/>
                      <a:gd name="connsiteX4" fmla="*/ 429755 w 429755"/>
                      <a:gd name="connsiteY4" fmla="*/ 92004 h 462582"/>
                      <a:gd name="connsiteX5" fmla="*/ 429755 w 429755"/>
                      <a:gd name="connsiteY5" fmla="*/ 390955 h 462582"/>
                      <a:gd name="connsiteX6" fmla="*/ 358128 w 429755"/>
                      <a:gd name="connsiteY6" fmla="*/ 462582 h 462582"/>
                      <a:gd name="connsiteX7" fmla="*/ 71627 w 429755"/>
                      <a:gd name="connsiteY7" fmla="*/ 462582 h 462582"/>
                      <a:gd name="connsiteX8" fmla="*/ 0 w 429755"/>
                      <a:gd name="connsiteY8" fmla="*/ 390955 h 462582"/>
                      <a:gd name="connsiteX9" fmla="*/ 0 w 429755"/>
                      <a:gd name="connsiteY9" fmla="*/ 92004 h 462582"/>
                      <a:gd name="connsiteX0" fmla="*/ 0 w 429755"/>
                      <a:gd name="connsiteY0" fmla="*/ 84861 h 455439"/>
                      <a:gd name="connsiteX1" fmla="*/ 71627 w 429755"/>
                      <a:gd name="connsiteY1" fmla="*/ 13234 h 455439"/>
                      <a:gd name="connsiteX2" fmla="*/ 212613 w 429755"/>
                      <a:gd name="connsiteY2" fmla="*/ 0 h 455439"/>
                      <a:gd name="connsiteX3" fmla="*/ 358128 w 429755"/>
                      <a:gd name="connsiteY3" fmla="*/ 13234 h 455439"/>
                      <a:gd name="connsiteX4" fmla="*/ 429755 w 429755"/>
                      <a:gd name="connsiteY4" fmla="*/ 84861 h 455439"/>
                      <a:gd name="connsiteX5" fmla="*/ 429755 w 429755"/>
                      <a:gd name="connsiteY5" fmla="*/ 383812 h 455439"/>
                      <a:gd name="connsiteX6" fmla="*/ 358128 w 429755"/>
                      <a:gd name="connsiteY6" fmla="*/ 455439 h 455439"/>
                      <a:gd name="connsiteX7" fmla="*/ 71627 w 429755"/>
                      <a:gd name="connsiteY7" fmla="*/ 455439 h 455439"/>
                      <a:gd name="connsiteX8" fmla="*/ 0 w 429755"/>
                      <a:gd name="connsiteY8" fmla="*/ 383812 h 455439"/>
                      <a:gd name="connsiteX9" fmla="*/ 0 w 429755"/>
                      <a:gd name="connsiteY9" fmla="*/ 84861 h 455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29755" h="455439">
                        <a:moveTo>
                          <a:pt x="0" y="84861"/>
                        </a:moveTo>
                        <a:cubicBezTo>
                          <a:pt x="0" y="45303"/>
                          <a:pt x="32069" y="13234"/>
                          <a:pt x="71627" y="13234"/>
                        </a:cubicBezTo>
                        <a:lnTo>
                          <a:pt x="212613" y="0"/>
                        </a:lnTo>
                        <a:lnTo>
                          <a:pt x="358128" y="13234"/>
                        </a:lnTo>
                        <a:cubicBezTo>
                          <a:pt x="397686" y="13234"/>
                          <a:pt x="429755" y="45303"/>
                          <a:pt x="429755" y="84861"/>
                        </a:cubicBezTo>
                        <a:lnTo>
                          <a:pt x="429755" y="383812"/>
                        </a:lnTo>
                        <a:cubicBezTo>
                          <a:pt x="429755" y="423370"/>
                          <a:pt x="397686" y="455439"/>
                          <a:pt x="358128" y="455439"/>
                        </a:cubicBezTo>
                        <a:lnTo>
                          <a:pt x="71627" y="455439"/>
                        </a:lnTo>
                        <a:cubicBezTo>
                          <a:pt x="32069" y="455439"/>
                          <a:pt x="0" y="423370"/>
                          <a:pt x="0" y="383812"/>
                        </a:cubicBezTo>
                        <a:lnTo>
                          <a:pt x="0" y="84861"/>
                        </a:lnTo>
                        <a:close/>
                      </a:path>
                    </a:pathLst>
                  </a:custGeom>
                  <a:solidFill>
                    <a:srgbClr val="10253F"/>
                  </a:solidFill>
                  <a:ln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5" name="Rounded Rectangle 414"/>
                  <p:cNvSpPr/>
                  <p:nvPr/>
                </p:nvSpPr>
                <p:spPr>
                  <a:xfrm>
                    <a:off x="852486" y="5709928"/>
                    <a:ext cx="422723" cy="235958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6" name="Rounded Rectangle 415"/>
                  <p:cNvSpPr/>
                  <p:nvPr/>
                </p:nvSpPr>
                <p:spPr>
                  <a:xfrm>
                    <a:off x="919707" y="5642510"/>
                    <a:ext cx="288817" cy="6741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7" name="Rounded Rectangle 416"/>
                  <p:cNvSpPr/>
                  <p:nvPr/>
                </p:nvSpPr>
                <p:spPr>
                  <a:xfrm>
                    <a:off x="954885" y="5956072"/>
                    <a:ext cx="217924" cy="4571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8" name="Rounded Rectangle 417"/>
                  <p:cNvSpPr/>
                  <p:nvPr/>
                </p:nvSpPr>
                <p:spPr>
                  <a:xfrm>
                    <a:off x="954885" y="6001791"/>
                    <a:ext cx="217924" cy="4571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9" name="Arc 418"/>
                  <p:cNvSpPr/>
                  <p:nvPr/>
                </p:nvSpPr>
                <p:spPr>
                  <a:xfrm>
                    <a:off x="1092622" y="5908374"/>
                    <a:ext cx="127151" cy="141114"/>
                  </a:xfrm>
                  <a:prstGeom prst="arc">
                    <a:avLst>
                      <a:gd name="adj1" fmla="val 13730035"/>
                      <a:gd name="adj2" fmla="val 18697352"/>
                    </a:avLst>
                  </a:prstGeom>
                  <a:ln>
                    <a:solidFill>
                      <a:srgbClr val="10253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0" name="Rounded Rectangle 419"/>
                  <p:cNvSpPr/>
                  <p:nvPr/>
                </p:nvSpPr>
                <p:spPr>
                  <a:xfrm>
                    <a:off x="880144" y="5991932"/>
                    <a:ext cx="45719" cy="170204"/>
                  </a:xfrm>
                  <a:prstGeom prst="roundRect">
                    <a:avLst>
                      <a:gd name="adj" fmla="val 28353"/>
                    </a:avLst>
                  </a:prstGeom>
                  <a:solidFill>
                    <a:srgbClr val="10253F"/>
                  </a:solidFill>
                  <a:ln w="19050"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1" name="Rounded Rectangle 420"/>
                  <p:cNvSpPr/>
                  <p:nvPr/>
                </p:nvSpPr>
                <p:spPr>
                  <a:xfrm>
                    <a:off x="1201710" y="5995252"/>
                    <a:ext cx="45719" cy="170204"/>
                  </a:xfrm>
                  <a:prstGeom prst="roundRect">
                    <a:avLst>
                      <a:gd name="adj" fmla="val 28353"/>
                    </a:avLst>
                  </a:prstGeom>
                  <a:solidFill>
                    <a:srgbClr val="10253F"/>
                  </a:solidFill>
                  <a:ln w="19050"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12" name="Oval 411"/>
                <p:cNvSpPr/>
                <p:nvPr/>
              </p:nvSpPr>
              <p:spPr>
                <a:xfrm>
                  <a:off x="910545" y="5982377"/>
                  <a:ext cx="59135" cy="5555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3" name="Oval 412"/>
                <p:cNvSpPr/>
                <p:nvPr/>
              </p:nvSpPr>
              <p:spPr>
                <a:xfrm>
                  <a:off x="1206098" y="5982377"/>
                  <a:ext cx="59135" cy="5555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01" name="Group 400"/>
              <p:cNvGrpSpPr/>
              <p:nvPr/>
            </p:nvGrpSpPr>
            <p:grpSpPr>
              <a:xfrm>
                <a:off x="420895" y="5636525"/>
                <a:ext cx="366478" cy="600293"/>
                <a:chOff x="386095" y="5614421"/>
                <a:chExt cx="411578" cy="674167"/>
              </a:xfrm>
            </p:grpSpPr>
            <p:grpSp>
              <p:nvGrpSpPr>
                <p:cNvPr id="402" name="Group 401"/>
                <p:cNvGrpSpPr/>
                <p:nvPr/>
              </p:nvGrpSpPr>
              <p:grpSpPr>
                <a:xfrm>
                  <a:off x="386095" y="5614421"/>
                  <a:ext cx="411578" cy="674167"/>
                  <a:chOff x="386095" y="5614421"/>
                  <a:chExt cx="411578" cy="674167"/>
                </a:xfrm>
              </p:grpSpPr>
              <p:cxnSp>
                <p:nvCxnSpPr>
                  <p:cNvPr id="405" name="Straight Connector 404"/>
                  <p:cNvCxnSpPr/>
                  <p:nvPr/>
                </p:nvCxnSpPr>
                <p:spPr>
                  <a:xfrm flipV="1">
                    <a:off x="399696" y="6018922"/>
                    <a:ext cx="73919" cy="269666"/>
                  </a:xfrm>
                  <a:prstGeom prst="line">
                    <a:avLst/>
                  </a:prstGeom>
                  <a:ln>
                    <a:solidFill>
                      <a:srgbClr val="10253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6" name="Straight Connector 405"/>
                  <p:cNvCxnSpPr/>
                  <p:nvPr/>
                </p:nvCxnSpPr>
                <p:spPr>
                  <a:xfrm flipH="1" flipV="1">
                    <a:off x="710153" y="6018922"/>
                    <a:ext cx="73919" cy="269666"/>
                  </a:xfrm>
                  <a:prstGeom prst="line">
                    <a:avLst/>
                  </a:prstGeom>
                  <a:ln>
                    <a:solidFill>
                      <a:srgbClr val="10253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07" name="Rounded Rectangle 406"/>
                  <p:cNvSpPr/>
                  <p:nvPr/>
                </p:nvSpPr>
                <p:spPr>
                  <a:xfrm>
                    <a:off x="414480" y="5614421"/>
                    <a:ext cx="354809" cy="471916"/>
                  </a:xfrm>
                  <a:prstGeom prst="roundRect">
                    <a:avLst/>
                  </a:prstGeom>
                  <a:solidFill>
                    <a:srgbClr val="10253F"/>
                  </a:solidFill>
                  <a:ln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8" name="Rounded Rectangle 407"/>
                  <p:cNvSpPr/>
                  <p:nvPr/>
                </p:nvSpPr>
                <p:spPr>
                  <a:xfrm>
                    <a:off x="444047" y="5642510"/>
                    <a:ext cx="295674" cy="235958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9" name="Trapezoid 408"/>
                  <p:cNvSpPr/>
                  <p:nvPr/>
                </p:nvSpPr>
                <p:spPr>
                  <a:xfrm>
                    <a:off x="386095" y="6219692"/>
                    <a:ext cx="411578" cy="45116"/>
                  </a:xfrm>
                  <a:prstGeom prst="trapezoid">
                    <a:avLst/>
                  </a:prstGeom>
                  <a:solidFill>
                    <a:srgbClr val="1025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0" name="Trapezoid 409"/>
                  <p:cNvSpPr/>
                  <p:nvPr/>
                </p:nvSpPr>
                <p:spPr>
                  <a:xfrm>
                    <a:off x="414480" y="6131183"/>
                    <a:ext cx="354809" cy="45116"/>
                  </a:xfrm>
                  <a:prstGeom prst="trapezoid">
                    <a:avLst/>
                  </a:prstGeom>
                  <a:solidFill>
                    <a:srgbClr val="1025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03" name="Oval 402"/>
                <p:cNvSpPr/>
                <p:nvPr/>
              </p:nvSpPr>
              <p:spPr>
                <a:xfrm>
                  <a:off x="468695" y="5959605"/>
                  <a:ext cx="60201" cy="60201"/>
                </a:xfrm>
                <a:prstGeom prst="ellipse">
                  <a:avLst/>
                </a:prstGeom>
                <a:solidFill>
                  <a:srgbClr val="C8C21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4" name="Oval 403"/>
                <p:cNvSpPr/>
                <p:nvPr/>
              </p:nvSpPr>
              <p:spPr>
                <a:xfrm>
                  <a:off x="657726" y="5957434"/>
                  <a:ext cx="60201" cy="60201"/>
                </a:xfrm>
                <a:prstGeom prst="ellipse">
                  <a:avLst/>
                </a:prstGeom>
                <a:solidFill>
                  <a:srgbClr val="C8C21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22" name="Group 421"/>
            <p:cNvGrpSpPr/>
            <p:nvPr/>
          </p:nvGrpSpPr>
          <p:grpSpPr>
            <a:xfrm flipH="1">
              <a:off x="7719972" y="4034992"/>
              <a:ext cx="850972" cy="589809"/>
              <a:chOff x="317330" y="5562600"/>
              <a:chExt cx="1099408" cy="762000"/>
            </a:xfrm>
          </p:grpSpPr>
          <p:sp>
            <p:nvSpPr>
              <p:cNvPr id="423" name="Rounded Rectangle 422"/>
              <p:cNvSpPr/>
              <p:nvPr/>
            </p:nvSpPr>
            <p:spPr>
              <a:xfrm>
                <a:off x="317330" y="5562600"/>
                <a:ext cx="1099408" cy="762000"/>
              </a:xfrm>
              <a:prstGeom prst="roundRect">
                <a:avLst>
                  <a:gd name="adj" fmla="val 12742"/>
                </a:avLst>
              </a:prstGeom>
              <a:noFill/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24" name="Group 423"/>
              <p:cNvGrpSpPr/>
              <p:nvPr/>
            </p:nvGrpSpPr>
            <p:grpSpPr>
              <a:xfrm>
                <a:off x="950745" y="5703370"/>
                <a:ext cx="382450" cy="477161"/>
                <a:chOff x="883081" y="5676219"/>
                <a:chExt cx="392129" cy="489237"/>
              </a:xfrm>
            </p:grpSpPr>
            <p:grpSp>
              <p:nvGrpSpPr>
                <p:cNvPr id="435" name="Group 434"/>
                <p:cNvGrpSpPr/>
                <p:nvPr/>
              </p:nvGrpSpPr>
              <p:grpSpPr>
                <a:xfrm>
                  <a:off x="883081" y="5676219"/>
                  <a:ext cx="392129" cy="489237"/>
                  <a:chOff x="845455" y="5629275"/>
                  <a:chExt cx="429755" cy="536181"/>
                </a:xfrm>
              </p:grpSpPr>
              <p:sp>
                <p:nvSpPr>
                  <p:cNvPr id="438" name="Rounded Rectangle 220"/>
                  <p:cNvSpPr/>
                  <p:nvPr/>
                </p:nvSpPr>
                <p:spPr>
                  <a:xfrm>
                    <a:off x="845455" y="5629275"/>
                    <a:ext cx="429755" cy="455439"/>
                  </a:xfrm>
                  <a:custGeom>
                    <a:avLst/>
                    <a:gdLst>
                      <a:gd name="connsiteX0" fmla="*/ 0 w 429755"/>
                      <a:gd name="connsiteY0" fmla="*/ 71627 h 442205"/>
                      <a:gd name="connsiteX1" fmla="*/ 71627 w 429755"/>
                      <a:gd name="connsiteY1" fmla="*/ 0 h 442205"/>
                      <a:gd name="connsiteX2" fmla="*/ 358128 w 429755"/>
                      <a:gd name="connsiteY2" fmla="*/ 0 h 442205"/>
                      <a:gd name="connsiteX3" fmla="*/ 429755 w 429755"/>
                      <a:gd name="connsiteY3" fmla="*/ 71627 h 442205"/>
                      <a:gd name="connsiteX4" fmla="*/ 429755 w 429755"/>
                      <a:gd name="connsiteY4" fmla="*/ 370578 h 442205"/>
                      <a:gd name="connsiteX5" fmla="*/ 358128 w 429755"/>
                      <a:gd name="connsiteY5" fmla="*/ 442205 h 442205"/>
                      <a:gd name="connsiteX6" fmla="*/ 71627 w 429755"/>
                      <a:gd name="connsiteY6" fmla="*/ 442205 h 442205"/>
                      <a:gd name="connsiteX7" fmla="*/ 0 w 429755"/>
                      <a:gd name="connsiteY7" fmla="*/ 370578 h 442205"/>
                      <a:gd name="connsiteX8" fmla="*/ 0 w 429755"/>
                      <a:gd name="connsiteY8" fmla="*/ 71627 h 442205"/>
                      <a:gd name="connsiteX0" fmla="*/ 0 w 429755"/>
                      <a:gd name="connsiteY0" fmla="*/ 75336 h 445914"/>
                      <a:gd name="connsiteX1" fmla="*/ 71627 w 429755"/>
                      <a:gd name="connsiteY1" fmla="*/ 3709 h 445914"/>
                      <a:gd name="connsiteX2" fmla="*/ 214995 w 429755"/>
                      <a:gd name="connsiteY2" fmla="*/ 0 h 445914"/>
                      <a:gd name="connsiteX3" fmla="*/ 358128 w 429755"/>
                      <a:gd name="connsiteY3" fmla="*/ 3709 h 445914"/>
                      <a:gd name="connsiteX4" fmla="*/ 429755 w 429755"/>
                      <a:gd name="connsiteY4" fmla="*/ 75336 h 445914"/>
                      <a:gd name="connsiteX5" fmla="*/ 429755 w 429755"/>
                      <a:gd name="connsiteY5" fmla="*/ 374287 h 445914"/>
                      <a:gd name="connsiteX6" fmla="*/ 358128 w 429755"/>
                      <a:gd name="connsiteY6" fmla="*/ 445914 h 445914"/>
                      <a:gd name="connsiteX7" fmla="*/ 71627 w 429755"/>
                      <a:gd name="connsiteY7" fmla="*/ 445914 h 445914"/>
                      <a:gd name="connsiteX8" fmla="*/ 0 w 429755"/>
                      <a:gd name="connsiteY8" fmla="*/ 374287 h 445914"/>
                      <a:gd name="connsiteX9" fmla="*/ 0 w 429755"/>
                      <a:gd name="connsiteY9" fmla="*/ 75336 h 445914"/>
                      <a:gd name="connsiteX0" fmla="*/ 0 w 429755"/>
                      <a:gd name="connsiteY0" fmla="*/ 92004 h 462582"/>
                      <a:gd name="connsiteX1" fmla="*/ 71627 w 429755"/>
                      <a:gd name="connsiteY1" fmla="*/ 20377 h 462582"/>
                      <a:gd name="connsiteX2" fmla="*/ 212613 w 429755"/>
                      <a:gd name="connsiteY2" fmla="*/ 0 h 462582"/>
                      <a:gd name="connsiteX3" fmla="*/ 358128 w 429755"/>
                      <a:gd name="connsiteY3" fmla="*/ 20377 h 462582"/>
                      <a:gd name="connsiteX4" fmla="*/ 429755 w 429755"/>
                      <a:gd name="connsiteY4" fmla="*/ 92004 h 462582"/>
                      <a:gd name="connsiteX5" fmla="*/ 429755 w 429755"/>
                      <a:gd name="connsiteY5" fmla="*/ 390955 h 462582"/>
                      <a:gd name="connsiteX6" fmla="*/ 358128 w 429755"/>
                      <a:gd name="connsiteY6" fmla="*/ 462582 h 462582"/>
                      <a:gd name="connsiteX7" fmla="*/ 71627 w 429755"/>
                      <a:gd name="connsiteY7" fmla="*/ 462582 h 462582"/>
                      <a:gd name="connsiteX8" fmla="*/ 0 w 429755"/>
                      <a:gd name="connsiteY8" fmla="*/ 390955 h 462582"/>
                      <a:gd name="connsiteX9" fmla="*/ 0 w 429755"/>
                      <a:gd name="connsiteY9" fmla="*/ 92004 h 462582"/>
                      <a:gd name="connsiteX0" fmla="*/ 0 w 429755"/>
                      <a:gd name="connsiteY0" fmla="*/ 84861 h 455439"/>
                      <a:gd name="connsiteX1" fmla="*/ 71627 w 429755"/>
                      <a:gd name="connsiteY1" fmla="*/ 13234 h 455439"/>
                      <a:gd name="connsiteX2" fmla="*/ 212613 w 429755"/>
                      <a:gd name="connsiteY2" fmla="*/ 0 h 455439"/>
                      <a:gd name="connsiteX3" fmla="*/ 358128 w 429755"/>
                      <a:gd name="connsiteY3" fmla="*/ 13234 h 455439"/>
                      <a:gd name="connsiteX4" fmla="*/ 429755 w 429755"/>
                      <a:gd name="connsiteY4" fmla="*/ 84861 h 455439"/>
                      <a:gd name="connsiteX5" fmla="*/ 429755 w 429755"/>
                      <a:gd name="connsiteY5" fmla="*/ 383812 h 455439"/>
                      <a:gd name="connsiteX6" fmla="*/ 358128 w 429755"/>
                      <a:gd name="connsiteY6" fmla="*/ 455439 h 455439"/>
                      <a:gd name="connsiteX7" fmla="*/ 71627 w 429755"/>
                      <a:gd name="connsiteY7" fmla="*/ 455439 h 455439"/>
                      <a:gd name="connsiteX8" fmla="*/ 0 w 429755"/>
                      <a:gd name="connsiteY8" fmla="*/ 383812 h 455439"/>
                      <a:gd name="connsiteX9" fmla="*/ 0 w 429755"/>
                      <a:gd name="connsiteY9" fmla="*/ 84861 h 455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29755" h="455439">
                        <a:moveTo>
                          <a:pt x="0" y="84861"/>
                        </a:moveTo>
                        <a:cubicBezTo>
                          <a:pt x="0" y="45303"/>
                          <a:pt x="32069" y="13234"/>
                          <a:pt x="71627" y="13234"/>
                        </a:cubicBezTo>
                        <a:lnTo>
                          <a:pt x="212613" y="0"/>
                        </a:lnTo>
                        <a:lnTo>
                          <a:pt x="358128" y="13234"/>
                        </a:lnTo>
                        <a:cubicBezTo>
                          <a:pt x="397686" y="13234"/>
                          <a:pt x="429755" y="45303"/>
                          <a:pt x="429755" y="84861"/>
                        </a:cubicBezTo>
                        <a:lnTo>
                          <a:pt x="429755" y="383812"/>
                        </a:lnTo>
                        <a:cubicBezTo>
                          <a:pt x="429755" y="423370"/>
                          <a:pt x="397686" y="455439"/>
                          <a:pt x="358128" y="455439"/>
                        </a:cubicBezTo>
                        <a:lnTo>
                          <a:pt x="71627" y="455439"/>
                        </a:lnTo>
                        <a:cubicBezTo>
                          <a:pt x="32069" y="455439"/>
                          <a:pt x="0" y="423370"/>
                          <a:pt x="0" y="383812"/>
                        </a:cubicBezTo>
                        <a:lnTo>
                          <a:pt x="0" y="84861"/>
                        </a:lnTo>
                        <a:close/>
                      </a:path>
                    </a:pathLst>
                  </a:custGeom>
                  <a:solidFill>
                    <a:srgbClr val="10253F"/>
                  </a:solidFill>
                  <a:ln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9" name="Rounded Rectangle 438"/>
                  <p:cNvSpPr/>
                  <p:nvPr/>
                </p:nvSpPr>
                <p:spPr>
                  <a:xfrm>
                    <a:off x="852486" y="5709928"/>
                    <a:ext cx="422723" cy="235958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0" name="Rounded Rectangle 439"/>
                  <p:cNvSpPr/>
                  <p:nvPr/>
                </p:nvSpPr>
                <p:spPr>
                  <a:xfrm>
                    <a:off x="919707" y="5642510"/>
                    <a:ext cx="288817" cy="6741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1" name="Rounded Rectangle 440"/>
                  <p:cNvSpPr/>
                  <p:nvPr/>
                </p:nvSpPr>
                <p:spPr>
                  <a:xfrm>
                    <a:off x="954885" y="5956072"/>
                    <a:ext cx="217924" cy="4571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2" name="Rounded Rectangle 441"/>
                  <p:cNvSpPr/>
                  <p:nvPr/>
                </p:nvSpPr>
                <p:spPr>
                  <a:xfrm>
                    <a:off x="954885" y="6001791"/>
                    <a:ext cx="217924" cy="4571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3" name="Arc 442"/>
                  <p:cNvSpPr/>
                  <p:nvPr/>
                </p:nvSpPr>
                <p:spPr>
                  <a:xfrm>
                    <a:off x="1092622" y="5908374"/>
                    <a:ext cx="127151" cy="141114"/>
                  </a:xfrm>
                  <a:prstGeom prst="arc">
                    <a:avLst>
                      <a:gd name="adj1" fmla="val 13730035"/>
                      <a:gd name="adj2" fmla="val 18697352"/>
                    </a:avLst>
                  </a:prstGeom>
                  <a:ln>
                    <a:solidFill>
                      <a:srgbClr val="10253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4" name="Rounded Rectangle 443"/>
                  <p:cNvSpPr/>
                  <p:nvPr/>
                </p:nvSpPr>
                <p:spPr>
                  <a:xfrm>
                    <a:off x="880144" y="5991932"/>
                    <a:ext cx="45719" cy="170204"/>
                  </a:xfrm>
                  <a:prstGeom prst="roundRect">
                    <a:avLst>
                      <a:gd name="adj" fmla="val 28353"/>
                    </a:avLst>
                  </a:prstGeom>
                  <a:solidFill>
                    <a:srgbClr val="10253F"/>
                  </a:solidFill>
                  <a:ln w="19050"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5" name="Rounded Rectangle 444"/>
                  <p:cNvSpPr/>
                  <p:nvPr/>
                </p:nvSpPr>
                <p:spPr>
                  <a:xfrm>
                    <a:off x="1201710" y="5995252"/>
                    <a:ext cx="45719" cy="170204"/>
                  </a:xfrm>
                  <a:prstGeom prst="roundRect">
                    <a:avLst>
                      <a:gd name="adj" fmla="val 28353"/>
                    </a:avLst>
                  </a:prstGeom>
                  <a:solidFill>
                    <a:srgbClr val="10253F"/>
                  </a:solidFill>
                  <a:ln w="19050"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36" name="Oval 435"/>
                <p:cNvSpPr/>
                <p:nvPr/>
              </p:nvSpPr>
              <p:spPr>
                <a:xfrm>
                  <a:off x="910545" y="5982377"/>
                  <a:ext cx="59135" cy="5555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7" name="Oval 436"/>
                <p:cNvSpPr/>
                <p:nvPr/>
              </p:nvSpPr>
              <p:spPr>
                <a:xfrm>
                  <a:off x="1206098" y="5982377"/>
                  <a:ext cx="59135" cy="5555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25" name="Group 424"/>
              <p:cNvGrpSpPr/>
              <p:nvPr/>
            </p:nvGrpSpPr>
            <p:grpSpPr>
              <a:xfrm>
                <a:off x="420895" y="5636525"/>
                <a:ext cx="366478" cy="600293"/>
                <a:chOff x="386095" y="5614421"/>
                <a:chExt cx="411578" cy="674167"/>
              </a:xfrm>
            </p:grpSpPr>
            <p:grpSp>
              <p:nvGrpSpPr>
                <p:cNvPr id="426" name="Group 425"/>
                <p:cNvGrpSpPr/>
                <p:nvPr/>
              </p:nvGrpSpPr>
              <p:grpSpPr>
                <a:xfrm>
                  <a:off x="386095" y="5614421"/>
                  <a:ext cx="411578" cy="674167"/>
                  <a:chOff x="386095" y="5614421"/>
                  <a:chExt cx="411578" cy="674167"/>
                </a:xfrm>
              </p:grpSpPr>
              <p:cxnSp>
                <p:nvCxnSpPr>
                  <p:cNvPr id="429" name="Straight Connector 428"/>
                  <p:cNvCxnSpPr/>
                  <p:nvPr/>
                </p:nvCxnSpPr>
                <p:spPr>
                  <a:xfrm flipV="1">
                    <a:off x="399696" y="6018922"/>
                    <a:ext cx="73919" cy="269666"/>
                  </a:xfrm>
                  <a:prstGeom prst="line">
                    <a:avLst/>
                  </a:prstGeom>
                  <a:ln>
                    <a:solidFill>
                      <a:srgbClr val="10253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0" name="Straight Connector 429"/>
                  <p:cNvCxnSpPr/>
                  <p:nvPr/>
                </p:nvCxnSpPr>
                <p:spPr>
                  <a:xfrm flipH="1" flipV="1">
                    <a:off x="710153" y="6018922"/>
                    <a:ext cx="73919" cy="269666"/>
                  </a:xfrm>
                  <a:prstGeom prst="line">
                    <a:avLst/>
                  </a:prstGeom>
                  <a:ln>
                    <a:solidFill>
                      <a:srgbClr val="10253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31" name="Rounded Rectangle 430"/>
                  <p:cNvSpPr/>
                  <p:nvPr/>
                </p:nvSpPr>
                <p:spPr>
                  <a:xfrm>
                    <a:off x="414480" y="5614421"/>
                    <a:ext cx="354809" cy="471916"/>
                  </a:xfrm>
                  <a:prstGeom prst="roundRect">
                    <a:avLst/>
                  </a:prstGeom>
                  <a:solidFill>
                    <a:srgbClr val="10253F"/>
                  </a:solidFill>
                  <a:ln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2" name="Rounded Rectangle 431"/>
                  <p:cNvSpPr/>
                  <p:nvPr/>
                </p:nvSpPr>
                <p:spPr>
                  <a:xfrm>
                    <a:off x="444047" y="5642510"/>
                    <a:ext cx="295674" cy="235958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3" name="Trapezoid 432"/>
                  <p:cNvSpPr/>
                  <p:nvPr/>
                </p:nvSpPr>
                <p:spPr>
                  <a:xfrm>
                    <a:off x="386095" y="6219692"/>
                    <a:ext cx="411578" cy="45116"/>
                  </a:xfrm>
                  <a:prstGeom prst="trapezoid">
                    <a:avLst/>
                  </a:prstGeom>
                  <a:solidFill>
                    <a:srgbClr val="1025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4" name="Trapezoid 433"/>
                  <p:cNvSpPr/>
                  <p:nvPr/>
                </p:nvSpPr>
                <p:spPr>
                  <a:xfrm>
                    <a:off x="414480" y="6131183"/>
                    <a:ext cx="354809" cy="45116"/>
                  </a:xfrm>
                  <a:prstGeom prst="trapezoid">
                    <a:avLst/>
                  </a:prstGeom>
                  <a:solidFill>
                    <a:srgbClr val="1025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27" name="Oval 426"/>
                <p:cNvSpPr/>
                <p:nvPr/>
              </p:nvSpPr>
              <p:spPr>
                <a:xfrm>
                  <a:off x="468695" y="5959605"/>
                  <a:ext cx="60201" cy="60201"/>
                </a:xfrm>
                <a:prstGeom prst="ellipse">
                  <a:avLst/>
                </a:prstGeom>
                <a:solidFill>
                  <a:srgbClr val="C8C21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8" name="Oval 427"/>
                <p:cNvSpPr/>
                <p:nvPr/>
              </p:nvSpPr>
              <p:spPr>
                <a:xfrm>
                  <a:off x="657726" y="5957434"/>
                  <a:ext cx="60201" cy="60201"/>
                </a:xfrm>
                <a:prstGeom prst="ellipse">
                  <a:avLst/>
                </a:prstGeom>
                <a:solidFill>
                  <a:srgbClr val="C8C21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46" name="Group 445"/>
            <p:cNvGrpSpPr/>
            <p:nvPr/>
          </p:nvGrpSpPr>
          <p:grpSpPr>
            <a:xfrm flipH="1">
              <a:off x="6869000" y="4866014"/>
              <a:ext cx="850972" cy="589809"/>
              <a:chOff x="317330" y="5562600"/>
              <a:chExt cx="1099408" cy="762000"/>
            </a:xfrm>
          </p:grpSpPr>
          <p:sp>
            <p:nvSpPr>
              <p:cNvPr id="447" name="Rounded Rectangle 446"/>
              <p:cNvSpPr/>
              <p:nvPr/>
            </p:nvSpPr>
            <p:spPr>
              <a:xfrm>
                <a:off x="317330" y="5562600"/>
                <a:ext cx="1099408" cy="762000"/>
              </a:xfrm>
              <a:prstGeom prst="roundRect">
                <a:avLst>
                  <a:gd name="adj" fmla="val 12742"/>
                </a:avLst>
              </a:prstGeom>
              <a:noFill/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48" name="Group 447"/>
              <p:cNvGrpSpPr/>
              <p:nvPr/>
            </p:nvGrpSpPr>
            <p:grpSpPr>
              <a:xfrm>
                <a:off x="950745" y="5703370"/>
                <a:ext cx="382450" cy="477161"/>
                <a:chOff x="883081" y="5676219"/>
                <a:chExt cx="392129" cy="489237"/>
              </a:xfrm>
            </p:grpSpPr>
            <p:grpSp>
              <p:nvGrpSpPr>
                <p:cNvPr id="459" name="Group 458"/>
                <p:cNvGrpSpPr/>
                <p:nvPr/>
              </p:nvGrpSpPr>
              <p:grpSpPr>
                <a:xfrm>
                  <a:off x="883081" y="5676219"/>
                  <a:ext cx="392129" cy="489237"/>
                  <a:chOff x="845455" y="5629275"/>
                  <a:chExt cx="429755" cy="536181"/>
                </a:xfrm>
              </p:grpSpPr>
              <p:sp>
                <p:nvSpPr>
                  <p:cNvPr id="462" name="Rounded Rectangle 220"/>
                  <p:cNvSpPr/>
                  <p:nvPr/>
                </p:nvSpPr>
                <p:spPr>
                  <a:xfrm>
                    <a:off x="845455" y="5629275"/>
                    <a:ext cx="429755" cy="455439"/>
                  </a:xfrm>
                  <a:custGeom>
                    <a:avLst/>
                    <a:gdLst>
                      <a:gd name="connsiteX0" fmla="*/ 0 w 429755"/>
                      <a:gd name="connsiteY0" fmla="*/ 71627 h 442205"/>
                      <a:gd name="connsiteX1" fmla="*/ 71627 w 429755"/>
                      <a:gd name="connsiteY1" fmla="*/ 0 h 442205"/>
                      <a:gd name="connsiteX2" fmla="*/ 358128 w 429755"/>
                      <a:gd name="connsiteY2" fmla="*/ 0 h 442205"/>
                      <a:gd name="connsiteX3" fmla="*/ 429755 w 429755"/>
                      <a:gd name="connsiteY3" fmla="*/ 71627 h 442205"/>
                      <a:gd name="connsiteX4" fmla="*/ 429755 w 429755"/>
                      <a:gd name="connsiteY4" fmla="*/ 370578 h 442205"/>
                      <a:gd name="connsiteX5" fmla="*/ 358128 w 429755"/>
                      <a:gd name="connsiteY5" fmla="*/ 442205 h 442205"/>
                      <a:gd name="connsiteX6" fmla="*/ 71627 w 429755"/>
                      <a:gd name="connsiteY6" fmla="*/ 442205 h 442205"/>
                      <a:gd name="connsiteX7" fmla="*/ 0 w 429755"/>
                      <a:gd name="connsiteY7" fmla="*/ 370578 h 442205"/>
                      <a:gd name="connsiteX8" fmla="*/ 0 w 429755"/>
                      <a:gd name="connsiteY8" fmla="*/ 71627 h 442205"/>
                      <a:gd name="connsiteX0" fmla="*/ 0 w 429755"/>
                      <a:gd name="connsiteY0" fmla="*/ 75336 h 445914"/>
                      <a:gd name="connsiteX1" fmla="*/ 71627 w 429755"/>
                      <a:gd name="connsiteY1" fmla="*/ 3709 h 445914"/>
                      <a:gd name="connsiteX2" fmla="*/ 214995 w 429755"/>
                      <a:gd name="connsiteY2" fmla="*/ 0 h 445914"/>
                      <a:gd name="connsiteX3" fmla="*/ 358128 w 429755"/>
                      <a:gd name="connsiteY3" fmla="*/ 3709 h 445914"/>
                      <a:gd name="connsiteX4" fmla="*/ 429755 w 429755"/>
                      <a:gd name="connsiteY4" fmla="*/ 75336 h 445914"/>
                      <a:gd name="connsiteX5" fmla="*/ 429755 w 429755"/>
                      <a:gd name="connsiteY5" fmla="*/ 374287 h 445914"/>
                      <a:gd name="connsiteX6" fmla="*/ 358128 w 429755"/>
                      <a:gd name="connsiteY6" fmla="*/ 445914 h 445914"/>
                      <a:gd name="connsiteX7" fmla="*/ 71627 w 429755"/>
                      <a:gd name="connsiteY7" fmla="*/ 445914 h 445914"/>
                      <a:gd name="connsiteX8" fmla="*/ 0 w 429755"/>
                      <a:gd name="connsiteY8" fmla="*/ 374287 h 445914"/>
                      <a:gd name="connsiteX9" fmla="*/ 0 w 429755"/>
                      <a:gd name="connsiteY9" fmla="*/ 75336 h 445914"/>
                      <a:gd name="connsiteX0" fmla="*/ 0 w 429755"/>
                      <a:gd name="connsiteY0" fmla="*/ 92004 h 462582"/>
                      <a:gd name="connsiteX1" fmla="*/ 71627 w 429755"/>
                      <a:gd name="connsiteY1" fmla="*/ 20377 h 462582"/>
                      <a:gd name="connsiteX2" fmla="*/ 212613 w 429755"/>
                      <a:gd name="connsiteY2" fmla="*/ 0 h 462582"/>
                      <a:gd name="connsiteX3" fmla="*/ 358128 w 429755"/>
                      <a:gd name="connsiteY3" fmla="*/ 20377 h 462582"/>
                      <a:gd name="connsiteX4" fmla="*/ 429755 w 429755"/>
                      <a:gd name="connsiteY4" fmla="*/ 92004 h 462582"/>
                      <a:gd name="connsiteX5" fmla="*/ 429755 w 429755"/>
                      <a:gd name="connsiteY5" fmla="*/ 390955 h 462582"/>
                      <a:gd name="connsiteX6" fmla="*/ 358128 w 429755"/>
                      <a:gd name="connsiteY6" fmla="*/ 462582 h 462582"/>
                      <a:gd name="connsiteX7" fmla="*/ 71627 w 429755"/>
                      <a:gd name="connsiteY7" fmla="*/ 462582 h 462582"/>
                      <a:gd name="connsiteX8" fmla="*/ 0 w 429755"/>
                      <a:gd name="connsiteY8" fmla="*/ 390955 h 462582"/>
                      <a:gd name="connsiteX9" fmla="*/ 0 w 429755"/>
                      <a:gd name="connsiteY9" fmla="*/ 92004 h 462582"/>
                      <a:gd name="connsiteX0" fmla="*/ 0 w 429755"/>
                      <a:gd name="connsiteY0" fmla="*/ 84861 h 455439"/>
                      <a:gd name="connsiteX1" fmla="*/ 71627 w 429755"/>
                      <a:gd name="connsiteY1" fmla="*/ 13234 h 455439"/>
                      <a:gd name="connsiteX2" fmla="*/ 212613 w 429755"/>
                      <a:gd name="connsiteY2" fmla="*/ 0 h 455439"/>
                      <a:gd name="connsiteX3" fmla="*/ 358128 w 429755"/>
                      <a:gd name="connsiteY3" fmla="*/ 13234 h 455439"/>
                      <a:gd name="connsiteX4" fmla="*/ 429755 w 429755"/>
                      <a:gd name="connsiteY4" fmla="*/ 84861 h 455439"/>
                      <a:gd name="connsiteX5" fmla="*/ 429755 w 429755"/>
                      <a:gd name="connsiteY5" fmla="*/ 383812 h 455439"/>
                      <a:gd name="connsiteX6" fmla="*/ 358128 w 429755"/>
                      <a:gd name="connsiteY6" fmla="*/ 455439 h 455439"/>
                      <a:gd name="connsiteX7" fmla="*/ 71627 w 429755"/>
                      <a:gd name="connsiteY7" fmla="*/ 455439 h 455439"/>
                      <a:gd name="connsiteX8" fmla="*/ 0 w 429755"/>
                      <a:gd name="connsiteY8" fmla="*/ 383812 h 455439"/>
                      <a:gd name="connsiteX9" fmla="*/ 0 w 429755"/>
                      <a:gd name="connsiteY9" fmla="*/ 84861 h 455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29755" h="455439">
                        <a:moveTo>
                          <a:pt x="0" y="84861"/>
                        </a:moveTo>
                        <a:cubicBezTo>
                          <a:pt x="0" y="45303"/>
                          <a:pt x="32069" y="13234"/>
                          <a:pt x="71627" y="13234"/>
                        </a:cubicBezTo>
                        <a:lnTo>
                          <a:pt x="212613" y="0"/>
                        </a:lnTo>
                        <a:lnTo>
                          <a:pt x="358128" y="13234"/>
                        </a:lnTo>
                        <a:cubicBezTo>
                          <a:pt x="397686" y="13234"/>
                          <a:pt x="429755" y="45303"/>
                          <a:pt x="429755" y="84861"/>
                        </a:cubicBezTo>
                        <a:lnTo>
                          <a:pt x="429755" y="383812"/>
                        </a:lnTo>
                        <a:cubicBezTo>
                          <a:pt x="429755" y="423370"/>
                          <a:pt x="397686" y="455439"/>
                          <a:pt x="358128" y="455439"/>
                        </a:cubicBezTo>
                        <a:lnTo>
                          <a:pt x="71627" y="455439"/>
                        </a:lnTo>
                        <a:cubicBezTo>
                          <a:pt x="32069" y="455439"/>
                          <a:pt x="0" y="423370"/>
                          <a:pt x="0" y="383812"/>
                        </a:cubicBezTo>
                        <a:lnTo>
                          <a:pt x="0" y="84861"/>
                        </a:lnTo>
                        <a:close/>
                      </a:path>
                    </a:pathLst>
                  </a:custGeom>
                  <a:solidFill>
                    <a:srgbClr val="10253F"/>
                  </a:solidFill>
                  <a:ln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3" name="Rounded Rectangle 462"/>
                  <p:cNvSpPr/>
                  <p:nvPr/>
                </p:nvSpPr>
                <p:spPr>
                  <a:xfrm>
                    <a:off x="852486" y="5709928"/>
                    <a:ext cx="422723" cy="235958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4" name="Rounded Rectangle 463"/>
                  <p:cNvSpPr/>
                  <p:nvPr/>
                </p:nvSpPr>
                <p:spPr>
                  <a:xfrm>
                    <a:off x="919707" y="5642510"/>
                    <a:ext cx="288817" cy="6741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5" name="Rounded Rectangle 464"/>
                  <p:cNvSpPr/>
                  <p:nvPr/>
                </p:nvSpPr>
                <p:spPr>
                  <a:xfrm>
                    <a:off x="954885" y="5956072"/>
                    <a:ext cx="217924" cy="4571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6" name="Rounded Rectangle 465"/>
                  <p:cNvSpPr/>
                  <p:nvPr/>
                </p:nvSpPr>
                <p:spPr>
                  <a:xfrm>
                    <a:off x="954885" y="6001791"/>
                    <a:ext cx="217924" cy="4571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7" name="Arc 466"/>
                  <p:cNvSpPr/>
                  <p:nvPr/>
                </p:nvSpPr>
                <p:spPr>
                  <a:xfrm>
                    <a:off x="1092622" y="5908374"/>
                    <a:ext cx="127151" cy="141114"/>
                  </a:xfrm>
                  <a:prstGeom prst="arc">
                    <a:avLst>
                      <a:gd name="adj1" fmla="val 13730035"/>
                      <a:gd name="adj2" fmla="val 18697352"/>
                    </a:avLst>
                  </a:prstGeom>
                  <a:ln>
                    <a:solidFill>
                      <a:srgbClr val="10253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8" name="Rounded Rectangle 467"/>
                  <p:cNvSpPr/>
                  <p:nvPr/>
                </p:nvSpPr>
                <p:spPr>
                  <a:xfrm>
                    <a:off x="880144" y="5991932"/>
                    <a:ext cx="45719" cy="170204"/>
                  </a:xfrm>
                  <a:prstGeom prst="roundRect">
                    <a:avLst>
                      <a:gd name="adj" fmla="val 28353"/>
                    </a:avLst>
                  </a:prstGeom>
                  <a:solidFill>
                    <a:srgbClr val="10253F"/>
                  </a:solidFill>
                  <a:ln w="19050"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9" name="Rounded Rectangle 468"/>
                  <p:cNvSpPr/>
                  <p:nvPr/>
                </p:nvSpPr>
                <p:spPr>
                  <a:xfrm>
                    <a:off x="1201710" y="5995252"/>
                    <a:ext cx="45719" cy="170204"/>
                  </a:xfrm>
                  <a:prstGeom prst="roundRect">
                    <a:avLst>
                      <a:gd name="adj" fmla="val 28353"/>
                    </a:avLst>
                  </a:prstGeom>
                  <a:solidFill>
                    <a:srgbClr val="10253F"/>
                  </a:solidFill>
                  <a:ln w="19050"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60" name="Oval 459"/>
                <p:cNvSpPr/>
                <p:nvPr/>
              </p:nvSpPr>
              <p:spPr>
                <a:xfrm>
                  <a:off x="910545" y="5982377"/>
                  <a:ext cx="59135" cy="5555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1" name="Oval 460"/>
                <p:cNvSpPr/>
                <p:nvPr/>
              </p:nvSpPr>
              <p:spPr>
                <a:xfrm>
                  <a:off x="1206098" y="5982377"/>
                  <a:ext cx="59135" cy="5555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49" name="Group 448"/>
              <p:cNvGrpSpPr/>
              <p:nvPr/>
            </p:nvGrpSpPr>
            <p:grpSpPr>
              <a:xfrm>
                <a:off x="420895" y="5636525"/>
                <a:ext cx="366478" cy="600293"/>
                <a:chOff x="386095" y="5614421"/>
                <a:chExt cx="411578" cy="674167"/>
              </a:xfrm>
            </p:grpSpPr>
            <p:grpSp>
              <p:nvGrpSpPr>
                <p:cNvPr id="450" name="Group 449"/>
                <p:cNvGrpSpPr/>
                <p:nvPr/>
              </p:nvGrpSpPr>
              <p:grpSpPr>
                <a:xfrm>
                  <a:off x="386095" y="5614421"/>
                  <a:ext cx="411578" cy="674167"/>
                  <a:chOff x="386095" y="5614421"/>
                  <a:chExt cx="411578" cy="674167"/>
                </a:xfrm>
              </p:grpSpPr>
              <p:cxnSp>
                <p:nvCxnSpPr>
                  <p:cNvPr id="453" name="Straight Connector 452"/>
                  <p:cNvCxnSpPr/>
                  <p:nvPr/>
                </p:nvCxnSpPr>
                <p:spPr>
                  <a:xfrm flipV="1">
                    <a:off x="399696" y="6018922"/>
                    <a:ext cx="73919" cy="269666"/>
                  </a:xfrm>
                  <a:prstGeom prst="line">
                    <a:avLst/>
                  </a:prstGeom>
                  <a:ln>
                    <a:solidFill>
                      <a:srgbClr val="10253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4" name="Straight Connector 453"/>
                  <p:cNvCxnSpPr/>
                  <p:nvPr/>
                </p:nvCxnSpPr>
                <p:spPr>
                  <a:xfrm flipH="1" flipV="1">
                    <a:off x="710153" y="6018922"/>
                    <a:ext cx="73919" cy="269666"/>
                  </a:xfrm>
                  <a:prstGeom prst="line">
                    <a:avLst/>
                  </a:prstGeom>
                  <a:ln>
                    <a:solidFill>
                      <a:srgbClr val="10253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55" name="Rounded Rectangle 454"/>
                  <p:cNvSpPr/>
                  <p:nvPr/>
                </p:nvSpPr>
                <p:spPr>
                  <a:xfrm>
                    <a:off x="414480" y="5614421"/>
                    <a:ext cx="354809" cy="471916"/>
                  </a:xfrm>
                  <a:prstGeom prst="roundRect">
                    <a:avLst/>
                  </a:prstGeom>
                  <a:solidFill>
                    <a:srgbClr val="10253F"/>
                  </a:solidFill>
                  <a:ln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6" name="Rounded Rectangle 455"/>
                  <p:cNvSpPr/>
                  <p:nvPr/>
                </p:nvSpPr>
                <p:spPr>
                  <a:xfrm>
                    <a:off x="444047" y="5642510"/>
                    <a:ext cx="295674" cy="235958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7" name="Trapezoid 456"/>
                  <p:cNvSpPr/>
                  <p:nvPr/>
                </p:nvSpPr>
                <p:spPr>
                  <a:xfrm>
                    <a:off x="386095" y="6219692"/>
                    <a:ext cx="411578" cy="45116"/>
                  </a:xfrm>
                  <a:prstGeom prst="trapezoid">
                    <a:avLst/>
                  </a:prstGeom>
                  <a:solidFill>
                    <a:srgbClr val="1025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8" name="Trapezoid 457"/>
                  <p:cNvSpPr/>
                  <p:nvPr/>
                </p:nvSpPr>
                <p:spPr>
                  <a:xfrm>
                    <a:off x="414480" y="6131183"/>
                    <a:ext cx="354809" cy="45116"/>
                  </a:xfrm>
                  <a:prstGeom prst="trapezoid">
                    <a:avLst/>
                  </a:prstGeom>
                  <a:solidFill>
                    <a:srgbClr val="1025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51" name="Oval 450"/>
                <p:cNvSpPr/>
                <p:nvPr/>
              </p:nvSpPr>
              <p:spPr>
                <a:xfrm>
                  <a:off x="468695" y="5959605"/>
                  <a:ext cx="60201" cy="60201"/>
                </a:xfrm>
                <a:prstGeom prst="ellipse">
                  <a:avLst/>
                </a:prstGeom>
                <a:solidFill>
                  <a:srgbClr val="C8C21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2" name="Oval 451"/>
                <p:cNvSpPr/>
                <p:nvPr/>
              </p:nvSpPr>
              <p:spPr>
                <a:xfrm>
                  <a:off x="657726" y="5957434"/>
                  <a:ext cx="60201" cy="60201"/>
                </a:xfrm>
                <a:prstGeom prst="ellipse">
                  <a:avLst/>
                </a:prstGeom>
                <a:solidFill>
                  <a:srgbClr val="C8C21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48450" y="6400800"/>
            <a:ext cx="2133600" cy="365125"/>
          </a:xfrm>
        </p:spPr>
        <p:txBody>
          <a:bodyPr/>
          <a:lstStyle/>
          <a:p>
            <a:fld id="{A4F7B497-9F54-4543-8493-34C1C28E2702}" type="slidenum">
              <a:rPr lang="en-US" smtClean="0"/>
              <a:pPr/>
              <a:t>10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159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81"/>
    </mc:Choice>
    <mc:Fallback xmlns="">
      <p:transition spd="slow" advTm="44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Developer Perspective</a:t>
            </a:r>
            <a:endParaRPr lang="en-US" dirty="0"/>
          </a:p>
        </p:txBody>
      </p:sp>
      <p:grpSp>
        <p:nvGrpSpPr>
          <p:cNvPr id="479" name="Group 478"/>
          <p:cNvGrpSpPr/>
          <p:nvPr/>
        </p:nvGrpSpPr>
        <p:grpSpPr>
          <a:xfrm>
            <a:off x="4925328" y="2928361"/>
            <a:ext cx="547364" cy="562433"/>
            <a:chOff x="5817157" y="1955090"/>
            <a:chExt cx="618678" cy="635710"/>
          </a:xfrm>
        </p:grpSpPr>
        <p:cxnSp>
          <p:nvCxnSpPr>
            <p:cNvPr id="539" name="Straight Connector 538"/>
            <p:cNvCxnSpPr/>
            <p:nvPr/>
          </p:nvCxnSpPr>
          <p:spPr>
            <a:xfrm flipH="1">
              <a:off x="6400801" y="2260600"/>
              <a:ext cx="35034" cy="254000"/>
            </a:xfrm>
            <a:prstGeom prst="line">
              <a:avLst/>
            </a:prstGeom>
            <a:ln w="19050">
              <a:solidFill>
                <a:srgbClr val="1025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0" name="Straight Connector 539"/>
            <p:cNvCxnSpPr/>
            <p:nvPr/>
          </p:nvCxnSpPr>
          <p:spPr>
            <a:xfrm flipH="1">
              <a:off x="6196828" y="2514600"/>
              <a:ext cx="203972" cy="0"/>
            </a:xfrm>
            <a:prstGeom prst="line">
              <a:avLst/>
            </a:prstGeom>
            <a:ln w="19050">
              <a:solidFill>
                <a:srgbClr val="1025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1" name="Oval 540"/>
            <p:cNvSpPr/>
            <p:nvPr/>
          </p:nvSpPr>
          <p:spPr>
            <a:xfrm>
              <a:off x="5932472" y="1955090"/>
              <a:ext cx="206375" cy="206375"/>
            </a:xfrm>
            <a:prstGeom prst="ellipse">
              <a:avLst/>
            </a:prstGeom>
            <a:solidFill>
              <a:srgbClr val="10253F"/>
            </a:solidFill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2" name="Rounded Rectangle 541"/>
            <p:cNvSpPr/>
            <p:nvPr/>
          </p:nvSpPr>
          <p:spPr>
            <a:xfrm>
              <a:off x="5817157" y="2438400"/>
              <a:ext cx="142510" cy="152400"/>
            </a:xfrm>
            <a:prstGeom prst="roundRect">
              <a:avLst/>
            </a:prstGeom>
            <a:solidFill>
              <a:srgbClr val="10253F"/>
            </a:solidFill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3" name="Rounded Rectangle 542"/>
            <p:cNvSpPr/>
            <p:nvPr/>
          </p:nvSpPr>
          <p:spPr>
            <a:xfrm rot="19800000" flipH="1">
              <a:off x="5996000" y="2290404"/>
              <a:ext cx="45719" cy="182979"/>
            </a:xfrm>
            <a:prstGeom prst="roundRect">
              <a:avLst/>
            </a:prstGeom>
            <a:solidFill>
              <a:srgbClr val="10253F"/>
            </a:solidFill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4" name="Rounded Rectangle 543"/>
            <p:cNvSpPr/>
            <p:nvPr/>
          </p:nvSpPr>
          <p:spPr>
            <a:xfrm rot="1104094">
              <a:off x="5856272" y="2177524"/>
              <a:ext cx="152400" cy="312738"/>
            </a:xfrm>
            <a:prstGeom prst="roundRect">
              <a:avLst/>
            </a:prstGeom>
            <a:solidFill>
              <a:srgbClr val="10253F"/>
            </a:solidFill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5" name="Rounded Rectangle 544"/>
            <p:cNvSpPr/>
            <p:nvPr/>
          </p:nvSpPr>
          <p:spPr>
            <a:xfrm rot="16421083" flipH="1">
              <a:off x="6120743" y="2364396"/>
              <a:ext cx="45719" cy="182979"/>
            </a:xfrm>
            <a:prstGeom prst="roundRect">
              <a:avLst/>
            </a:prstGeom>
            <a:solidFill>
              <a:srgbClr val="10253F"/>
            </a:solidFill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0" name="TextBox 479"/>
          <p:cNvSpPr txBox="1"/>
          <p:nvPr/>
        </p:nvSpPr>
        <p:spPr>
          <a:xfrm>
            <a:off x="5961116" y="3041622"/>
            <a:ext cx="1089482" cy="4629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Standardized</a:t>
            </a:r>
          </a:p>
          <a:p>
            <a:pPr algn="ctr"/>
            <a:r>
              <a:rPr lang="en-US" sz="1400" dirty="0" smtClean="0">
                <a:latin typeface="+mj-lt"/>
              </a:rPr>
              <a:t>Data Hub</a:t>
            </a:r>
            <a:endParaRPr lang="en-US" sz="1400" dirty="0">
              <a:latin typeface="+mj-lt"/>
            </a:endParaRPr>
          </a:p>
        </p:txBody>
      </p:sp>
      <p:cxnSp>
        <p:nvCxnSpPr>
          <p:cNvPr id="481" name="Straight Arrow Connector 480"/>
          <p:cNvCxnSpPr>
            <a:endCxn id="480" idx="1"/>
          </p:cNvCxnSpPr>
          <p:nvPr/>
        </p:nvCxnSpPr>
        <p:spPr>
          <a:xfrm flipV="1">
            <a:off x="5572473" y="3273077"/>
            <a:ext cx="388643" cy="1662"/>
          </a:xfrm>
          <a:prstGeom prst="straightConnector1">
            <a:avLst/>
          </a:prstGeom>
          <a:ln w="381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7" name="Rectangle 486"/>
          <p:cNvSpPr/>
          <p:nvPr/>
        </p:nvSpPr>
        <p:spPr>
          <a:xfrm rot="18900000">
            <a:off x="6723550" y="2971817"/>
            <a:ext cx="101125" cy="102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8" name="Rectangle 487"/>
          <p:cNvSpPr/>
          <p:nvPr/>
        </p:nvSpPr>
        <p:spPr>
          <a:xfrm rot="17100000">
            <a:off x="6723550" y="3342993"/>
            <a:ext cx="101125" cy="1025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9" name="Straight Arrow Connector 488"/>
          <p:cNvCxnSpPr>
            <a:stCxn id="523" idx="1"/>
            <a:endCxn id="487" idx="3"/>
          </p:cNvCxnSpPr>
          <p:nvPr/>
        </p:nvCxnSpPr>
        <p:spPr>
          <a:xfrm flipH="1">
            <a:off x="6809866" y="2220465"/>
            <a:ext cx="857585" cy="76686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0" name="Straight Arrow Connector 489"/>
          <p:cNvCxnSpPr>
            <a:stCxn id="505" idx="1"/>
          </p:cNvCxnSpPr>
          <p:nvPr/>
        </p:nvCxnSpPr>
        <p:spPr>
          <a:xfrm flipH="1" flipV="1">
            <a:off x="6873630" y="3456368"/>
            <a:ext cx="793822" cy="85466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1" name="Straight Arrow Connector 490"/>
          <p:cNvCxnSpPr>
            <a:stCxn id="532" idx="2"/>
            <a:endCxn id="480" idx="0"/>
          </p:cNvCxnSpPr>
          <p:nvPr/>
        </p:nvCxnSpPr>
        <p:spPr>
          <a:xfrm flipH="1">
            <a:off x="6505857" y="2012597"/>
            <a:ext cx="613506" cy="102902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2" name="Straight Arrow Connector 491"/>
          <p:cNvCxnSpPr>
            <a:stCxn id="496" idx="0"/>
            <a:endCxn id="480" idx="2"/>
          </p:cNvCxnSpPr>
          <p:nvPr/>
        </p:nvCxnSpPr>
        <p:spPr>
          <a:xfrm flipH="1" flipV="1">
            <a:off x="6505857" y="3504531"/>
            <a:ext cx="544741" cy="122785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3" name="Straight Arrow Connector 492"/>
          <p:cNvCxnSpPr>
            <a:stCxn id="514" idx="1"/>
            <a:endCxn id="480" idx="3"/>
          </p:cNvCxnSpPr>
          <p:nvPr/>
        </p:nvCxnSpPr>
        <p:spPr>
          <a:xfrm flipH="1" flipV="1">
            <a:off x="7050598" y="3273077"/>
            <a:ext cx="616853" cy="166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6" name="Group 145"/>
          <p:cNvGrpSpPr/>
          <p:nvPr/>
        </p:nvGrpSpPr>
        <p:grpSpPr>
          <a:xfrm>
            <a:off x="990600" y="2939600"/>
            <a:ext cx="547365" cy="562433"/>
            <a:chOff x="5817157" y="1955090"/>
            <a:chExt cx="618678" cy="635710"/>
          </a:xfrm>
        </p:grpSpPr>
        <p:cxnSp>
          <p:nvCxnSpPr>
            <p:cNvPr id="147" name="Straight Connector 146"/>
            <p:cNvCxnSpPr/>
            <p:nvPr/>
          </p:nvCxnSpPr>
          <p:spPr>
            <a:xfrm flipH="1">
              <a:off x="6400801" y="2260600"/>
              <a:ext cx="35034" cy="254000"/>
            </a:xfrm>
            <a:prstGeom prst="line">
              <a:avLst/>
            </a:prstGeom>
            <a:ln w="19050">
              <a:solidFill>
                <a:srgbClr val="1025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 flipH="1">
              <a:off x="6196828" y="2514600"/>
              <a:ext cx="203972" cy="0"/>
            </a:xfrm>
            <a:prstGeom prst="line">
              <a:avLst/>
            </a:prstGeom>
            <a:ln w="19050">
              <a:solidFill>
                <a:srgbClr val="1025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Oval 148"/>
            <p:cNvSpPr/>
            <p:nvPr/>
          </p:nvSpPr>
          <p:spPr>
            <a:xfrm>
              <a:off x="5932472" y="1955090"/>
              <a:ext cx="206375" cy="206375"/>
            </a:xfrm>
            <a:prstGeom prst="ellipse">
              <a:avLst/>
            </a:prstGeom>
            <a:solidFill>
              <a:srgbClr val="10253F"/>
            </a:solidFill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ounded Rectangle 149"/>
            <p:cNvSpPr/>
            <p:nvPr/>
          </p:nvSpPr>
          <p:spPr>
            <a:xfrm>
              <a:off x="5817157" y="2438400"/>
              <a:ext cx="142510" cy="152400"/>
            </a:xfrm>
            <a:prstGeom prst="roundRect">
              <a:avLst/>
            </a:prstGeom>
            <a:solidFill>
              <a:srgbClr val="10253F"/>
            </a:solidFill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ounded Rectangle 150"/>
            <p:cNvSpPr/>
            <p:nvPr/>
          </p:nvSpPr>
          <p:spPr>
            <a:xfrm rot="19800000" flipH="1">
              <a:off x="5996000" y="2290404"/>
              <a:ext cx="45719" cy="182979"/>
            </a:xfrm>
            <a:prstGeom prst="roundRect">
              <a:avLst/>
            </a:prstGeom>
            <a:solidFill>
              <a:srgbClr val="10253F"/>
            </a:solidFill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ounded Rectangle 151"/>
            <p:cNvSpPr/>
            <p:nvPr/>
          </p:nvSpPr>
          <p:spPr>
            <a:xfrm rot="1104094">
              <a:off x="5856272" y="2177524"/>
              <a:ext cx="152400" cy="312738"/>
            </a:xfrm>
            <a:prstGeom prst="roundRect">
              <a:avLst/>
            </a:prstGeom>
            <a:solidFill>
              <a:srgbClr val="10253F"/>
            </a:solidFill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ounded Rectangle 152"/>
            <p:cNvSpPr/>
            <p:nvPr/>
          </p:nvSpPr>
          <p:spPr>
            <a:xfrm rot="16421083" flipH="1">
              <a:off x="6120743" y="2364396"/>
              <a:ext cx="45719" cy="182979"/>
            </a:xfrm>
            <a:prstGeom prst="roundRect">
              <a:avLst/>
            </a:prstGeom>
            <a:solidFill>
              <a:srgbClr val="10253F"/>
            </a:solidFill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94" name="Straight Arrow Connector 63"/>
          <p:cNvCxnSpPr>
            <a:endCxn id="139" idx="1"/>
          </p:cNvCxnSpPr>
          <p:nvPr/>
        </p:nvCxnSpPr>
        <p:spPr>
          <a:xfrm rot="5400000" flipH="1" flipV="1">
            <a:off x="1319854" y="1826210"/>
            <a:ext cx="1262142" cy="825920"/>
          </a:xfrm>
          <a:prstGeom prst="curvedConnector2">
            <a:avLst/>
          </a:prstGeom>
          <a:ln w="28575"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65"/>
          <p:cNvCxnSpPr>
            <a:endCxn id="157" idx="1"/>
          </p:cNvCxnSpPr>
          <p:nvPr/>
        </p:nvCxnSpPr>
        <p:spPr>
          <a:xfrm flipV="1">
            <a:off x="1664766" y="2220465"/>
            <a:ext cx="1550582" cy="868878"/>
          </a:xfrm>
          <a:prstGeom prst="curvedConnector3">
            <a:avLst>
              <a:gd name="adj1" fmla="val 50000"/>
            </a:avLst>
          </a:prstGeom>
          <a:ln w="28575">
            <a:solidFill>
              <a:schemeClr val="accent2"/>
            </a:solidFill>
            <a:prstDash val="lg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Arrow Connector 67"/>
          <p:cNvCxnSpPr>
            <a:endCxn id="167" idx="1"/>
          </p:cNvCxnSpPr>
          <p:nvPr/>
        </p:nvCxnSpPr>
        <p:spPr>
          <a:xfrm flipV="1">
            <a:off x="1664766" y="3274739"/>
            <a:ext cx="1550582" cy="39326"/>
          </a:xfrm>
          <a:prstGeom prst="curvedConnector3">
            <a:avLst>
              <a:gd name="adj1" fmla="val 41848"/>
            </a:avLst>
          </a:prstGeom>
          <a:ln w="28575">
            <a:solidFill>
              <a:schemeClr val="accent3"/>
            </a:solidFill>
            <a:prstDash val="lgDashDot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69"/>
          <p:cNvCxnSpPr>
            <a:endCxn id="177" idx="1"/>
          </p:cNvCxnSpPr>
          <p:nvPr/>
        </p:nvCxnSpPr>
        <p:spPr>
          <a:xfrm>
            <a:off x="1664766" y="3482607"/>
            <a:ext cx="1550582" cy="828428"/>
          </a:xfrm>
          <a:prstGeom prst="curvedConnector3">
            <a:avLst>
              <a:gd name="adj1" fmla="val 50000"/>
            </a:avLst>
          </a:prstGeom>
          <a:ln w="28575" cmpd="dbl">
            <a:solidFill>
              <a:schemeClr val="accent4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71"/>
          <p:cNvCxnSpPr>
            <a:endCxn id="187" idx="1"/>
          </p:cNvCxnSpPr>
          <p:nvPr/>
        </p:nvCxnSpPr>
        <p:spPr>
          <a:xfrm rot="16200000" flipH="1">
            <a:off x="1172219" y="4013987"/>
            <a:ext cx="1457650" cy="788153"/>
          </a:xfrm>
          <a:prstGeom prst="curvedConnector2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/>
          <p:cNvCxnSpPr/>
          <p:nvPr/>
        </p:nvCxnSpPr>
        <p:spPr>
          <a:xfrm>
            <a:off x="4572000" y="1203598"/>
            <a:ext cx="0" cy="4217517"/>
          </a:xfrm>
          <a:prstGeom prst="line">
            <a:avLst/>
          </a:prstGeom>
          <a:ln w="28575">
            <a:solidFill>
              <a:srgbClr val="102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1" name="Group 230"/>
          <p:cNvGrpSpPr/>
          <p:nvPr/>
        </p:nvGrpSpPr>
        <p:grpSpPr>
          <a:xfrm flipH="1">
            <a:off x="6869000" y="1289999"/>
            <a:ext cx="850972" cy="589809"/>
            <a:chOff x="317330" y="5562600"/>
            <a:chExt cx="1099408" cy="762000"/>
          </a:xfrm>
        </p:grpSpPr>
        <p:sp>
          <p:nvSpPr>
            <p:cNvPr id="232" name="Rounded Rectangle 231"/>
            <p:cNvSpPr/>
            <p:nvPr/>
          </p:nvSpPr>
          <p:spPr>
            <a:xfrm>
              <a:off x="317330" y="5562600"/>
              <a:ext cx="1099408" cy="762000"/>
            </a:xfrm>
            <a:prstGeom prst="roundRect">
              <a:avLst>
                <a:gd name="adj" fmla="val 12742"/>
              </a:avLst>
            </a:prstGeom>
            <a:noFill/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3" name="Group 232"/>
            <p:cNvGrpSpPr/>
            <p:nvPr/>
          </p:nvGrpSpPr>
          <p:grpSpPr>
            <a:xfrm>
              <a:off x="950745" y="5703370"/>
              <a:ext cx="382450" cy="477161"/>
              <a:chOff x="883081" y="5676219"/>
              <a:chExt cx="392129" cy="489237"/>
            </a:xfrm>
          </p:grpSpPr>
          <p:grpSp>
            <p:nvGrpSpPr>
              <p:cNvPr id="244" name="Group 243"/>
              <p:cNvGrpSpPr/>
              <p:nvPr/>
            </p:nvGrpSpPr>
            <p:grpSpPr>
              <a:xfrm>
                <a:off x="883081" y="5676219"/>
                <a:ext cx="392129" cy="489237"/>
                <a:chOff x="845455" y="5629275"/>
                <a:chExt cx="429755" cy="536181"/>
              </a:xfrm>
            </p:grpSpPr>
            <p:sp>
              <p:nvSpPr>
                <p:cNvPr id="247" name="Rounded Rectangle 220"/>
                <p:cNvSpPr/>
                <p:nvPr/>
              </p:nvSpPr>
              <p:spPr>
                <a:xfrm>
                  <a:off x="845455" y="5629275"/>
                  <a:ext cx="429755" cy="455439"/>
                </a:xfrm>
                <a:custGeom>
                  <a:avLst/>
                  <a:gdLst>
                    <a:gd name="connsiteX0" fmla="*/ 0 w 429755"/>
                    <a:gd name="connsiteY0" fmla="*/ 71627 h 442205"/>
                    <a:gd name="connsiteX1" fmla="*/ 71627 w 429755"/>
                    <a:gd name="connsiteY1" fmla="*/ 0 h 442205"/>
                    <a:gd name="connsiteX2" fmla="*/ 358128 w 429755"/>
                    <a:gd name="connsiteY2" fmla="*/ 0 h 442205"/>
                    <a:gd name="connsiteX3" fmla="*/ 429755 w 429755"/>
                    <a:gd name="connsiteY3" fmla="*/ 71627 h 442205"/>
                    <a:gd name="connsiteX4" fmla="*/ 429755 w 429755"/>
                    <a:gd name="connsiteY4" fmla="*/ 370578 h 442205"/>
                    <a:gd name="connsiteX5" fmla="*/ 358128 w 429755"/>
                    <a:gd name="connsiteY5" fmla="*/ 442205 h 442205"/>
                    <a:gd name="connsiteX6" fmla="*/ 71627 w 429755"/>
                    <a:gd name="connsiteY6" fmla="*/ 442205 h 442205"/>
                    <a:gd name="connsiteX7" fmla="*/ 0 w 429755"/>
                    <a:gd name="connsiteY7" fmla="*/ 370578 h 442205"/>
                    <a:gd name="connsiteX8" fmla="*/ 0 w 429755"/>
                    <a:gd name="connsiteY8" fmla="*/ 71627 h 442205"/>
                    <a:gd name="connsiteX0" fmla="*/ 0 w 429755"/>
                    <a:gd name="connsiteY0" fmla="*/ 75336 h 445914"/>
                    <a:gd name="connsiteX1" fmla="*/ 71627 w 429755"/>
                    <a:gd name="connsiteY1" fmla="*/ 3709 h 445914"/>
                    <a:gd name="connsiteX2" fmla="*/ 214995 w 429755"/>
                    <a:gd name="connsiteY2" fmla="*/ 0 h 445914"/>
                    <a:gd name="connsiteX3" fmla="*/ 358128 w 429755"/>
                    <a:gd name="connsiteY3" fmla="*/ 3709 h 445914"/>
                    <a:gd name="connsiteX4" fmla="*/ 429755 w 429755"/>
                    <a:gd name="connsiteY4" fmla="*/ 75336 h 445914"/>
                    <a:gd name="connsiteX5" fmla="*/ 429755 w 429755"/>
                    <a:gd name="connsiteY5" fmla="*/ 374287 h 445914"/>
                    <a:gd name="connsiteX6" fmla="*/ 358128 w 429755"/>
                    <a:gd name="connsiteY6" fmla="*/ 445914 h 445914"/>
                    <a:gd name="connsiteX7" fmla="*/ 71627 w 429755"/>
                    <a:gd name="connsiteY7" fmla="*/ 445914 h 445914"/>
                    <a:gd name="connsiteX8" fmla="*/ 0 w 429755"/>
                    <a:gd name="connsiteY8" fmla="*/ 374287 h 445914"/>
                    <a:gd name="connsiteX9" fmla="*/ 0 w 429755"/>
                    <a:gd name="connsiteY9" fmla="*/ 75336 h 445914"/>
                    <a:gd name="connsiteX0" fmla="*/ 0 w 429755"/>
                    <a:gd name="connsiteY0" fmla="*/ 92004 h 462582"/>
                    <a:gd name="connsiteX1" fmla="*/ 71627 w 429755"/>
                    <a:gd name="connsiteY1" fmla="*/ 20377 h 462582"/>
                    <a:gd name="connsiteX2" fmla="*/ 212613 w 429755"/>
                    <a:gd name="connsiteY2" fmla="*/ 0 h 462582"/>
                    <a:gd name="connsiteX3" fmla="*/ 358128 w 429755"/>
                    <a:gd name="connsiteY3" fmla="*/ 20377 h 462582"/>
                    <a:gd name="connsiteX4" fmla="*/ 429755 w 429755"/>
                    <a:gd name="connsiteY4" fmla="*/ 92004 h 462582"/>
                    <a:gd name="connsiteX5" fmla="*/ 429755 w 429755"/>
                    <a:gd name="connsiteY5" fmla="*/ 390955 h 462582"/>
                    <a:gd name="connsiteX6" fmla="*/ 358128 w 429755"/>
                    <a:gd name="connsiteY6" fmla="*/ 462582 h 462582"/>
                    <a:gd name="connsiteX7" fmla="*/ 71627 w 429755"/>
                    <a:gd name="connsiteY7" fmla="*/ 462582 h 462582"/>
                    <a:gd name="connsiteX8" fmla="*/ 0 w 429755"/>
                    <a:gd name="connsiteY8" fmla="*/ 390955 h 462582"/>
                    <a:gd name="connsiteX9" fmla="*/ 0 w 429755"/>
                    <a:gd name="connsiteY9" fmla="*/ 92004 h 462582"/>
                    <a:gd name="connsiteX0" fmla="*/ 0 w 429755"/>
                    <a:gd name="connsiteY0" fmla="*/ 84861 h 455439"/>
                    <a:gd name="connsiteX1" fmla="*/ 71627 w 429755"/>
                    <a:gd name="connsiteY1" fmla="*/ 13234 h 455439"/>
                    <a:gd name="connsiteX2" fmla="*/ 212613 w 429755"/>
                    <a:gd name="connsiteY2" fmla="*/ 0 h 455439"/>
                    <a:gd name="connsiteX3" fmla="*/ 358128 w 429755"/>
                    <a:gd name="connsiteY3" fmla="*/ 13234 h 455439"/>
                    <a:gd name="connsiteX4" fmla="*/ 429755 w 429755"/>
                    <a:gd name="connsiteY4" fmla="*/ 84861 h 455439"/>
                    <a:gd name="connsiteX5" fmla="*/ 429755 w 429755"/>
                    <a:gd name="connsiteY5" fmla="*/ 383812 h 455439"/>
                    <a:gd name="connsiteX6" fmla="*/ 358128 w 429755"/>
                    <a:gd name="connsiteY6" fmla="*/ 455439 h 455439"/>
                    <a:gd name="connsiteX7" fmla="*/ 71627 w 429755"/>
                    <a:gd name="connsiteY7" fmla="*/ 455439 h 455439"/>
                    <a:gd name="connsiteX8" fmla="*/ 0 w 429755"/>
                    <a:gd name="connsiteY8" fmla="*/ 383812 h 455439"/>
                    <a:gd name="connsiteX9" fmla="*/ 0 w 429755"/>
                    <a:gd name="connsiteY9" fmla="*/ 84861 h 455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9755" h="455439">
                      <a:moveTo>
                        <a:pt x="0" y="84861"/>
                      </a:moveTo>
                      <a:cubicBezTo>
                        <a:pt x="0" y="45303"/>
                        <a:pt x="32069" y="13234"/>
                        <a:pt x="71627" y="13234"/>
                      </a:cubicBezTo>
                      <a:lnTo>
                        <a:pt x="212613" y="0"/>
                      </a:lnTo>
                      <a:lnTo>
                        <a:pt x="358128" y="13234"/>
                      </a:lnTo>
                      <a:cubicBezTo>
                        <a:pt x="397686" y="13234"/>
                        <a:pt x="429755" y="45303"/>
                        <a:pt x="429755" y="84861"/>
                      </a:cubicBezTo>
                      <a:lnTo>
                        <a:pt x="429755" y="383812"/>
                      </a:lnTo>
                      <a:cubicBezTo>
                        <a:pt x="429755" y="423370"/>
                        <a:pt x="397686" y="455439"/>
                        <a:pt x="358128" y="455439"/>
                      </a:cubicBezTo>
                      <a:lnTo>
                        <a:pt x="71627" y="455439"/>
                      </a:lnTo>
                      <a:cubicBezTo>
                        <a:pt x="32069" y="455439"/>
                        <a:pt x="0" y="423370"/>
                        <a:pt x="0" y="383812"/>
                      </a:cubicBezTo>
                      <a:lnTo>
                        <a:pt x="0" y="84861"/>
                      </a:lnTo>
                      <a:close/>
                    </a:path>
                  </a:pathLst>
                </a:cu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8" name="Rounded Rectangle 247"/>
                <p:cNvSpPr/>
                <p:nvPr/>
              </p:nvSpPr>
              <p:spPr>
                <a:xfrm>
                  <a:off x="852486" y="5709928"/>
                  <a:ext cx="422723" cy="23595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9" name="Rounded Rectangle 248"/>
                <p:cNvSpPr/>
                <p:nvPr/>
              </p:nvSpPr>
              <p:spPr>
                <a:xfrm>
                  <a:off x="919707" y="5642510"/>
                  <a:ext cx="288817" cy="6741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0" name="Rounded Rectangle 249"/>
                <p:cNvSpPr/>
                <p:nvPr/>
              </p:nvSpPr>
              <p:spPr>
                <a:xfrm>
                  <a:off x="954885" y="5956072"/>
                  <a:ext cx="217924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1" name="Rounded Rectangle 250"/>
                <p:cNvSpPr/>
                <p:nvPr/>
              </p:nvSpPr>
              <p:spPr>
                <a:xfrm>
                  <a:off x="954885" y="6001791"/>
                  <a:ext cx="217924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2" name="Arc 251"/>
                <p:cNvSpPr/>
                <p:nvPr/>
              </p:nvSpPr>
              <p:spPr>
                <a:xfrm>
                  <a:off x="1092622" y="5908374"/>
                  <a:ext cx="127151" cy="141114"/>
                </a:xfrm>
                <a:prstGeom prst="arc">
                  <a:avLst>
                    <a:gd name="adj1" fmla="val 13730035"/>
                    <a:gd name="adj2" fmla="val 18697352"/>
                  </a:avLst>
                </a:prstGeom>
                <a:ln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3" name="Rounded Rectangle 252"/>
                <p:cNvSpPr/>
                <p:nvPr/>
              </p:nvSpPr>
              <p:spPr>
                <a:xfrm>
                  <a:off x="880144" y="5991932"/>
                  <a:ext cx="45719" cy="170204"/>
                </a:xfrm>
                <a:prstGeom prst="roundRect">
                  <a:avLst>
                    <a:gd name="adj" fmla="val 28353"/>
                  </a:avLst>
                </a:prstGeom>
                <a:solidFill>
                  <a:srgbClr val="10253F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4" name="Rounded Rectangle 253"/>
                <p:cNvSpPr/>
                <p:nvPr/>
              </p:nvSpPr>
              <p:spPr>
                <a:xfrm>
                  <a:off x="1201710" y="5995252"/>
                  <a:ext cx="45719" cy="170204"/>
                </a:xfrm>
                <a:prstGeom prst="roundRect">
                  <a:avLst>
                    <a:gd name="adj" fmla="val 28353"/>
                  </a:avLst>
                </a:prstGeom>
                <a:solidFill>
                  <a:srgbClr val="10253F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5" name="Oval 244"/>
              <p:cNvSpPr/>
              <p:nvPr/>
            </p:nvSpPr>
            <p:spPr>
              <a:xfrm>
                <a:off x="910545" y="5982377"/>
                <a:ext cx="59135" cy="5555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Oval 245"/>
              <p:cNvSpPr/>
              <p:nvPr/>
            </p:nvSpPr>
            <p:spPr>
              <a:xfrm>
                <a:off x="1206098" y="5982377"/>
                <a:ext cx="59135" cy="5555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4" name="Group 233"/>
            <p:cNvGrpSpPr/>
            <p:nvPr/>
          </p:nvGrpSpPr>
          <p:grpSpPr>
            <a:xfrm>
              <a:off x="420895" y="5636525"/>
              <a:ext cx="366478" cy="600293"/>
              <a:chOff x="386095" y="5614421"/>
              <a:chExt cx="411578" cy="674167"/>
            </a:xfrm>
          </p:grpSpPr>
          <p:grpSp>
            <p:nvGrpSpPr>
              <p:cNvPr id="235" name="Group 234"/>
              <p:cNvGrpSpPr/>
              <p:nvPr/>
            </p:nvGrpSpPr>
            <p:grpSpPr>
              <a:xfrm>
                <a:off x="386095" y="5614421"/>
                <a:ext cx="411578" cy="674167"/>
                <a:chOff x="386095" y="5614421"/>
                <a:chExt cx="411578" cy="674167"/>
              </a:xfrm>
            </p:grpSpPr>
            <p:cxnSp>
              <p:nvCxnSpPr>
                <p:cNvPr id="238" name="Straight Connector 237"/>
                <p:cNvCxnSpPr/>
                <p:nvPr/>
              </p:nvCxnSpPr>
              <p:spPr>
                <a:xfrm flipV="1">
                  <a:off x="399696" y="6018922"/>
                  <a:ext cx="73919" cy="269666"/>
                </a:xfrm>
                <a:prstGeom prst="line">
                  <a:avLst/>
                </a:prstGeom>
                <a:ln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Straight Connector 238"/>
                <p:cNvCxnSpPr/>
                <p:nvPr/>
              </p:nvCxnSpPr>
              <p:spPr>
                <a:xfrm flipH="1" flipV="1">
                  <a:off x="710153" y="6018922"/>
                  <a:ext cx="73919" cy="269666"/>
                </a:xfrm>
                <a:prstGeom prst="line">
                  <a:avLst/>
                </a:prstGeom>
                <a:ln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0" name="Rounded Rectangle 239"/>
                <p:cNvSpPr/>
                <p:nvPr/>
              </p:nvSpPr>
              <p:spPr>
                <a:xfrm>
                  <a:off x="414480" y="5614421"/>
                  <a:ext cx="354809" cy="471916"/>
                </a:xfrm>
                <a:prstGeom prst="roundRect">
                  <a:avLst/>
                </a:pr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1" name="Rounded Rectangle 240"/>
                <p:cNvSpPr/>
                <p:nvPr/>
              </p:nvSpPr>
              <p:spPr>
                <a:xfrm>
                  <a:off x="444047" y="5642510"/>
                  <a:ext cx="295674" cy="23595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2" name="Trapezoid 241"/>
                <p:cNvSpPr/>
                <p:nvPr/>
              </p:nvSpPr>
              <p:spPr>
                <a:xfrm>
                  <a:off x="386095" y="6219692"/>
                  <a:ext cx="411578" cy="45116"/>
                </a:xfrm>
                <a:prstGeom prst="trapezoid">
                  <a:avLst/>
                </a:prstGeom>
                <a:solidFill>
                  <a:srgbClr val="1025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3" name="Trapezoid 242"/>
                <p:cNvSpPr/>
                <p:nvPr/>
              </p:nvSpPr>
              <p:spPr>
                <a:xfrm>
                  <a:off x="414480" y="6131183"/>
                  <a:ext cx="354809" cy="45116"/>
                </a:xfrm>
                <a:prstGeom prst="trapezoid">
                  <a:avLst/>
                </a:prstGeom>
                <a:solidFill>
                  <a:srgbClr val="1025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36" name="Oval 235"/>
              <p:cNvSpPr/>
              <p:nvPr/>
            </p:nvSpPr>
            <p:spPr>
              <a:xfrm>
                <a:off x="468695" y="5959605"/>
                <a:ext cx="60201" cy="60201"/>
              </a:xfrm>
              <a:prstGeom prst="ellipse">
                <a:avLst/>
              </a:prstGeom>
              <a:solidFill>
                <a:srgbClr val="C8C2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Oval 236"/>
              <p:cNvSpPr/>
              <p:nvPr/>
            </p:nvSpPr>
            <p:spPr>
              <a:xfrm>
                <a:off x="657726" y="5957434"/>
                <a:ext cx="60201" cy="60201"/>
              </a:xfrm>
              <a:prstGeom prst="ellipse">
                <a:avLst/>
              </a:prstGeom>
              <a:solidFill>
                <a:srgbClr val="C8C2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55" name="Group 254"/>
          <p:cNvGrpSpPr/>
          <p:nvPr/>
        </p:nvGrpSpPr>
        <p:grpSpPr>
          <a:xfrm flipH="1">
            <a:off x="7719972" y="1944264"/>
            <a:ext cx="850972" cy="589809"/>
            <a:chOff x="317330" y="5562600"/>
            <a:chExt cx="1099408" cy="762000"/>
          </a:xfrm>
        </p:grpSpPr>
        <p:sp>
          <p:nvSpPr>
            <p:cNvPr id="256" name="Rounded Rectangle 255"/>
            <p:cNvSpPr/>
            <p:nvPr/>
          </p:nvSpPr>
          <p:spPr>
            <a:xfrm>
              <a:off x="317330" y="5562600"/>
              <a:ext cx="1099408" cy="762000"/>
            </a:xfrm>
            <a:prstGeom prst="roundRect">
              <a:avLst>
                <a:gd name="adj" fmla="val 12742"/>
              </a:avLst>
            </a:prstGeom>
            <a:noFill/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7" name="Group 256"/>
            <p:cNvGrpSpPr/>
            <p:nvPr/>
          </p:nvGrpSpPr>
          <p:grpSpPr>
            <a:xfrm>
              <a:off x="950745" y="5703370"/>
              <a:ext cx="382450" cy="477161"/>
              <a:chOff x="883081" y="5676219"/>
              <a:chExt cx="392129" cy="489237"/>
            </a:xfrm>
          </p:grpSpPr>
          <p:grpSp>
            <p:nvGrpSpPr>
              <p:cNvPr id="268" name="Group 267"/>
              <p:cNvGrpSpPr/>
              <p:nvPr/>
            </p:nvGrpSpPr>
            <p:grpSpPr>
              <a:xfrm>
                <a:off x="883081" y="5676219"/>
                <a:ext cx="392129" cy="489237"/>
                <a:chOff x="845455" y="5629275"/>
                <a:chExt cx="429755" cy="536181"/>
              </a:xfrm>
            </p:grpSpPr>
            <p:sp>
              <p:nvSpPr>
                <p:cNvPr id="271" name="Rounded Rectangle 220"/>
                <p:cNvSpPr/>
                <p:nvPr/>
              </p:nvSpPr>
              <p:spPr>
                <a:xfrm>
                  <a:off x="845455" y="5629275"/>
                  <a:ext cx="429755" cy="455439"/>
                </a:xfrm>
                <a:custGeom>
                  <a:avLst/>
                  <a:gdLst>
                    <a:gd name="connsiteX0" fmla="*/ 0 w 429755"/>
                    <a:gd name="connsiteY0" fmla="*/ 71627 h 442205"/>
                    <a:gd name="connsiteX1" fmla="*/ 71627 w 429755"/>
                    <a:gd name="connsiteY1" fmla="*/ 0 h 442205"/>
                    <a:gd name="connsiteX2" fmla="*/ 358128 w 429755"/>
                    <a:gd name="connsiteY2" fmla="*/ 0 h 442205"/>
                    <a:gd name="connsiteX3" fmla="*/ 429755 w 429755"/>
                    <a:gd name="connsiteY3" fmla="*/ 71627 h 442205"/>
                    <a:gd name="connsiteX4" fmla="*/ 429755 w 429755"/>
                    <a:gd name="connsiteY4" fmla="*/ 370578 h 442205"/>
                    <a:gd name="connsiteX5" fmla="*/ 358128 w 429755"/>
                    <a:gd name="connsiteY5" fmla="*/ 442205 h 442205"/>
                    <a:gd name="connsiteX6" fmla="*/ 71627 w 429755"/>
                    <a:gd name="connsiteY6" fmla="*/ 442205 h 442205"/>
                    <a:gd name="connsiteX7" fmla="*/ 0 w 429755"/>
                    <a:gd name="connsiteY7" fmla="*/ 370578 h 442205"/>
                    <a:gd name="connsiteX8" fmla="*/ 0 w 429755"/>
                    <a:gd name="connsiteY8" fmla="*/ 71627 h 442205"/>
                    <a:gd name="connsiteX0" fmla="*/ 0 w 429755"/>
                    <a:gd name="connsiteY0" fmla="*/ 75336 h 445914"/>
                    <a:gd name="connsiteX1" fmla="*/ 71627 w 429755"/>
                    <a:gd name="connsiteY1" fmla="*/ 3709 h 445914"/>
                    <a:gd name="connsiteX2" fmla="*/ 214995 w 429755"/>
                    <a:gd name="connsiteY2" fmla="*/ 0 h 445914"/>
                    <a:gd name="connsiteX3" fmla="*/ 358128 w 429755"/>
                    <a:gd name="connsiteY3" fmla="*/ 3709 h 445914"/>
                    <a:gd name="connsiteX4" fmla="*/ 429755 w 429755"/>
                    <a:gd name="connsiteY4" fmla="*/ 75336 h 445914"/>
                    <a:gd name="connsiteX5" fmla="*/ 429755 w 429755"/>
                    <a:gd name="connsiteY5" fmla="*/ 374287 h 445914"/>
                    <a:gd name="connsiteX6" fmla="*/ 358128 w 429755"/>
                    <a:gd name="connsiteY6" fmla="*/ 445914 h 445914"/>
                    <a:gd name="connsiteX7" fmla="*/ 71627 w 429755"/>
                    <a:gd name="connsiteY7" fmla="*/ 445914 h 445914"/>
                    <a:gd name="connsiteX8" fmla="*/ 0 w 429755"/>
                    <a:gd name="connsiteY8" fmla="*/ 374287 h 445914"/>
                    <a:gd name="connsiteX9" fmla="*/ 0 w 429755"/>
                    <a:gd name="connsiteY9" fmla="*/ 75336 h 445914"/>
                    <a:gd name="connsiteX0" fmla="*/ 0 w 429755"/>
                    <a:gd name="connsiteY0" fmla="*/ 92004 h 462582"/>
                    <a:gd name="connsiteX1" fmla="*/ 71627 w 429755"/>
                    <a:gd name="connsiteY1" fmla="*/ 20377 h 462582"/>
                    <a:gd name="connsiteX2" fmla="*/ 212613 w 429755"/>
                    <a:gd name="connsiteY2" fmla="*/ 0 h 462582"/>
                    <a:gd name="connsiteX3" fmla="*/ 358128 w 429755"/>
                    <a:gd name="connsiteY3" fmla="*/ 20377 h 462582"/>
                    <a:gd name="connsiteX4" fmla="*/ 429755 w 429755"/>
                    <a:gd name="connsiteY4" fmla="*/ 92004 h 462582"/>
                    <a:gd name="connsiteX5" fmla="*/ 429755 w 429755"/>
                    <a:gd name="connsiteY5" fmla="*/ 390955 h 462582"/>
                    <a:gd name="connsiteX6" fmla="*/ 358128 w 429755"/>
                    <a:gd name="connsiteY6" fmla="*/ 462582 h 462582"/>
                    <a:gd name="connsiteX7" fmla="*/ 71627 w 429755"/>
                    <a:gd name="connsiteY7" fmla="*/ 462582 h 462582"/>
                    <a:gd name="connsiteX8" fmla="*/ 0 w 429755"/>
                    <a:gd name="connsiteY8" fmla="*/ 390955 h 462582"/>
                    <a:gd name="connsiteX9" fmla="*/ 0 w 429755"/>
                    <a:gd name="connsiteY9" fmla="*/ 92004 h 462582"/>
                    <a:gd name="connsiteX0" fmla="*/ 0 w 429755"/>
                    <a:gd name="connsiteY0" fmla="*/ 84861 h 455439"/>
                    <a:gd name="connsiteX1" fmla="*/ 71627 w 429755"/>
                    <a:gd name="connsiteY1" fmla="*/ 13234 h 455439"/>
                    <a:gd name="connsiteX2" fmla="*/ 212613 w 429755"/>
                    <a:gd name="connsiteY2" fmla="*/ 0 h 455439"/>
                    <a:gd name="connsiteX3" fmla="*/ 358128 w 429755"/>
                    <a:gd name="connsiteY3" fmla="*/ 13234 h 455439"/>
                    <a:gd name="connsiteX4" fmla="*/ 429755 w 429755"/>
                    <a:gd name="connsiteY4" fmla="*/ 84861 h 455439"/>
                    <a:gd name="connsiteX5" fmla="*/ 429755 w 429755"/>
                    <a:gd name="connsiteY5" fmla="*/ 383812 h 455439"/>
                    <a:gd name="connsiteX6" fmla="*/ 358128 w 429755"/>
                    <a:gd name="connsiteY6" fmla="*/ 455439 h 455439"/>
                    <a:gd name="connsiteX7" fmla="*/ 71627 w 429755"/>
                    <a:gd name="connsiteY7" fmla="*/ 455439 h 455439"/>
                    <a:gd name="connsiteX8" fmla="*/ 0 w 429755"/>
                    <a:gd name="connsiteY8" fmla="*/ 383812 h 455439"/>
                    <a:gd name="connsiteX9" fmla="*/ 0 w 429755"/>
                    <a:gd name="connsiteY9" fmla="*/ 84861 h 455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9755" h="455439">
                      <a:moveTo>
                        <a:pt x="0" y="84861"/>
                      </a:moveTo>
                      <a:cubicBezTo>
                        <a:pt x="0" y="45303"/>
                        <a:pt x="32069" y="13234"/>
                        <a:pt x="71627" y="13234"/>
                      </a:cubicBezTo>
                      <a:lnTo>
                        <a:pt x="212613" y="0"/>
                      </a:lnTo>
                      <a:lnTo>
                        <a:pt x="358128" y="13234"/>
                      </a:lnTo>
                      <a:cubicBezTo>
                        <a:pt x="397686" y="13234"/>
                        <a:pt x="429755" y="45303"/>
                        <a:pt x="429755" y="84861"/>
                      </a:cubicBezTo>
                      <a:lnTo>
                        <a:pt x="429755" y="383812"/>
                      </a:lnTo>
                      <a:cubicBezTo>
                        <a:pt x="429755" y="423370"/>
                        <a:pt x="397686" y="455439"/>
                        <a:pt x="358128" y="455439"/>
                      </a:cubicBezTo>
                      <a:lnTo>
                        <a:pt x="71627" y="455439"/>
                      </a:lnTo>
                      <a:cubicBezTo>
                        <a:pt x="32069" y="455439"/>
                        <a:pt x="0" y="423370"/>
                        <a:pt x="0" y="383812"/>
                      </a:cubicBezTo>
                      <a:lnTo>
                        <a:pt x="0" y="84861"/>
                      </a:lnTo>
                      <a:close/>
                    </a:path>
                  </a:pathLst>
                </a:cu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2" name="Rounded Rectangle 271"/>
                <p:cNvSpPr/>
                <p:nvPr/>
              </p:nvSpPr>
              <p:spPr>
                <a:xfrm>
                  <a:off x="852486" y="5709928"/>
                  <a:ext cx="422723" cy="23595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3" name="Rounded Rectangle 272"/>
                <p:cNvSpPr/>
                <p:nvPr/>
              </p:nvSpPr>
              <p:spPr>
                <a:xfrm>
                  <a:off x="919707" y="5642510"/>
                  <a:ext cx="288817" cy="6741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4" name="Rounded Rectangle 273"/>
                <p:cNvSpPr/>
                <p:nvPr/>
              </p:nvSpPr>
              <p:spPr>
                <a:xfrm>
                  <a:off x="954885" y="5956072"/>
                  <a:ext cx="217924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5" name="Rounded Rectangle 274"/>
                <p:cNvSpPr/>
                <p:nvPr/>
              </p:nvSpPr>
              <p:spPr>
                <a:xfrm>
                  <a:off x="954885" y="6001791"/>
                  <a:ext cx="217924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6" name="Arc 275"/>
                <p:cNvSpPr/>
                <p:nvPr/>
              </p:nvSpPr>
              <p:spPr>
                <a:xfrm>
                  <a:off x="1092622" y="5908374"/>
                  <a:ext cx="127151" cy="141114"/>
                </a:xfrm>
                <a:prstGeom prst="arc">
                  <a:avLst>
                    <a:gd name="adj1" fmla="val 13730035"/>
                    <a:gd name="adj2" fmla="val 18697352"/>
                  </a:avLst>
                </a:prstGeom>
                <a:ln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7" name="Rounded Rectangle 276"/>
                <p:cNvSpPr/>
                <p:nvPr/>
              </p:nvSpPr>
              <p:spPr>
                <a:xfrm>
                  <a:off x="880144" y="5991932"/>
                  <a:ext cx="45719" cy="170204"/>
                </a:xfrm>
                <a:prstGeom prst="roundRect">
                  <a:avLst>
                    <a:gd name="adj" fmla="val 28353"/>
                  </a:avLst>
                </a:prstGeom>
                <a:solidFill>
                  <a:srgbClr val="10253F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8" name="Rounded Rectangle 277"/>
                <p:cNvSpPr/>
                <p:nvPr/>
              </p:nvSpPr>
              <p:spPr>
                <a:xfrm>
                  <a:off x="1201710" y="5995252"/>
                  <a:ext cx="45719" cy="170204"/>
                </a:xfrm>
                <a:prstGeom prst="roundRect">
                  <a:avLst>
                    <a:gd name="adj" fmla="val 28353"/>
                  </a:avLst>
                </a:prstGeom>
                <a:solidFill>
                  <a:srgbClr val="10253F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69" name="Oval 268"/>
              <p:cNvSpPr/>
              <p:nvPr/>
            </p:nvSpPr>
            <p:spPr>
              <a:xfrm>
                <a:off x="910545" y="5982377"/>
                <a:ext cx="59135" cy="5555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Oval 269"/>
              <p:cNvSpPr/>
              <p:nvPr/>
            </p:nvSpPr>
            <p:spPr>
              <a:xfrm>
                <a:off x="1206098" y="5982377"/>
                <a:ext cx="59135" cy="5555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8" name="Group 257"/>
            <p:cNvGrpSpPr/>
            <p:nvPr/>
          </p:nvGrpSpPr>
          <p:grpSpPr>
            <a:xfrm>
              <a:off x="420895" y="5636525"/>
              <a:ext cx="366478" cy="600293"/>
              <a:chOff x="386095" y="5614421"/>
              <a:chExt cx="411578" cy="674167"/>
            </a:xfrm>
          </p:grpSpPr>
          <p:grpSp>
            <p:nvGrpSpPr>
              <p:cNvPr id="259" name="Group 258"/>
              <p:cNvGrpSpPr/>
              <p:nvPr/>
            </p:nvGrpSpPr>
            <p:grpSpPr>
              <a:xfrm>
                <a:off x="386095" y="5614421"/>
                <a:ext cx="411578" cy="674167"/>
                <a:chOff x="386095" y="5614421"/>
                <a:chExt cx="411578" cy="674167"/>
              </a:xfrm>
            </p:grpSpPr>
            <p:cxnSp>
              <p:nvCxnSpPr>
                <p:cNvPr id="262" name="Straight Connector 261"/>
                <p:cNvCxnSpPr/>
                <p:nvPr/>
              </p:nvCxnSpPr>
              <p:spPr>
                <a:xfrm flipV="1">
                  <a:off x="399696" y="6018922"/>
                  <a:ext cx="73919" cy="269666"/>
                </a:xfrm>
                <a:prstGeom prst="line">
                  <a:avLst/>
                </a:prstGeom>
                <a:ln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Straight Connector 262"/>
                <p:cNvCxnSpPr/>
                <p:nvPr/>
              </p:nvCxnSpPr>
              <p:spPr>
                <a:xfrm flipH="1" flipV="1">
                  <a:off x="710153" y="6018922"/>
                  <a:ext cx="73919" cy="269666"/>
                </a:xfrm>
                <a:prstGeom prst="line">
                  <a:avLst/>
                </a:prstGeom>
                <a:ln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4" name="Rounded Rectangle 263"/>
                <p:cNvSpPr/>
                <p:nvPr/>
              </p:nvSpPr>
              <p:spPr>
                <a:xfrm>
                  <a:off x="414480" y="5614421"/>
                  <a:ext cx="354809" cy="471916"/>
                </a:xfrm>
                <a:prstGeom prst="roundRect">
                  <a:avLst/>
                </a:pr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5" name="Rounded Rectangle 264"/>
                <p:cNvSpPr/>
                <p:nvPr/>
              </p:nvSpPr>
              <p:spPr>
                <a:xfrm>
                  <a:off x="444047" y="5642510"/>
                  <a:ext cx="295674" cy="23595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6" name="Trapezoid 265"/>
                <p:cNvSpPr/>
                <p:nvPr/>
              </p:nvSpPr>
              <p:spPr>
                <a:xfrm>
                  <a:off x="386095" y="6219692"/>
                  <a:ext cx="411578" cy="45116"/>
                </a:xfrm>
                <a:prstGeom prst="trapezoid">
                  <a:avLst/>
                </a:prstGeom>
                <a:solidFill>
                  <a:srgbClr val="1025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7" name="Trapezoid 266"/>
                <p:cNvSpPr/>
                <p:nvPr/>
              </p:nvSpPr>
              <p:spPr>
                <a:xfrm>
                  <a:off x="414480" y="6131183"/>
                  <a:ext cx="354809" cy="45116"/>
                </a:xfrm>
                <a:prstGeom prst="trapezoid">
                  <a:avLst/>
                </a:prstGeom>
                <a:solidFill>
                  <a:srgbClr val="1025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60" name="Oval 259"/>
              <p:cNvSpPr/>
              <p:nvPr/>
            </p:nvSpPr>
            <p:spPr>
              <a:xfrm>
                <a:off x="468695" y="5959605"/>
                <a:ext cx="60201" cy="60201"/>
              </a:xfrm>
              <a:prstGeom prst="ellipse">
                <a:avLst/>
              </a:prstGeom>
              <a:solidFill>
                <a:srgbClr val="C8C2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Oval 260"/>
              <p:cNvSpPr/>
              <p:nvPr/>
            </p:nvSpPr>
            <p:spPr>
              <a:xfrm>
                <a:off x="657726" y="5957434"/>
                <a:ext cx="60201" cy="60201"/>
              </a:xfrm>
              <a:prstGeom prst="ellipse">
                <a:avLst/>
              </a:prstGeom>
              <a:solidFill>
                <a:srgbClr val="C8C2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79" name="Group 278"/>
          <p:cNvGrpSpPr/>
          <p:nvPr/>
        </p:nvGrpSpPr>
        <p:grpSpPr>
          <a:xfrm flipH="1">
            <a:off x="7719972" y="2987331"/>
            <a:ext cx="850972" cy="589809"/>
            <a:chOff x="317330" y="5562600"/>
            <a:chExt cx="1099408" cy="762000"/>
          </a:xfrm>
        </p:grpSpPr>
        <p:sp>
          <p:nvSpPr>
            <p:cNvPr id="280" name="Rounded Rectangle 279"/>
            <p:cNvSpPr/>
            <p:nvPr/>
          </p:nvSpPr>
          <p:spPr>
            <a:xfrm>
              <a:off x="317330" y="5562600"/>
              <a:ext cx="1099408" cy="762000"/>
            </a:xfrm>
            <a:prstGeom prst="roundRect">
              <a:avLst>
                <a:gd name="adj" fmla="val 12742"/>
              </a:avLst>
            </a:prstGeom>
            <a:noFill/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1" name="Group 280"/>
            <p:cNvGrpSpPr/>
            <p:nvPr/>
          </p:nvGrpSpPr>
          <p:grpSpPr>
            <a:xfrm>
              <a:off x="950745" y="5703370"/>
              <a:ext cx="382450" cy="477161"/>
              <a:chOff x="883081" y="5676219"/>
              <a:chExt cx="392129" cy="489237"/>
            </a:xfrm>
          </p:grpSpPr>
          <p:grpSp>
            <p:nvGrpSpPr>
              <p:cNvPr id="292" name="Group 291"/>
              <p:cNvGrpSpPr/>
              <p:nvPr/>
            </p:nvGrpSpPr>
            <p:grpSpPr>
              <a:xfrm>
                <a:off x="883081" y="5676219"/>
                <a:ext cx="392129" cy="489237"/>
                <a:chOff x="845455" y="5629275"/>
                <a:chExt cx="429755" cy="536181"/>
              </a:xfrm>
            </p:grpSpPr>
            <p:sp>
              <p:nvSpPr>
                <p:cNvPr id="295" name="Rounded Rectangle 220"/>
                <p:cNvSpPr/>
                <p:nvPr/>
              </p:nvSpPr>
              <p:spPr>
                <a:xfrm>
                  <a:off x="845455" y="5629275"/>
                  <a:ext cx="429755" cy="455439"/>
                </a:xfrm>
                <a:custGeom>
                  <a:avLst/>
                  <a:gdLst>
                    <a:gd name="connsiteX0" fmla="*/ 0 w 429755"/>
                    <a:gd name="connsiteY0" fmla="*/ 71627 h 442205"/>
                    <a:gd name="connsiteX1" fmla="*/ 71627 w 429755"/>
                    <a:gd name="connsiteY1" fmla="*/ 0 h 442205"/>
                    <a:gd name="connsiteX2" fmla="*/ 358128 w 429755"/>
                    <a:gd name="connsiteY2" fmla="*/ 0 h 442205"/>
                    <a:gd name="connsiteX3" fmla="*/ 429755 w 429755"/>
                    <a:gd name="connsiteY3" fmla="*/ 71627 h 442205"/>
                    <a:gd name="connsiteX4" fmla="*/ 429755 w 429755"/>
                    <a:gd name="connsiteY4" fmla="*/ 370578 h 442205"/>
                    <a:gd name="connsiteX5" fmla="*/ 358128 w 429755"/>
                    <a:gd name="connsiteY5" fmla="*/ 442205 h 442205"/>
                    <a:gd name="connsiteX6" fmla="*/ 71627 w 429755"/>
                    <a:gd name="connsiteY6" fmla="*/ 442205 h 442205"/>
                    <a:gd name="connsiteX7" fmla="*/ 0 w 429755"/>
                    <a:gd name="connsiteY7" fmla="*/ 370578 h 442205"/>
                    <a:gd name="connsiteX8" fmla="*/ 0 w 429755"/>
                    <a:gd name="connsiteY8" fmla="*/ 71627 h 442205"/>
                    <a:gd name="connsiteX0" fmla="*/ 0 w 429755"/>
                    <a:gd name="connsiteY0" fmla="*/ 75336 h 445914"/>
                    <a:gd name="connsiteX1" fmla="*/ 71627 w 429755"/>
                    <a:gd name="connsiteY1" fmla="*/ 3709 h 445914"/>
                    <a:gd name="connsiteX2" fmla="*/ 214995 w 429755"/>
                    <a:gd name="connsiteY2" fmla="*/ 0 h 445914"/>
                    <a:gd name="connsiteX3" fmla="*/ 358128 w 429755"/>
                    <a:gd name="connsiteY3" fmla="*/ 3709 h 445914"/>
                    <a:gd name="connsiteX4" fmla="*/ 429755 w 429755"/>
                    <a:gd name="connsiteY4" fmla="*/ 75336 h 445914"/>
                    <a:gd name="connsiteX5" fmla="*/ 429755 w 429755"/>
                    <a:gd name="connsiteY5" fmla="*/ 374287 h 445914"/>
                    <a:gd name="connsiteX6" fmla="*/ 358128 w 429755"/>
                    <a:gd name="connsiteY6" fmla="*/ 445914 h 445914"/>
                    <a:gd name="connsiteX7" fmla="*/ 71627 w 429755"/>
                    <a:gd name="connsiteY7" fmla="*/ 445914 h 445914"/>
                    <a:gd name="connsiteX8" fmla="*/ 0 w 429755"/>
                    <a:gd name="connsiteY8" fmla="*/ 374287 h 445914"/>
                    <a:gd name="connsiteX9" fmla="*/ 0 w 429755"/>
                    <a:gd name="connsiteY9" fmla="*/ 75336 h 445914"/>
                    <a:gd name="connsiteX0" fmla="*/ 0 w 429755"/>
                    <a:gd name="connsiteY0" fmla="*/ 92004 h 462582"/>
                    <a:gd name="connsiteX1" fmla="*/ 71627 w 429755"/>
                    <a:gd name="connsiteY1" fmla="*/ 20377 h 462582"/>
                    <a:gd name="connsiteX2" fmla="*/ 212613 w 429755"/>
                    <a:gd name="connsiteY2" fmla="*/ 0 h 462582"/>
                    <a:gd name="connsiteX3" fmla="*/ 358128 w 429755"/>
                    <a:gd name="connsiteY3" fmla="*/ 20377 h 462582"/>
                    <a:gd name="connsiteX4" fmla="*/ 429755 w 429755"/>
                    <a:gd name="connsiteY4" fmla="*/ 92004 h 462582"/>
                    <a:gd name="connsiteX5" fmla="*/ 429755 w 429755"/>
                    <a:gd name="connsiteY5" fmla="*/ 390955 h 462582"/>
                    <a:gd name="connsiteX6" fmla="*/ 358128 w 429755"/>
                    <a:gd name="connsiteY6" fmla="*/ 462582 h 462582"/>
                    <a:gd name="connsiteX7" fmla="*/ 71627 w 429755"/>
                    <a:gd name="connsiteY7" fmla="*/ 462582 h 462582"/>
                    <a:gd name="connsiteX8" fmla="*/ 0 w 429755"/>
                    <a:gd name="connsiteY8" fmla="*/ 390955 h 462582"/>
                    <a:gd name="connsiteX9" fmla="*/ 0 w 429755"/>
                    <a:gd name="connsiteY9" fmla="*/ 92004 h 462582"/>
                    <a:gd name="connsiteX0" fmla="*/ 0 w 429755"/>
                    <a:gd name="connsiteY0" fmla="*/ 84861 h 455439"/>
                    <a:gd name="connsiteX1" fmla="*/ 71627 w 429755"/>
                    <a:gd name="connsiteY1" fmla="*/ 13234 h 455439"/>
                    <a:gd name="connsiteX2" fmla="*/ 212613 w 429755"/>
                    <a:gd name="connsiteY2" fmla="*/ 0 h 455439"/>
                    <a:gd name="connsiteX3" fmla="*/ 358128 w 429755"/>
                    <a:gd name="connsiteY3" fmla="*/ 13234 h 455439"/>
                    <a:gd name="connsiteX4" fmla="*/ 429755 w 429755"/>
                    <a:gd name="connsiteY4" fmla="*/ 84861 h 455439"/>
                    <a:gd name="connsiteX5" fmla="*/ 429755 w 429755"/>
                    <a:gd name="connsiteY5" fmla="*/ 383812 h 455439"/>
                    <a:gd name="connsiteX6" fmla="*/ 358128 w 429755"/>
                    <a:gd name="connsiteY6" fmla="*/ 455439 h 455439"/>
                    <a:gd name="connsiteX7" fmla="*/ 71627 w 429755"/>
                    <a:gd name="connsiteY7" fmla="*/ 455439 h 455439"/>
                    <a:gd name="connsiteX8" fmla="*/ 0 w 429755"/>
                    <a:gd name="connsiteY8" fmla="*/ 383812 h 455439"/>
                    <a:gd name="connsiteX9" fmla="*/ 0 w 429755"/>
                    <a:gd name="connsiteY9" fmla="*/ 84861 h 455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9755" h="455439">
                      <a:moveTo>
                        <a:pt x="0" y="84861"/>
                      </a:moveTo>
                      <a:cubicBezTo>
                        <a:pt x="0" y="45303"/>
                        <a:pt x="32069" y="13234"/>
                        <a:pt x="71627" y="13234"/>
                      </a:cubicBezTo>
                      <a:lnTo>
                        <a:pt x="212613" y="0"/>
                      </a:lnTo>
                      <a:lnTo>
                        <a:pt x="358128" y="13234"/>
                      </a:lnTo>
                      <a:cubicBezTo>
                        <a:pt x="397686" y="13234"/>
                        <a:pt x="429755" y="45303"/>
                        <a:pt x="429755" y="84861"/>
                      </a:cubicBezTo>
                      <a:lnTo>
                        <a:pt x="429755" y="383812"/>
                      </a:lnTo>
                      <a:cubicBezTo>
                        <a:pt x="429755" y="423370"/>
                        <a:pt x="397686" y="455439"/>
                        <a:pt x="358128" y="455439"/>
                      </a:cubicBezTo>
                      <a:lnTo>
                        <a:pt x="71627" y="455439"/>
                      </a:lnTo>
                      <a:cubicBezTo>
                        <a:pt x="32069" y="455439"/>
                        <a:pt x="0" y="423370"/>
                        <a:pt x="0" y="383812"/>
                      </a:cubicBezTo>
                      <a:lnTo>
                        <a:pt x="0" y="84861"/>
                      </a:lnTo>
                      <a:close/>
                    </a:path>
                  </a:pathLst>
                </a:cu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6" name="Rounded Rectangle 295"/>
                <p:cNvSpPr/>
                <p:nvPr/>
              </p:nvSpPr>
              <p:spPr>
                <a:xfrm>
                  <a:off x="852486" y="5709928"/>
                  <a:ext cx="422723" cy="23595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7" name="Rounded Rectangle 296"/>
                <p:cNvSpPr/>
                <p:nvPr/>
              </p:nvSpPr>
              <p:spPr>
                <a:xfrm>
                  <a:off x="919707" y="5642510"/>
                  <a:ext cx="288817" cy="6741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8" name="Rounded Rectangle 297"/>
                <p:cNvSpPr/>
                <p:nvPr/>
              </p:nvSpPr>
              <p:spPr>
                <a:xfrm>
                  <a:off x="954885" y="5956072"/>
                  <a:ext cx="217924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9" name="Rounded Rectangle 298"/>
                <p:cNvSpPr/>
                <p:nvPr/>
              </p:nvSpPr>
              <p:spPr>
                <a:xfrm>
                  <a:off x="954885" y="6001791"/>
                  <a:ext cx="217924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0" name="Arc 299"/>
                <p:cNvSpPr/>
                <p:nvPr/>
              </p:nvSpPr>
              <p:spPr>
                <a:xfrm>
                  <a:off x="1092622" y="5908374"/>
                  <a:ext cx="127151" cy="141114"/>
                </a:xfrm>
                <a:prstGeom prst="arc">
                  <a:avLst>
                    <a:gd name="adj1" fmla="val 13730035"/>
                    <a:gd name="adj2" fmla="val 18697352"/>
                  </a:avLst>
                </a:prstGeom>
                <a:ln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1" name="Rounded Rectangle 300"/>
                <p:cNvSpPr/>
                <p:nvPr/>
              </p:nvSpPr>
              <p:spPr>
                <a:xfrm>
                  <a:off x="880144" y="5991932"/>
                  <a:ext cx="45719" cy="170204"/>
                </a:xfrm>
                <a:prstGeom prst="roundRect">
                  <a:avLst>
                    <a:gd name="adj" fmla="val 28353"/>
                  </a:avLst>
                </a:prstGeom>
                <a:solidFill>
                  <a:srgbClr val="10253F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2" name="Rounded Rectangle 301"/>
                <p:cNvSpPr/>
                <p:nvPr/>
              </p:nvSpPr>
              <p:spPr>
                <a:xfrm>
                  <a:off x="1201710" y="5995252"/>
                  <a:ext cx="45719" cy="170204"/>
                </a:xfrm>
                <a:prstGeom prst="roundRect">
                  <a:avLst>
                    <a:gd name="adj" fmla="val 28353"/>
                  </a:avLst>
                </a:prstGeom>
                <a:solidFill>
                  <a:srgbClr val="10253F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93" name="Oval 292"/>
              <p:cNvSpPr/>
              <p:nvPr/>
            </p:nvSpPr>
            <p:spPr>
              <a:xfrm>
                <a:off x="910545" y="5982377"/>
                <a:ext cx="59135" cy="5555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Oval 293"/>
              <p:cNvSpPr/>
              <p:nvPr/>
            </p:nvSpPr>
            <p:spPr>
              <a:xfrm>
                <a:off x="1206098" y="5982377"/>
                <a:ext cx="59135" cy="5555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2" name="Group 281"/>
            <p:cNvGrpSpPr/>
            <p:nvPr/>
          </p:nvGrpSpPr>
          <p:grpSpPr>
            <a:xfrm>
              <a:off x="420895" y="5636525"/>
              <a:ext cx="366478" cy="600293"/>
              <a:chOff x="386095" y="5614421"/>
              <a:chExt cx="411578" cy="674167"/>
            </a:xfrm>
          </p:grpSpPr>
          <p:grpSp>
            <p:nvGrpSpPr>
              <p:cNvPr id="283" name="Group 282"/>
              <p:cNvGrpSpPr/>
              <p:nvPr/>
            </p:nvGrpSpPr>
            <p:grpSpPr>
              <a:xfrm>
                <a:off x="386095" y="5614421"/>
                <a:ext cx="411578" cy="674167"/>
                <a:chOff x="386095" y="5614421"/>
                <a:chExt cx="411578" cy="674167"/>
              </a:xfrm>
            </p:grpSpPr>
            <p:cxnSp>
              <p:nvCxnSpPr>
                <p:cNvPr id="286" name="Straight Connector 285"/>
                <p:cNvCxnSpPr/>
                <p:nvPr/>
              </p:nvCxnSpPr>
              <p:spPr>
                <a:xfrm flipV="1">
                  <a:off x="399696" y="6018922"/>
                  <a:ext cx="73919" cy="269666"/>
                </a:xfrm>
                <a:prstGeom prst="line">
                  <a:avLst/>
                </a:prstGeom>
                <a:ln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7" name="Straight Connector 286"/>
                <p:cNvCxnSpPr/>
                <p:nvPr/>
              </p:nvCxnSpPr>
              <p:spPr>
                <a:xfrm flipH="1" flipV="1">
                  <a:off x="710153" y="6018922"/>
                  <a:ext cx="73919" cy="269666"/>
                </a:xfrm>
                <a:prstGeom prst="line">
                  <a:avLst/>
                </a:prstGeom>
                <a:ln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8" name="Rounded Rectangle 287"/>
                <p:cNvSpPr/>
                <p:nvPr/>
              </p:nvSpPr>
              <p:spPr>
                <a:xfrm>
                  <a:off x="414480" y="5614421"/>
                  <a:ext cx="354809" cy="471916"/>
                </a:xfrm>
                <a:prstGeom prst="roundRect">
                  <a:avLst/>
                </a:pr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9" name="Rounded Rectangle 288"/>
                <p:cNvSpPr/>
                <p:nvPr/>
              </p:nvSpPr>
              <p:spPr>
                <a:xfrm>
                  <a:off x="444047" y="5642510"/>
                  <a:ext cx="295674" cy="23595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0" name="Trapezoid 289"/>
                <p:cNvSpPr/>
                <p:nvPr/>
              </p:nvSpPr>
              <p:spPr>
                <a:xfrm>
                  <a:off x="386095" y="6219692"/>
                  <a:ext cx="411578" cy="45116"/>
                </a:xfrm>
                <a:prstGeom prst="trapezoid">
                  <a:avLst/>
                </a:prstGeom>
                <a:solidFill>
                  <a:srgbClr val="1025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1" name="Trapezoid 290"/>
                <p:cNvSpPr/>
                <p:nvPr/>
              </p:nvSpPr>
              <p:spPr>
                <a:xfrm>
                  <a:off x="414480" y="6131183"/>
                  <a:ext cx="354809" cy="45116"/>
                </a:xfrm>
                <a:prstGeom prst="trapezoid">
                  <a:avLst/>
                </a:prstGeom>
                <a:solidFill>
                  <a:srgbClr val="1025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84" name="Oval 283"/>
              <p:cNvSpPr/>
              <p:nvPr/>
            </p:nvSpPr>
            <p:spPr>
              <a:xfrm>
                <a:off x="468695" y="5959605"/>
                <a:ext cx="60201" cy="60201"/>
              </a:xfrm>
              <a:prstGeom prst="ellipse">
                <a:avLst/>
              </a:prstGeom>
              <a:solidFill>
                <a:srgbClr val="C8C2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Oval 284"/>
              <p:cNvSpPr/>
              <p:nvPr/>
            </p:nvSpPr>
            <p:spPr>
              <a:xfrm>
                <a:off x="657726" y="5957434"/>
                <a:ext cx="60201" cy="60201"/>
              </a:xfrm>
              <a:prstGeom prst="ellipse">
                <a:avLst/>
              </a:prstGeom>
              <a:solidFill>
                <a:srgbClr val="C8C2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03" name="Group 302"/>
          <p:cNvGrpSpPr/>
          <p:nvPr/>
        </p:nvGrpSpPr>
        <p:grpSpPr>
          <a:xfrm flipH="1">
            <a:off x="7719972" y="4034992"/>
            <a:ext cx="850972" cy="589809"/>
            <a:chOff x="317330" y="5562600"/>
            <a:chExt cx="1099408" cy="762000"/>
          </a:xfrm>
        </p:grpSpPr>
        <p:sp>
          <p:nvSpPr>
            <p:cNvPr id="304" name="Rounded Rectangle 303"/>
            <p:cNvSpPr/>
            <p:nvPr/>
          </p:nvSpPr>
          <p:spPr>
            <a:xfrm>
              <a:off x="317330" y="5562600"/>
              <a:ext cx="1099408" cy="762000"/>
            </a:xfrm>
            <a:prstGeom prst="roundRect">
              <a:avLst>
                <a:gd name="adj" fmla="val 12742"/>
              </a:avLst>
            </a:prstGeom>
            <a:noFill/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5" name="Group 304"/>
            <p:cNvGrpSpPr/>
            <p:nvPr/>
          </p:nvGrpSpPr>
          <p:grpSpPr>
            <a:xfrm>
              <a:off x="950745" y="5703370"/>
              <a:ext cx="382450" cy="477161"/>
              <a:chOff x="883081" y="5676219"/>
              <a:chExt cx="392129" cy="489237"/>
            </a:xfrm>
          </p:grpSpPr>
          <p:grpSp>
            <p:nvGrpSpPr>
              <p:cNvPr id="316" name="Group 315"/>
              <p:cNvGrpSpPr/>
              <p:nvPr/>
            </p:nvGrpSpPr>
            <p:grpSpPr>
              <a:xfrm>
                <a:off x="883081" y="5676219"/>
                <a:ext cx="392129" cy="489237"/>
                <a:chOff x="845455" y="5629275"/>
                <a:chExt cx="429755" cy="536181"/>
              </a:xfrm>
            </p:grpSpPr>
            <p:sp>
              <p:nvSpPr>
                <p:cNvPr id="319" name="Rounded Rectangle 220"/>
                <p:cNvSpPr/>
                <p:nvPr/>
              </p:nvSpPr>
              <p:spPr>
                <a:xfrm>
                  <a:off x="845455" y="5629275"/>
                  <a:ext cx="429755" cy="455439"/>
                </a:xfrm>
                <a:custGeom>
                  <a:avLst/>
                  <a:gdLst>
                    <a:gd name="connsiteX0" fmla="*/ 0 w 429755"/>
                    <a:gd name="connsiteY0" fmla="*/ 71627 h 442205"/>
                    <a:gd name="connsiteX1" fmla="*/ 71627 w 429755"/>
                    <a:gd name="connsiteY1" fmla="*/ 0 h 442205"/>
                    <a:gd name="connsiteX2" fmla="*/ 358128 w 429755"/>
                    <a:gd name="connsiteY2" fmla="*/ 0 h 442205"/>
                    <a:gd name="connsiteX3" fmla="*/ 429755 w 429755"/>
                    <a:gd name="connsiteY3" fmla="*/ 71627 h 442205"/>
                    <a:gd name="connsiteX4" fmla="*/ 429755 w 429755"/>
                    <a:gd name="connsiteY4" fmla="*/ 370578 h 442205"/>
                    <a:gd name="connsiteX5" fmla="*/ 358128 w 429755"/>
                    <a:gd name="connsiteY5" fmla="*/ 442205 h 442205"/>
                    <a:gd name="connsiteX6" fmla="*/ 71627 w 429755"/>
                    <a:gd name="connsiteY6" fmla="*/ 442205 h 442205"/>
                    <a:gd name="connsiteX7" fmla="*/ 0 w 429755"/>
                    <a:gd name="connsiteY7" fmla="*/ 370578 h 442205"/>
                    <a:gd name="connsiteX8" fmla="*/ 0 w 429755"/>
                    <a:gd name="connsiteY8" fmla="*/ 71627 h 442205"/>
                    <a:gd name="connsiteX0" fmla="*/ 0 w 429755"/>
                    <a:gd name="connsiteY0" fmla="*/ 75336 h 445914"/>
                    <a:gd name="connsiteX1" fmla="*/ 71627 w 429755"/>
                    <a:gd name="connsiteY1" fmla="*/ 3709 h 445914"/>
                    <a:gd name="connsiteX2" fmla="*/ 214995 w 429755"/>
                    <a:gd name="connsiteY2" fmla="*/ 0 h 445914"/>
                    <a:gd name="connsiteX3" fmla="*/ 358128 w 429755"/>
                    <a:gd name="connsiteY3" fmla="*/ 3709 h 445914"/>
                    <a:gd name="connsiteX4" fmla="*/ 429755 w 429755"/>
                    <a:gd name="connsiteY4" fmla="*/ 75336 h 445914"/>
                    <a:gd name="connsiteX5" fmla="*/ 429755 w 429755"/>
                    <a:gd name="connsiteY5" fmla="*/ 374287 h 445914"/>
                    <a:gd name="connsiteX6" fmla="*/ 358128 w 429755"/>
                    <a:gd name="connsiteY6" fmla="*/ 445914 h 445914"/>
                    <a:gd name="connsiteX7" fmla="*/ 71627 w 429755"/>
                    <a:gd name="connsiteY7" fmla="*/ 445914 h 445914"/>
                    <a:gd name="connsiteX8" fmla="*/ 0 w 429755"/>
                    <a:gd name="connsiteY8" fmla="*/ 374287 h 445914"/>
                    <a:gd name="connsiteX9" fmla="*/ 0 w 429755"/>
                    <a:gd name="connsiteY9" fmla="*/ 75336 h 445914"/>
                    <a:gd name="connsiteX0" fmla="*/ 0 w 429755"/>
                    <a:gd name="connsiteY0" fmla="*/ 92004 h 462582"/>
                    <a:gd name="connsiteX1" fmla="*/ 71627 w 429755"/>
                    <a:gd name="connsiteY1" fmla="*/ 20377 h 462582"/>
                    <a:gd name="connsiteX2" fmla="*/ 212613 w 429755"/>
                    <a:gd name="connsiteY2" fmla="*/ 0 h 462582"/>
                    <a:gd name="connsiteX3" fmla="*/ 358128 w 429755"/>
                    <a:gd name="connsiteY3" fmla="*/ 20377 h 462582"/>
                    <a:gd name="connsiteX4" fmla="*/ 429755 w 429755"/>
                    <a:gd name="connsiteY4" fmla="*/ 92004 h 462582"/>
                    <a:gd name="connsiteX5" fmla="*/ 429755 w 429755"/>
                    <a:gd name="connsiteY5" fmla="*/ 390955 h 462582"/>
                    <a:gd name="connsiteX6" fmla="*/ 358128 w 429755"/>
                    <a:gd name="connsiteY6" fmla="*/ 462582 h 462582"/>
                    <a:gd name="connsiteX7" fmla="*/ 71627 w 429755"/>
                    <a:gd name="connsiteY7" fmla="*/ 462582 h 462582"/>
                    <a:gd name="connsiteX8" fmla="*/ 0 w 429755"/>
                    <a:gd name="connsiteY8" fmla="*/ 390955 h 462582"/>
                    <a:gd name="connsiteX9" fmla="*/ 0 w 429755"/>
                    <a:gd name="connsiteY9" fmla="*/ 92004 h 462582"/>
                    <a:gd name="connsiteX0" fmla="*/ 0 w 429755"/>
                    <a:gd name="connsiteY0" fmla="*/ 84861 h 455439"/>
                    <a:gd name="connsiteX1" fmla="*/ 71627 w 429755"/>
                    <a:gd name="connsiteY1" fmla="*/ 13234 h 455439"/>
                    <a:gd name="connsiteX2" fmla="*/ 212613 w 429755"/>
                    <a:gd name="connsiteY2" fmla="*/ 0 h 455439"/>
                    <a:gd name="connsiteX3" fmla="*/ 358128 w 429755"/>
                    <a:gd name="connsiteY3" fmla="*/ 13234 h 455439"/>
                    <a:gd name="connsiteX4" fmla="*/ 429755 w 429755"/>
                    <a:gd name="connsiteY4" fmla="*/ 84861 h 455439"/>
                    <a:gd name="connsiteX5" fmla="*/ 429755 w 429755"/>
                    <a:gd name="connsiteY5" fmla="*/ 383812 h 455439"/>
                    <a:gd name="connsiteX6" fmla="*/ 358128 w 429755"/>
                    <a:gd name="connsiteY6" fmla="*/ 455439 h 455439"/>
                    <a:gd name="connsiteX7" fmla="*/ 71627 w 429755"/>
                    <a:gd name="connsiteY7" fmla="*/ 455439 h 455439"/>
                    <a:gd name="connsiteX8" fmla="*/ 0 w 429755"/>
                    <a:gd name="connsiteY8" fmla="*/ 383812 h 455439"/>
                    <a:gd name="connsiteX9" fmla="*/ 0 w 429755"/>
                    <a:gd name="connsiteY9" fmla="*/ 84861 h 455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9755" h="455439">
                      <a:moveTo>
                        <a:pt x="0" y="84861"/>
                      </a:moveTo>
                      <a:cubicBezTo>
                        <a:pt x="0" y="45303"/>
                        <a:pt x="32069" y="13234"/>
                        <a:pt x="71627" y="13234"/>
                      </a:cubicBezTo>
                      <a:lnTo>
                        <a:pt x="212613" y="0"/>
                      </a:lnTo>
                      <a:lnTo>
                        <a:pt x="358128" y="13234"/>
                      </a:lnTo>
                      <a:cubicBezTo>
                        <a:pt x="397686" y="13234"/>
                        <a:pt x="429755" y="45303"/>
                        <a:pt x="429755" y="84861"/>
                      </a:cubicBezTo>
                      <a:lnTo>
                        <a:pt x="429755" y="383812"/>
                      </a:lnTo>
                      <a:cubicBezTo>
                        <a:pt x="429755" y="423370"/>
                        <a:pt x="397686" y="455439"/>
                        <a:pt x="358128" y="455439"/>
                      </a:cubicBezTo>
                      <a:lnTo>
                        <a:pt x="71627" y="455439"/>
                      </a:lnTo>
                      <a:cubicBezTo>
                        <a:pt x="32069" y="455439"/>
                        <a:pt x="0" y="423370"/>
                        <a:pt x="0" y="383812"/>
                      </a:cubicBezTo>
                      <a:lnTo>
                        <a:pt x="0" y="84861"/>
                      </a:lnTo>
                      <a:close/>
                    </a:path>
                  </a:pathLst>
                </a:cu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0" name="Rounded Rectangle 319"/>
                <p:cNvSpPr/>
                <p:nvPr/>
              </p:nvSpPr>
              <p:spPr>
                <a:xfrm>
                  <a:off x="852486" y="5709928"/>
                  <a:ext cx="422723" cy="23595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1" name="Rounded Rectangle 320"/>
                <p:cNvSpPr/>
                <p:nvPr/>
              </p:nvSpPr>
              <p:spPr>
                <a:xfrm>
                  <a:off x="919707" y="5642510"/>
                  <a:ext cx="288817" cy="6741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2" name="Rounded Rectangle 321"/>
                <p:cNvSpPr/>
                <p:nvPr/>
              </p:nvSpPr>
              <p:spPr>
                <a:xfrm>
                  <a:off x="954885" y="5956072"/>
                  <a:ext cx="217924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3" name="Rounded Rectangle 322"/>
                <p:cNvSpPr/>
                <p:nvPr/>
              </p:nvSpPr>
              <p:spPr>
                <a:xfrm>
                  <a:off x="954885" y="6001791"/>
                  <a:ext cx="217924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4" name="Arc 323"/>
                <p:cNvSpPr/>
                <p:nvPr/>
              </p:nvSpPr>
              <p:spPr>
                <a:xfrm>
                  <a:off x="1092622" y="5908374"/>
                  <a:ext cx="127151" cy="141114"/>
                </a:xfrm>
                <a:prstGeom prst="arc">
                  <a:avLst>
                    <a:gd name="adj1" fmla="val 13730035"/>
                    <a:gd name="adj2" fmla="val 18697352"/>
                  </a:avLst>
                </a:prstGeom>
                <a:ln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5" name="Rounded Rectangle 324"/>
                <p:cNvSpPr/>
                <p:nvPr/>
              </p:nvSpPr>
              <p:spPr>
                <a:xfrm>
                  <a:off x="880144" y="5991932"/>
                  <a:ext cx="45719" cy="170204"/>
                </a:xfrm>
                <a:prstGeom prst="roundRect">
                  <a:avLst>
                    <a:gd name="adj" fmla="val 28353"/>
                  </a:avLst>
                </a:prstGeom>
                <a:solidFill>
                  <a:srgbClr val="10253F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6" name="Rounded Rectangle 325"/>
                <p:cNvSpPr/>
                <p:nvPr/>
              </p:nvSpPr>
              <p:spPr>
                <a:xfrm>
                  <a:off x="1201710" y="5995252"/>
                  <a:ext cx="45719" cy="170204"/>
                </a:xfrm>
                <a:prstGeom prst="roundRect">
                  <a:avLst>
                    <a:gd name="adj" fmla="val 28353"/>
                  </a:avLst>
                </a:prstGeom>
                <a:solidFill>
                  <a:srgbClr val="10253F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17" name="Oval 316"/>
              <p:cNvSpPr/>
              <p:nvPr/>
            </p:nvSpPr>
            <p:spPr>
              <a:xfrm>
                <a:off x="910545" y="5982377"/>
                <a:ext cx="59135" cy="5555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/>
              <p:cNvSpPr/>
              <p:nvPr/>
            </p:nvSpPr>
            <p:spPr>
              <a:xfrm>
                <a:off x="1206098" y="5982377"/>
                <a:ext cx="59135" cy="5555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6" name="Group 305"/>
            <p:cNvGrpSpPr/>
            <p:nvPr/>
          </p:nvGrpSpPr>
          <p:grpSpPr>
            <a:xfrm>
              <a:off x="420895" y="5636525"/>
              <a:ext cx="366478" cy="600293"/>
              <a:chOff x="386095" y="5614421"/>
              <a:chExt cx="411578" cy="674167"/>
            </a:xfrm>
          </p:grpSpPr>
          <p:grpSp>
            <p:nvGrpSpPr>
              <p:cNvPr id="307" name="Group 306"/>
              <p:cNvGrpSpPr/>
              <p:nvPr/>
            </p:nvGrpSpPr>
            <p:grpSpPr>
              <a:xfrm>
                <a:off x="386095" y="5614421"/>
                <a:ext cx="411578" cy="674167"/>
                <a:chOff x="386095" y="5614421"/>
                <a:chExt cx="411578" cy="674167"/>
              </a:xfrm>
            </p:grpSpPr>
            <p:cxnSp>
              <p:nvCxnSpPr>
                <p:cNvPr id="310" name="Straight Connector 309"/>
                <p:cNvCxnSpPr/>
                <p:nvPr/>
              </p:nvCxnSpPr>
              <p:spPr>
                <a:xfrm flipV="1">
                  <a:off x="399696" y="6018922"/>
                  <a:ext cx="73919" cy="269666"/>
                </a:xfrm>
                <a:prstGeom prst="line">
                  <a:avLst/>
                </a:prstGeom>
                <a:ln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/>
              </p:nvCxnSpPr>
              <p:spPr>
                <a:xfrm flipH="1" flipV="1">
                  <a:off x="710153" y="6018922"/>
                  <a:ext cx="73919" cy="269666"/>
                </a:xfrm>
                <a:prstGeom prst="line">
                  <a:avLst/>
                </a:prstGeom>
                <a:ln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2" name="Rounded Rectangle 311"/>
                <p:cNvSpPr/>
                <p:nvPr/>
              </p:nvSpPr>
              <p:spPr>
                <a:xfrm>
                  <a:off x="414480" y="5614421"/>
                  <a:ext cx="354809" cy="471916"/>
                </a:xfrm>
                <a:prstGeom prst="roundRect">
                  <a:avLst/>
                </a:pr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3" name="Rounded Rectangle 312"/>
                <p:cNvSpPr/>
                <p:nvPr/>
              </p:nvSpPr>
              <p:spPr>
                <a:xfrm>
                  <a:off x="444047" y="5642510"/>
                  <a:ext cx="295674" cy="23595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4" name="Trapezoid 313"/>
                <p:cNvSpPr/>
                <p:nvPr/>
              </p:nvSpPr>
              <p:spPr>
                <a:xfrm>
                  <a:off x="386095" y="6219692"/>
                  <a:ext cx="411578" cy="45116"/>
                </a:xfrm>
                <a:prstGeom prst="trapezoid">
                  <a:avLst/>
                </a:prstGeom>
                <a:solidFill>
                  <a:srgbClr val="1025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5" name="Trapezoid 314"/>
                <p:cNvSpPr/>
                <p:nvPr/>
              </p:nvSpPr>
              <p:spPr>
                <a:xfrm>
                  <a:off x="414480" y="6131183"/>
                  <a:ext cx="354809" cy="45116"/>
                </a:xfrm>
                <a:prstGeom prst="trapezoid">
                  <a:avLst/>
                </a:prstGeom>
                <a:solidFill>
                  <a:srgbClr val="1025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8" name="Oval 307"/>
              <p:cNvSpPr/>
              <p:nvPr/>
            </p:nvSpPr>
            <p:spPr>
              <a:xfrm>
                <a:off x="468695" y="5959605"/>
                <a:ext cx="60201" cy="60201"/>
              </a:xfrm>
              <a:prstGeom prst="ellipse">
                <a:avLst/>
              </a:prstGeom>
              <a:solidFill>
                <a:srgbClr val="C8C2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/>
              <p:cNvSpPr/>
              <p:nvPr/>
            </p:nvSpPr>
            <p:spPr>
              <a:xfrm>
                <a:off x="657726" y="5957434"/>
                <a:ext cx="60201" cy="60201"/>
              </a:xfrm>
              <a:prstGeom prst="ellipse">
                <a:avLst/>
              </a:prstGeom>
              <a:solidFill>
                <a:srgbClr val="C8C2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27" name="Group 326"/>
          <p:cNvGrpSpPr/>
          <p:nvPr/>
        </p:nvGrpSpPr>
        <p:grpSpPr>
          <a:xfrm flipH="1">
            <a:off x="6869000" y="4866014"/>
            <a:ext cx="850972" cy="589809"/>
            <a:chOff x="317330" y="5562600"/>
            <a:chExt cx="1099408" cy="762000"/>
          </a:xfrm>
        </p:grpSpPr>
        <p:sp>
          <p:nvSpPr>
            <p:cNvPr id="328" name="Rounded Rectangle 327"/>
            <p:cNvSpPr/>
            <p:nvPr/>
          </p:nvSpPr>
          <p:spPr>
            <a:xfrm>
              <a:off x="317330" y="5562600"/>
              <a:ext cx="1099408" cy="762000"/>
            </a:xfrm>
            <a:prstGeom prst="roundRect">
              <a:avLst>
                <a:gd name="adj" fmla="val 12742"/>
              </a:avLst>
            </a:prstGeom>
            <a:noFill/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9" name="Group 328"/>
            <p:cNvGrpSpPr/>
            <p:nvPr/>
          </p:nvGrpSpPr>
          <p:grpSpPr>
            <a:xfrm>
              <a:off x="950745" y="5703370"/>
              <a:ext cx="382450" cy="477161"/>
              <a:chOff x="883081" y="5676219"/>
              <a:chExt cx="392129" cy="489237"/>
            </a:xfrm>
          </p:grpSpPr>
          <p:grpSp>
            <p:nvGrpSpPr>
              <p:cNvPr id="340" name="Group 339"/>
              <p:cNvGrpSpPr/>
              <p:nvPr/>
            </p:nvGrpSpPr>
            <p:grpSpPr>
              <a:xfrm>
                <a:off x="883081" y="5676219"/>
                <a:ext cx="392129" cy="489237"/>
                <a:chOff x="845455" y="5629275"/>
                <a:chExt cx="429755" cy="536181"/>
              </a:xfrm>
            </p:grpSpPr>
            <p:sp>
              <p:nvSpPr>
                <p:cNvPr id="343" name="Rounded Rectangle 220"/>
                <p:cNvSpPr/>
                <p:nvPr/>
              </p:nvSpPr>
              <p:spPr>
                <a:xfrm>
                  <a:off x="845455" y="5629275"/>
                  <a:ext cx="429755" cy="455439"/>
                </a:xfrm>
                <a:custGeom>
                  <a:avLst/>
                  <a:gdLst>
                    <a:gd name="connsiteX0" fmla="*/ 0 w 429755"/>
                    <a:gd name="connsiteY0" fmla="*/ 71627 h 442205"/>
                    <a:gd name="connsiteX1" fmla="*/ 71627 w 429755"/>
                    <a:gd name="connsiteY1" fmla="*/ 0 h 442205"/>
                    <a:gd name="connsiteX2" fmla="*/ 358128 w 429755"/>
                    <a:gd name="connsiteY2" fmla="*/ 0 h 442205"/>
                    <a:gd name="connsiteX3" fmla="*/ 429755 w 429755"/>
                    <a:gd name="connsiteY3" fmla="*/ 71627 h 442205"/>
                    <a:gd name="connsiteX4" fmla="*/ 429755 w 429755"/>
                    <a:gd name="connsiteY4" fmla="*/ 370578 h 442205"/>
                    <a:gd name="connsiteX5" fmla="*/ 358128 w 429755"/>
                    <a:gd name="connsiteY5" fmla="*/ 442205 h 442205"/>
                    <a:gd name="connsiteX6" fmla="*/ 71627 w 429755"/>
                    <a:gd name="connsiteY6" fmla="*/ 442205 h 442205"/>
                    <a:gd name="connsiteX7" fmla="*/ 0 w 429755"/>
                    <a:gd name="connsiteY7" fmla="*/ 370578 h 442205"/>
                    <a:gd name="connsiteX8" fmla="*/ 0 w 429755"/>
                    <a:gd name="connsiteY8" fmla="*/ 71627 h 442205"/>
                    <a:gd name="connsiteX0" fmla="*/ 0 w 429755"/>
                    <a:gd name="connsiteY0" fmla="*/ 75336 h 445914"/>
                    <a:gd name="connsiteX1" fmla="*/ 71627 w 429755"/>
                    <a:gd name="connsiteY1" fmla="*/ 3709 h 445914"/>
                    <a:gd name="connsiteX2" fmla="*/ 214995 w 429755"/>
                    <a:gd name="connsiteY2" fmla="*/ 0 h 445914"/>
                    <a:gd name="connsiteX3" fmla="*/ 358128 w 429755"/>
                    <a:gd name="connsiteY3" fmla="*/ 3709 h 445914"/>
                    <a:gd name="connsiteX4" fmla="*/ 429755 w 429755"/>
                    <a:gd name="connsiteY4" fmla="*/ 75336 h 445914"/>
                    <a:gd name="connsiteX5" fmla="*/ 429755 w 429755"/>
                    <a:gd name="connsiteY5" fmla="*/ 374287 h 445914"/>
                    <a:gd name="connsiteX6" fmla="*/ 358128 w 429755"/>
                    <a:gd name="connsiteY6" fmla="*/ 445914 h 445914"/>
                    <a:gd name="connsiteX7" fmla="*/ 71627 w 429755"/>
                    <a:gd name="connsiteY7" fmla="*/ 445914 h 445914"/>
                    <a:gd name="connsiteX8" fmla="*/ 0 w 429755"/>
                    <a:gd name="connsiteY8" fmla="*/ 374287 h 445914"/>
                    <a:gd name="connsiteX9" fmla="*/ 0 w 429755"/>
                    <a:gd name="connsiteY9" fmla="*/ 75336 h 445914"/>
                    <a:gd name="connsiteX0" fmla="*/ 0 w 429755"/>
                    <a:gd name="connsiteY0" fmla="*/ 92004 h 462582"/>
                    <a:gd name="connsiteX1" fmla="*/ 71627 w 429755"/>
                    <a:gd name="connsiteY1" fmla="*/ 20377 h 462582"/>
                    <a:gd name="connsiteX2" fmla="*/ 212613 w 429755"/>
                    <a:gd name="connsiteY2" fmla="*/ 0 h 462582"/>
                    <a:gd name="connsiteX3" fmla="*/ 358128 w 429755"/>
                    <a:gd name="connsiteY3" fmla="*/ 20377 h 462582"/>
                    <a:gd name="connsiteX4" fmla="*/ 429755 w 429755"/>
                    <a:gd name="connsiteY4" fmla="*/ 92004 h 462582"/>
                    <a:gd name="connsiteX5" fmla="*/ 429755 w 429755"/>
                    <a:gd name="connsiteY5" fmla="*/ 390955 h 462582"/>
                    <a:gd name="connsiteX6" fmla="*/ 358128 w 429755"/>
                    <a:gd name="connsiteY6" fmla="*/ 462582 h 462582"/>
                    <a:gd name="connsiteX7" fmla="*/ 71627 w 429755"/>
                    <a:gd name="connsiteY7" fmla="*/ 462582 h 462582"/>
                    <a:gd name="connsiteX8" fmla="*/ 0 w 429755"/>
                    <a:gd name="connsiteY8" fmla="*/ 390955 h 462582"/>
                    <a:gd name="connsiteX9" fmla="*/ 0 w 429755"/>
                    <a:gd name="connsiteY9" fmla="*/ 92004 h 462582"/>
                    <a:gd name="connsiteX0" fmla="*/ 0 w 429755"/>
                    <a:gd name="connsiteY0" fmla="*/ 84861 h 455439"/>
                    <a:gd name="connsiteX1" fmla="*/ 71627 w 429755"/>
                    <a:gd name="connsiteY1" fmla="*/ 13234 h 455439"/>
                    <a:gd name="connsiteX2" fmla="*/ 212613 w 429755"/>
                    <a:gd name="connsiteY2" fmla="*/ 0 h 455439"/>
                    <a:gd name="connsiteX3" fmla="*/ 358128 w 429755"/>
                    <a:gd name="connsiteY3" fmla="*/ 13234 h 455439"/>
                    <a:gd name="connsiteX4" fmla="*/ 429755 w 429755"/>
                    <a:gd name="connsiteY4" fmla="*/ 84861 h 455439"/>
                    <a:gd name="connsiteX5" fmla="*/ 429755 w 429755"/>
                    <a:gd name="connsiteY5" fmla="*/ 383812 h 455439"/>
                    <a:gd name="connsiteX6" fmla="*/ 358128 w 429755"/>
                    <a:gd name="connsiteY6" fmla="*/ 455439 h 455439"/>
                    <a:gd name="connsiteX7" fmla="*/ 71627 w 429755"/>
                    <a:gd name="connsiteY7" fmla="*/ 455439 h 455439"/>
                    <a:gd name="connsiteX8" fmla="*/ 0 w 429755"/>
                    <a:gd name="connsiteY8" fmla="*/ 383812 h 455439"/>
                    <a:gd name="connsiteX9" fmla="*/ 0 w 429755"/>
                    <a:gd name="connsiteY9" fmla="*/ 84861 h 455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9755" h="455439">
                      <a:moveTo>
                        <a:pt x="0" y="84861"/>
                      </a:moveTo>
                      <a:cubicBezTo>
                        <a:pt x="0" y="45303"/>
                        <a:pt x="32069" y="13234"/>
                        <a:pt x="71627" y="13234"/>
                      </a:cubicBezTo>
                      <a:lnTo>
                        <a:pt x="212613" y="0"/>
                      </a:lnTo>
                      <a:lnTo>
                        <a:pt x="358128" y="13234"/>
                      </a:lnTo>
                      <a:cubicBezTo>
                        <a:pt x="397686" y="13234"/>
                        <a:pt x="429755" y="45303"/>
                        <a:pt x="429755" y="84861"/>
                      </a:cubicBezTo>
                      <a:lnTo>
                        <a:pt x="429755" y="383812"/>
                      </a:lnTo>
                      <a:cubicBezTo>
                        <a:pt x="429755" y="423370"/>
                        <a:pt x="397686" y="455439"/>
                        <a:pt x="358128" y="455439"/>
                      </a:cubicBezTo>
                      <a:lnTo>
                        <a:pt x="71627" y="455439"/>
                      </a:lnTo>
                      <a:cubicBezTo>
                        <a:pt x="32069" y="455439"/>
                        <a:pt x="0" y="423370"/>
                        <a:pt x="0" y="383812"/>
                      </a:cubicBezTo>
                      <a:lnTo>
                        <a:pt x="0" y="84861"/>
                      </a:lnTo>
                      <a:close/>
                    </a:path>
                  </a:pathLst>
                </a:cu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4" name="Rounded Rectangle 343"/>
                <p:cNvSpPr/>
                <p:nvPr/>
              </p:nvSpPr>
              <p:spPr>
                <a:xfrm>
                  <a:off x="852486" y="5709928"/>
                  <a:ext cx="422723" cy="23595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5" name="Rounded Rectangle 344"/>
                <p:cNvSpPr/>
                <p:nvPr/>
              </p:nvSpPr>
              <p:spPr>
                <a:xfrm>
                  <a:off x="919707" y="5642510"/>
                  <a:ext cx="288817" cy="6741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6" name="Rounded Rectangle 345"/>
                <p:cNvSpPr/>
                <p:nvPr/>
              </p:nvSpPr>
              <p:spPr>
                <a:xfrm>
                  <a:off x="954885" y="5956072"/>
                  <a:ext cx="217924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7" name="Rounded Rectangle 346"/>
                <p:cNvSpPr/>
                <p:nvPr/>
              </p:nvSpPr>
              <p:spPr>
                <a:xfrm>
                  <a:off x="954885" y="6001791"/>
                  <a:ext cx="217924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8" name="Arc 347"/>
                <p:cNvSpPr/>
                <p:nvPr/>
              </p:nvSpPr>
              <p:spPr>
                <a:xfrm>
                  <a:off x="1092622" y="5908374"/>
                  <a:ext cx="127151" cy="141114"/>
                </a:xfrm>
                <a:prstGeom prst="arc">
                  <a:avLst>
                    <a:gd name="adj1" fmla="val 13730035"/>
                    <a:gd name="adj2" fmla="val 18697352"/>
                  </a:avLst>
                </a:prstGeom>
                <a:ln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9" name="Rounded Rectangle 348"/>
                <p:cNvSpPr/>
                <p:nvPr/>
              </p:nvSpPr>
              <p:spPr>
                <a:xfrm>
                  <a:off x="880144" y="5991932"/>
                  <a:ext cx="45719" cy="170204"/>
                </a:xfrm>
                <a:prstGeom prst="roundRect">
                  <a:avLst>
                    <a:gd name="adj" fmla="val 28353"/>
                  </a:avLst>
                </a:prstGeom>
                <a:solidFill>
                  <a:srgbClr val="10253F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0" name="Rounded Rectangle 349"/>
                <p:cNvSpPr/>
                <p:nvPr/>
              </p:nvSpPr>
              <p:spPr>
                <a:xfrm>
                  <a:off x="1201710" y="5995252"/>
                  <a:ext cx="45719" cy="170204"/>
                </a:xfrm>
                <a:prstGeom prst="roundRect">
                  <a:avLst>
                    <a:gd name="adj" fmla="val 28353"/>
                  </a:avLst>
                </a:prstGeom>
                <a:solidFill>
                  <a:srgbClr val="10253F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41" name="Oval 340"/>
              <p:cNvSpPr/>
              <p:nvPr/>
            </p:nvSpPr>
            <p:spPr>
              <a:xfrm>
                <a:off x="910545" y="5982377"/>
                <a:ext cx="59135" cy="5555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/>
              <p:cNvSpPr/>
              <p:nvPr/>
            </p:nvSpPr>
            <p:spPr>
              <a:xfrm>
                <a:off x="1206098" y="5982377"/>
                <a:ext cx="59135" cy="5555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30" name="Group 329"/>
            <p:cNvGrpSpPr/>
            <p:nvPr/>
          </p:nvGrpSpPr>
          <p:grpSpPr>
            <a:xfrm>
              <a:off x="420895" y="5636525"/>
              <a:ext cx="366478" cy="600293"/>
              <a:chOff x="386095" y="5614421"/>
              <a:chExt cx="411578" cy="674167"/>
            </a:xfrm>
          </p:grpSpPr>
          <p:grpSp>
            <p:nvGrpSpPr>
              <p:cNvPr id="331" name="Group 330"/>
              <p:cNvGrpSpPr/>
              <p:nvPr/>
            </p:nvGrpSpPr>
            <p:grpSpPr>
              <a:xfrm>
                <a:off x="386095" y="5614421"/>
                <a:ext cx="411578" cy="674167"/>
                <a:chOff x="386095" y="5614421"/>
                <a:chExt cx="411578" cy="674167"/>
              </a:xfrm>
            </p:grpSpPr>
            <p:cxnSp>
              <p:nvCxnSpPr>
                <p:cNvPr id="334" name="Straight Connector 333"/>
                <p:cNvCxnSpPr/>
                <p:nvPr/>
              </p:nvCxnSpPr>
              <p:spPr>
                <a:xfrm flipV="1">
                  <a:off x="399696" y="6018922"/>
                  <a:ext cx="73919" cy="269666"/>
                </a:xfrm>
                <a:prstGeom prst="line">
                  <a:avLst/>
                </a:prstGeom>
                <a:ln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5" name="Straight Connector 334"/>
                <p:cNvCxnSpPr/>
                <p:nvPr/>
              </p:nvCxnSpPr>
              <p:spPr>
                <a:xfrm flipH="1" flipV="1">
                  <a:off x="710153" y="6018922"/>
                  <a:ext cx="73919" cy="269666"/>
                </a:xfrm>
                <a:prstGeom prst="line">
                  <a:avLst/>
                </a:prstGeom>
                <a:ln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6" name="Rounded Rectangle 335"/>
                <p:cNvSpPr/>
                <p:nvPr/>
              </p:nvSpPr>
              <p:spPr>
                <a:xfrm>
                  <a:off x="414480" y="5614421"/>
                  <a:ext cx="354809" cy="471916"/>
                </a:xfrm>
                <a:prstGeom prst="roundRect">
                  <a:avLst/>
                </a:pr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7" name="Rounded Rectangle 336"/>
                <p:cNvSpPr/>
                <p:nvPr/>
              </p:nvSpPr>
              <p:spPr>
                <a:xfrm>
                  <a:off x="444047" y="5642510"/>
                  <a:ext cx="295674" cy="23595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8" name="Trapezoid 337"/>
                <p:cNvSpPr/>
                <p:nvPr/>
              </p:nvSpPr>
              <p:spPr>
                <a:xfrm>
                  <a:off x="386095" y="6219692"/>
                  <a:ext cx="411578" cy="45116"/>
                </a:xfrm>
                <a:prstGeom prst="trapezoid">
                  <a:avLst/>
                </a:prstGeom>
                <a:solidFill>
                  <a:srgbClr val="1025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9" name="Trapezoid 338"/>
                <p:cNvSpPr/>
                <p:nvPr/>
              </p:nvSpPr>
              <p:spPr>
                <a:xfrm>
                  <a:off x="414480" y="6131183"/>
                  <a:ext cx="354809" cy="45116"/>
                </a:xfrm>
                <a:prstGeom prst="trapezoid">
                  <a:avLst/>
                </a:prstGeom>
                <a:solidFill>
                  <a:srgbClr val="1025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32" name="Oval 331"/>
              <p:cNvSpPr/>
              <p:nvPr/>
            </p:nvSpPr>
            <p:spPr>
              <a:xfrm>
                <a:off x="468695" y="5959605"/>
                <a:ext cx="60201" cy="60201"/>
              </a:xfrm>
              <a:prstGeom prst="ellipse">
                <a:avLst/>
              </a:prstGeom>
              <a:solidFill>
                <a:srgbClr val="C8C2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/>
              <p:cNvSpPr/>
              <p:nvPr/>
            </p:nvSpPr>
            <p:spPr>
              <a:xfrm>
                <a:off x="657726" y="5957434"/>
                <a:ext cx="60201" cy="60201"/>
              </a:xfrm>
              <a:prstGeom prst="ellipse">
                <a:avLst/>
              </a:prstGeom>
              <a:solidFill>
                <a:srgbClr val="C8C2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71" name="Group 470"/>
          <p:cNvGrpSpPr/>
          <p:nvPr/>
        </p:nvGrpSpPr>
        <p:grpSpPr>
          <a:xfrm flipH="1">
            <a:off x="2440057" y="1289999"/>
            <a:ext cx="850972" cy="589809"/>
            <a:chOff x="317330" y="5562600"/>
            <a:chExt cx="1099408" cy="762000"/>
          </a:xfrm>
        </p:grpSpPr>
        <p:sp>
          <p:nvSpPr>
            <p:cNvPr id="472" name="Rounded Rectangle 471"/>
            <p:cNvSpPr/>
            <p:nvPr/>
          </p:nvSpPr>
          <p:spPr>
            <a:xfrm>
              <a:off x="317330" y="5562600"/>
              <a:ext cx="1099408" cy="762000"/>
            </a:xfrm>
            <a:prstGeom prst="roundRect">
              <a:avLst>
                <a:gd name="adj" fmla="val 12742"/>
              </a:avLst>
            </a:prstGeom>
            <a:noFill/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3" name="Group 472"/>
            <p:cNvGrpSpPr/>
            <p:nvPr/>
          </p:nvGrpSpPr>
          <p:grpSpPr>
            <a:xfrm>
              <a:off x="950745" y="5703370"/>
              <a:ext cx="382450" cy="477161"/>
              <a:chOff x="883081" y="5676219"/>
              <a:chExt cx="392129" cy="489237"/>
            </a:xfrm>
          </p:grpSpPr>
          <p:grpSp>
            <p:nvGrpSpPr>
              <p:cNvPr id="552" name="Group 551"/>
              <p:cNvGrpSpPr/>
              <p:nvPr/>
            </p:nvGrpSpPr>
            <p:grpSpPr>
              <a:xfrm>
                <a:off x="883081" y="5676219"/>
                <a:ext cx="392129" cy="489237"/>
                <a:chOff x="845455" y="5629275"/>
                <a:chExt cx="429755" cy="536181"/>
              </a:xfrm>
            </p:grpSpPr>
            <p:sp>
              <p:nvSpPr>
                <p:cNvPr id="555" name="Rounded Rectangle 220"/>
                <p:cNvSpPr/>
                <p:nvPr/>
              </p:nvSpPr>
              <p:spPr>
                <a:xfrm>
                  <a:off x="845455" y="5629275"/>
                  <a:ext cx="429755" cy="455439"/>
                </a:xfrm>
                <a:custGeom>
                  <a:avLst/>
                  <a:gdLst>
                    <a:gd name="connsiteX0" fmla="*/ 0 w 429755"/>
                    <a:gd name="connsiteY0" fmla="*/ 71627 h 442205"/>
                    <a:gd name="connsiteX1" fmla="*/ 71627 w 429755"/>
                    <a:gd name="connsiteY1" fmla="*/ 0 h 442205"/>
                    <a:gd name="connsiteX2" fmla="*/ 358128 w 429755"/>
                    <a:gd name="connsiteY2" fmla="*/ 0 h 442205"/>
                    <a:gd name="connsiteX3" fmla="*/ 429755 w 429755"/>
                    <a:gd name="connsiteY3" fmla="*/ 71627 h 442205"/>
                    <a:gd name="connsiteX4" fmla="*/ 429755 w 429755"/>
                    <a:gd name="connsiteY4" fmla="*/ 370578 h 442205"/>
                    <a:gd name="connsiteX5" fmla="*/ 358128 w 429755"/>
                    <a:gd name="connsiteY5" fmla="*/ 442205 h 442205"/>
                    <a:gd name="connsiteX6" fmla="*/ 71627 w 429755"/>
                    <a:gd name="connsiteY6" fmla="*/ 442205 h 442205"/>
                    <a:gd name="connsiteX7" fmla="*/ 0 w 429755"/>
                    <a:gd name="connsiteY7" fmla="*/ 370578 h 442205"/>
                    <a:gd name="connsiteX8" fmla="*/ 0 w 429755"/>
                    <a:gd name="connsiteY8" fmla="*/ 71627 h 442205"/>
                    <a:gd name="connsiteX0" fmla="*/ 0 w 429755"/>
                    <a:gd name="connsiteY0" fmla="*/ 75336 h 445914"/>
                    <a:gd name="connsiteX1" fmla="*/ 71627 w 429755"/>
                    <a:gd name="connsiteY1" fmla="*/ 3709 h 445914"/>
                    <a:gd name="connsiteX2" fmla="*/ 214995 w 429755"/>
                    <a:gd name="connsiteY2" fmla="*/ 0 h 445914"/>
                    <a:gd name="connsiteX3" fmla="*/ 358128 w 429755"/>
                    <a:gd name="connsiteY3" fmla="*/ 3709 h 445914"/>
                    <a:gd name="connsiteX4" fmla="*/ 429755 w 429755"/>
                    <a:gd name="connsiteY4" fmla="*/ 75336 h 445914"/>
                    <a:gd name="connsiteX5" fmla="*/ 429755 w 429755"/>
                    <a:gd name="connsiteY5" fmla="*/ 374287 h 445914"/>
                    <a:gd name="connsiteX6" fmla="*/ 358128 w 429755"/>
                    <a:gd name="connsiteY6" fmla="*/ 445914 h 445914"/>
                    <a:gd name="connsiteX7" fmla="*/ 71627 w 429755"/>
                    <a:gd name="connsiteY7" fmla="*/ 445914 h 445914"/>
                    <a:gd name="connsiteX8" fmla="*/ 0 w 429755"/>
                    <a:gd name="connsiteY8" fmla="*/ 374287 h 445914"/>
                    <a:gd name="connsiteX9" fmla="*/ 0 w 429755"/>
                    <a:gd name="connsiteY9" fmla="*/ 75336 h 445914"/>
                    <a:gd name="connsiteX0" fmla="*/ 0 w 429755"/>
                    <a:gd name="connsiteY0" fmla="*/ 92004 h 462582"/>
                    <a:gd name="connsiteX1" fmla="*/ 71627 w 429755"/>
                    <a:gd name="connsiteY1" fmla="*/ 20377 h 462582"/>
                    <a:gd name="connsiteX2" fmla="*/ 212613 w 429755"/>
                    <a:gd name="connsiteY2" fmla="*/ 0 h 462582"/>
                    <a:gd name="connsiteX3" fmla="*/ 358128 w 429755"/>
                    <a:gd name="connsiteY3" fmla="*/ 20377 h 462582"/>
                    <a:gd name="connsiteX4" fmla="*/ 429755 w 429755"/>
                    <a:gd name="connsiteY4" fmla="*/ 92004 h 462582"/>
                    <a:gd name="connsiteX5" fmla="*/ 429755 w 429755"/>
                    <a:gd name="connsiteY5" fmla="*/ 390955 h 462582"/>
                    <a:gd name="connsiteX6" fmla="*/ 358128 w 429755"/>
                    <a:gd name="connsiteY6" fmla="*/ 462582 h 462582"/>
                    <a:gd name="connsiteX7" fmla="*/ 71627 w 429755"/>
                    <a:gd name="connsiteY7" fmla="*/ 462582 h 462582"/>
                    <a:gd name="connsiteX8" fmla="*/ 0 w 429755"/>
                    <a:gd name="connsiteY8" fmla="*/ 390955 h 462582"/>
                    <a:gd name="connsiteX9" fmla="*/ 0 w 429755"/>
                    <a:gd name="connsiteY9" fmla="*/ 92004 h 462582"/>
                    <a:gd name="connsiteX0" fmla="*/ 0 w 429755"/>
                    <a:gd name="connsiteY0" fmla="*/ 84861 h 455439"/>
                    <a:gd name="connsiteX1" fmla="*/ 71627 w 429755"/>
                    <a:gd name="connsiteY1" fmla="*/ 13234 h 455439"/>
                    <a:gd name="connsiteX2" fmla="*/ 212613 w 429755"/>
                    <a:gd name="connsiteY2" fmla="*/ 0 h 455439"/>
                    <a:gd name="connsiteX3" fmla="*/ 358128 w 429755"/>
                    <a:gd name="connsiteY3" fmla="*/ 13234 h 455439"/>
                    <a:gd name="connsiteX4" fmla="*/ 429755 w 429755"/>
                    <a:gd name="connsiteY4" fmla="*/ 84861 h 455439"/>
                    <a:gd name="connsiteX5" fmla="*/ 429755 w 429755"/>
                    <a:gd name="connsiteY5" fmla="*/ 383812 h 455439"/>
                    <a:gd name="connsiteX6" fmla="*/ 358128 w 429755"/>
                    <a:gd name="connsiteY6" fmla="*/ 455439 h 455439"/>
                    <a:gd name="connsiteX7" fmla="*/ 71627 w 429755"/>
                    <a:gd name="connsiteY7" fmla="*/ 455439 h 455439"/>
                    <a:gd name="connsiteX8" fmla="*/ 0 w 429755"/>
                    <a:gd name="connsiteY8" fmla="*/ 383812 h 455439"/>
                    <a:gd name="connsiteX9" fmla="*/ 0 w 429755"/>
                    <a:gd name="connsiteY9" fmla="*/ 84861 h 455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9755" h="455439">
                      <a:moveTo>
                        <a:pt x="0" y="84861"/>
                      </a:moveTo>
                      <a:cubicBezTo>
                        <a:pt x="0" y="45303"/>
                        <a:pt x="32069" y="13234"/>
                        <a:pt x="71627" y="13234"/>
                      </a:cubicBezTo>
                      <a:lnTo>
                        <a:pt x="212613" y="0"/>
                      </a:lnTo>
                      <a:lnTo>
                        <a:pt x="358128" y="13234"/>
                      </a:lnTo>
                      <a:cubicBezTo>
                        <a:pt x="397686" y="13234"/>
                        <a:pt x="429755" y="45303"/>
                        <a:pt x="429755" y="84861"/>
                      </a:cubicBezTo>
                      <a:lnTo>
                        <a:pt x="429755" y="383812"/>
                      </a:lnTo>
                      <a:cubicBezTo>
                        <a:pt x="429755" y="423370"/>
                        <a:pt x="397686" y="455439"/>
                        <a:pt x="358128" y="455439"/>
                      </a:cubicBezTo>
                      <a:lnTo>
                        <a:pt x="71627" y="455439"/>
                      </a:lnTo>
                      <a:cubicBezTo>
                        <a:pt x="32069" y="455439"/>
                        <a:pt x="0" y="423370"/>
                        <a:pt x="0" y="383812"/>
                      </a:cubicBezTo>
                      <a:lnTo>
                        <a:pt x="0" y="84861"/>
                      </a:lnTo>
                      <a:close/>
                    </a:path>
                  </a:pathLst>
                </a:cu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6" name="Rounded Rectangle 555"/>
                <p:cNvSpPr/>
                <p:nvPr/>
              </p:nvSpPr>
              <p:spPr>
                <a:xfrm>
                  <a:off x="852486" y="5709928"/>
                  <a:ext cx="422723" cy="23595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7" name="Rounded Rectangle 556"/>
                <p:cNvSpPr/>
                <p:nvPr/>
              </p:nvSpPr>
              <p:spPr>
                <a:xfrm>
                  <a:off x="919707" y="5642510"/>
                  <a:ext cx="288817" cy="6741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8" name="Rounded Rectangle 557"/>
                <p:cNvSpPr/>
                <p:nvPr/>
              </p:nvSpPr>
              <p:spPr>
                <a:xfrm>
                  <a:off x="954885" y="5956072"/>
                  <a:ext cx="217924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9" name="Rounded Rectangle 558"/>
                <p:cNvSpPr/>
                <p:nvPr/>
              </p:nvSpPr>
              <p:spPr>
                <a:xfrm>
                  <a:off x="954885" y="6001791"/>
                  <a:ext cx="217924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0" name="Arc 559"/>
                <p:cNvSpPr/>
                <p:nvPr/>
              </p:nvSpPr>
              <p:spPr>
                <a:xfrm>
                  <a:off x="1092622" y="5908374"/>
                  <a:ext cx="127151" cy="141114"/>
                </a:xfrm>
                <a:prstGeom prst="arc">
                  <a:avLst>
                    <a:gd name="adj1" fmla="val 13730035"/>
                    <a:gd name="adj2" fmla="val 18697352"/>
                  </a:avLst>
                </a:prstGeom>
                <a:ln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1" name="Rounded Rectangle 560"/>
                <p:cNvSpPr/>
                <p:nvPr/>
              </p:nvSpPr>
              <p:spPr>
                <a:xfrm>
                  <a:off x="880144" y="5991932"/>
                  <a:ext cx="45719" cy="170204"/>
                </a:xfrm>
                <a:prstGeom prst="roundRect">
                  <a:avLst>
                    <a:gd name="adj" fmla="val 28353"/>
                  </a:avLst>
                </a:prstGeom>
                <a:solidFill>
                  <a:srgbClr val="10253F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2" name="Rounded Rectangle 561"/>
                <p:cNvSpPr/>
                <p:nvPr/>
              </p:nvSpPr>
              <p:spPr>
                <a:xfrm>
                  <a:off x="1201710" y="5995252"/>
                  <a:ext cx="45719" cy="170204"/>
                </a:xfrm>
                <a:prstGeom prst="roundRect">
                  <a:avLst>
                    <a:gd name="adj" fmla="val 28353"/>
                  </a:avLst>
                </a:prstGeom>
                <a:solidFill>
                  <a:srgbClr val="10253F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53" name="Oval 552"/>
              <p:cNvSpPr/>
              <p:nvPr/>
            </p:nvSpPr>
            <p:spPr>
              <a:xfrm>
                <a:off x="910545" y="5982377"/>
                <a:ext cx="59135" cy="5555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4" name="Oval 553"/>
              <p:cNvSpPr/>
              <p:nvPr/>
            </p:nvSpPr>
            <p:spPr>
              <a:xfrm>
                <a:off x="1206098" y="5982377"/>
                <a:ext cx="59135" cy="5555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4" name="Group 473"/>
            <p:cNvGrpSpPr/>
            <p:nvPr/>
          </p:nvGrpSpPr>
          <p:grpSpPr>
            <a:xfrm>
              <a:off x="420895" y="5636525"/>
              <a:ext cx="366478" cy="600293"/>
              <a:chOff x="386095" y="5614421"/>
              <a:chExt cx="411578" cy="674167"/>
            </a:xfrm>
          </p:grpSpPr>
          <p:grpSp>
            <p:nvGrpSpPr>
              <p:cNvPr id="475" name="Group 474"/>
              <p:cNvGrpSpPr/>
              <p:nvPr/>
            </p:nvGrpSpPr>
            <p:grpSpPr>
              <a:xfrm>
                <a:off x="386095" y="5614421"/>
                <a:ext cx="411578" cy="674167"/>
                <a:chOff x="386095" y="5614421"/>
                <a:chExt cx="411578" cy="674167"/>
              </a:xfrm>
            </p:grpSpPr>
            <p:cxnSp>
              <p:nvCxnSpPr>
                <p:cNvPr id="546" name="Straight Connector 545"/>
                <p:cNvCxnSpPr/>
                <p:nvPr/>
              </p:nvCxnSpPr>
              <p:spPr>
                <a:xfrm flipV="1">
                  <a:off x="399696" y="6018922"/>
                  <a:ext cx="73919" cy="269666"/>
                </a:xfrm>
                <a:prstGeom prst="line">
                  <a:avLst/>
                </a:prstGeom>
                <a:ln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7" name="Straight Connector 546"/>
                <p:cNvCxnSpPr/>
                <p:nvPr/>
              </p:nvCxnSpPr>
              <p:spPr>
                <a:xfrm flipH="1" flipV="1">
                  <a:off x="710153" y="6018922"/>
                  <a:ext cx="73919" cy="269666"/>
                </a:xfrm>
                <a:prstGeom prst="line">
                  <a:avLst/>
                </a:prstGeom>
                <a:ln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8" name="Rounded Rectangle 547"/>
                <p:cNvSpPr/>
                <p:nvPr/>
              </p:nvSpPr>
              <p:spPr>
                <a:xfrm>
                  <a:off x="414480" y="5614421"/>
                  <a:ext cx="354809" cy="471916"/>
                </a:xfrm>
                <a:prstGeom prst="roundRect">
                  <a:avLst/>
                </a:pr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9" name="Rounded Rectangle 548"/>
                <p:cNvSpPr/>
                <p:nvPr/>
              </p:nvSpPr>
              <p:spPr>
                <a:xfrm>
                  <a:off x="444047" y="5642510"/>
                  <a:ext cx="295674" cy="23595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0" name="Trapezoid 549"/>
                <p:cNvSpPr/>
                <p:nvPr/>
              </p:nvSpPr>
              <p:spPr>
                <a:xfrm>
                  <a:off x="386095" y="6219692"/>
                  <a:ext cx="411578" cy="45116"/>
                </a:xfrm>
                <a:prstGeom prst="trapezoid">
                  <a:avLst/>
                </a:prstGeom>
                <a:solidFill>
                  <a:srgbClr val="1025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1" name="Trapezoid 550"/>
                <p:cNvSpPr/>
                <p:nvPr/>
              </p:nvSpPr>
              <p:spPr>
                <a:xfrm>
                  <a:off x="414480" y="6131183"/>
                  <a:ext cx="354809" cy="45116"/>
                </a:xfrm>
                <a:prstGeom prst="trapezoid">
                  <a:avLst/>
                </a:prstGeom>
                <a:solidFill>
                  <a:srgbClr val="1025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76" name="Oval 475"/>
              <p:cNvSpPr/>
              <p:nvPr/>
            </p:nvSpPr>
            <p:spPr>
              <a:xfrm>
                <a:off x="468695" y="5959605"/>
                <a:ext cx="60201" cy="60201"/>
              </a:xfrm>
              <a:prstGeom prst="ellipse">
                <a:avLst/>
              </a:prstGeom>
              <a:solidFill>
                <a:srgbClr val="C8C2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Oval 476"/>
              <p:cNvSpPr/>
              <p:nvPr/>
            </p:nvSpPr>
            <p:spPr>
              <a:xfrm>
                <a:off x="657726" y="5957434"/>
                <a:ext cx="60201" cy="60201"/>
              </a:xfrm>
              <a:prstGeom prst="ellipse">
                <a:avLst/>
              </a:prstGeom>
              <a:solidFill>
                <a:srgbClr val="C8C2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63" name="Group 562"/>
          <p:cNvGrpSpPr/>
          <p:nvPr/>
        </p:nvGrpSpPr>
        <p:grpSpPr>
          <a:xfrm flipH="1">
            <a:off x="3291029" y="1944264"/>
            <a:ext cx="850972" cy="589809"/>
            <a:chOff x="317330" y="5562600"/>
            <a:chExt cx="1099408" cy="762000"/>
          </a:xfrm>
        </p:grpSpPr>
        <p:sp>
          <p:nvSpPr>
            <p:cNvPr id="564" name="Rounded Rectangle 563"/>
            <p:cNvSpPr/>
            <p:nvPr/>
          </p:nvSpPr>
          <p:spPr>
            <a:xfrm>
              <a:off x="317330" y="5562600"/>
              <a:ext cx="1099408" cy="762000"/>
            </a:xfrm>
            <a:prstGeom prst="roundRect">
              <a:avLst>
                <a:gd name="adj" fmla="val 12742"/>
              </a:avLst>
            </a:prstGeom>
            <a:noFill/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5" name="Group 564"/>
            <p:cNvGrpSpPr/>
            <p:nvPr/>
          </p:nvGrpSpPr>
          <p:grpSpPr>
            <a:xfrm>
              <a:off x="950745" y="5703370"/>
              <a:ext cx="382450" cy="477161"/>
              <a:chOff x="883081" y="5676219"/>
              <a:chExt cx="392129" cy="489237"/>
            </a:xfrm>
          </p:grpSpPr>
          <p:grpSp>
            <p:nvGrpSpPr>
              <p:cNvPr id="576" name="Group 575"/>
              <p:cNvGrpSpPr/>
              <p:nvPr/>
            </p:nvGrpSpPr>
            <p:grpSpPr>
              <a:xfrm>
                <a:off x="883081" y="5676219"/>
                <a:ext cx="392129" cy="489237"/>
                <a:chOff x="845455" y="5629275"/>
                <a:chExt cx="429755" cy="536181"/>
              </a:xfrm>
            </p:grpSpPr>
            <p:sp>
              <p:nvSpPr>
                <p:cNvPr id="579" name="Rounded Rectangle 220"/>
                <p:cNvSpPr/>
                <p:nvPr/>
              </p:nvSpPr>
              <p:spPr>
                <a:xfrm>
                  <a:off x="845455" y="5629275"/>
                  <a:ext cx="429755" cy="455439"/>
                </a:xfrm>
                <a:custGeom>
                  <a:avLst/>
                  <a:gdLst>
                    <a:gd name="connsiteX0" fmla="*/ 0 w 429755"/>
                    <a:gd name="connsiteY0" fmla="*/ 71627 h 442205"/>
                    <a:gd name="connsiteX1" fmla="*/ 71627 w 429755"/>
                    <a:gd name="connsiteY1" fmla="*/ 0 h 442205"/>
                    <a:gd name="connsiteX2" fmla="*/ 358128 w 429755"/>
                    <a:gd name="connsiteY2" fmla="*/ 0 h 442205"/>
                    <a:gd name="connsiteX3" fmla="*/ 429755 w 429755"/>
                    <a:gd name="connsiteY3" fmla="*/ 71627 h 442205"/>
                    <a:gd name="connsiteX4" fmla="*/ 429755 w 429755"/>
                    <a:gd name="connsiteY4" fmla="*/ 370578 h 442205"/>
                    <a:gd name="connsiteX5" fmla="*/ 358128 w 429755"/>
                    <a:gd name="connsiteY5" fmla="*/ 442205 h 442205"/>
                    <a:gd name="connsiteX6" fmla="*/ 71627 w 429755"/>
                    <a:gd name="connsiteY6" fmla="*/ 442205 h 442205"/>
                    <a:gd name="connsiteX7" fmla="*/ 0 w 429755"/>
                    <a:gd name="connsiteY7" fmla="*/ 370578 h 442205"/>
                    <a:gd name="connsiteX8" fmla="*/ 0 w 429755"/>
                    <a:gd name="connsiteY8" fmla="*/ 71627 h 442205"/>
                    <a:gd name="connsiteX0" fmla="*/ 0 w 429755"/>
                    <a:gd name="connsiteY0" fmla="*/ 75336 h 445914"/>
                    <a:gd name="connsiteX1" fmla="*/ 71627 w 429755"/>
                    <a:gd name="connsiteY1" fmla="*/ 3709 h 445914"/>
                    <a:gd name="connsiteX2" fmla="*/ 214995 w 429755"/>
                    <a:gd name="connsiteY2" fmla="*/ 0 h 445914"/>
                    <a:gd name="connsiteX3" fmla="*/ 358128 w 429755"/>
                    <a:gd name="connsiteY3" fmla="*/ 3709 h 445914"/>
                    <a:gd name="connsiteX4" fmla="*/ 429755 w 429755"/>
                    <a:gd name="connsiteY4" fmla="*/ 75336 h 445914"/>
                    <a:gd name="connsiteX5" fmla="*/ 429755 w 429755"/>
                    <a:gd name="connsiteY5" fmla="*/ 374287 h 445914"/>
                    <a:gd name="connsiteX6" fmla="*/ 358128 w 429755"/>
                    <a:gd name="connsiteY6" fmla="*/ 445914 h 445914"/>
                    <a:gd name="connsiteX7" fmla="*/ 71627 w 429755"/>
                    <a:gd name="connsiteY7" fmla="*/ 445914 h 445914"/>
                    <a:gd name="connsiteX8" fmla="*/ 0 w 429755"/>
                    <a:gd name="connsiteY8" fmla="*/ 374287 h 445914"/>
                    <a:gd name="connsiteX9" fmla="*/ 0 w 429755"/>
                    <a:gd name="connsiteY9" fmla="*/ 75336 h 445914"/>
                    <a:gd name="connsiteX0" fmla="*/ 0 w 429755"/>
                    <a:gd name="connsiteY0" fmla="*/ 92004 h 462582"/>
                    <a:gd name="connsiteX1" fmla="*/ 71627 w 429755"/>
                    <a:gd name="connsiteY1" fmla="*/ 20377 h 462582"/>
                    <a:gd name="connsiteX2" fmla="*/ 212613 w 429755"/>
                    <a:gd name="connsiteY2" fmla="*/ 0 h 462582"/>
                    <a:gd name="connsiteX3" fmla="*/ 358128 w 429755"/>
                    <a:gd name="connsiteY3" fmla="*/ 20377 h 462582"/>
                    <a:gd name="connsiteX4" fmla="*/ 429755 w 429755"/>
                    <a:gd name="connsiteY4" fmla="*/ 92004 h 462582"/>
                    <a:gd name="connsiteX5" fmla="*/ 429755 w 429755"/>
                    <a:gd name="connsiteY5" fmla="*/ 390955 h 462582"/>
                    <a:gd name="connsiteX6" fmla="*/ 358128 w 429755"/>
                    <a:gd name="connsiteY6" fmla="*/ 462582 h 462582"/>
                    <a:gd name="connsiteX7" fmla="*/ 71627 w 429755"/>
                    <a:gd name="connsiteY7" fmla="*/ 462582 h 462582"/>
                    <a:gd name="connsiteX8" fmla="*/ 0 w 429755"/>
                    <a:gd name="connsiteY8" fmla="*/ 390955 h 462582"/>
                    <a:gd name="connsiteX9" fmla="*/ 0 w 429755"/>
                    <a:gd name="connsiteY9" fmla="*/ 92004 h 462582"/>
                    <a:gd name="connsiteX0" fmla="*/ 0 w 429755"/>
                    <a:gd name="connsiteY0" fmla="*/ 84861 h 455439"/>
                    <a:gd name="connsiteX1" fmla="*/ 71627 w 429755"/>
                    <a:gd name="connsiteY1" fmla="*/ 13234 h 455439"/>
                    <a:gd name="connsiteX2" fmla="*/ 212613 w 429755"/>
                    <a:gd name="connsiteY2" fmla="*/ 0 h 455439"/>
                    <a:gd name="connsiteX3" fmla="*/ 358128 w 429755"/>
                    <a:gd name="connsiteY3" fmla="*/ 13234 h 455439"/>
                    <a:gd name="connsiteX4" fmla="*/ 429755 w 429755"/>
                    <a:gd name="connsiteY4" fmla="*/ 84861 h 455439"/>
                    <a:gd name="connsiteX5" fmla="*/ 429755 w 429755"/>
                    <a:gd name="connsiteY5" fmla="*/ 383812 h 455439"/>
                    <a:gd name="connsiteX6" fmla="*/ 358128 w 429755"/>
                    <a:gd name="connsiteY6" fmla="*/ 455439 h 455439"/>
                    <a:gd name="connsiteX7" fmla="*/ 71627 w 429755"/>
                    <a:gd name="connsiteY7" fmla="*/ 455439 h 455439"/>
                    <a:gd name="connsiteX8" fmla="*/ 0 w 429755"/>
                    <a:gd name="connsiteY8" fmla="*/ 383812 h 455439"/>
                    <a:gd name="connsiteX9" fmla="*/ 0 w 429755"/>
                    <a:gd name="connsiteY9" fmla="*/ 84861 h 455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9755" h="455439">
                      <a:moveTo>
                        <a:pt x="0" y="84861"/>
                      </a:moveTo>
                      <a:cubicBezTo>
                        <a:pt x="0" y="45303"/>
                        <a:pt x="32069" y="13234"/>
                        <a:pt x="71627" y="13234"/>
                      </a:cubicBezTo>
                      <a:lnTo>
                        <a:pt x="212613" y="0"/>
                      </a:lnTo>
                      <a:lnTo>
                        <a:pt x="358128" y="13234"/>
                      </a:lnTo>
                      <a:cubicBezTo>
                        <a:pt x="397686" y="13234"/>
                        <a:pt x="429755" y="45303"/>
                        <a:pt x="429755" y="84861"/>
                      </a:cubicBezTo>
                      <a:lnTo>
                        <a:pt x="429755" y="383812"/>
                      </a:lnTo>
                      <a:cubicBezTo>
                        <a:pt x="429755" y="423370"/>
                        <a:pt x="397686" y="455439"/>
                        <a:pt x="358128" y="455439"/>
                      </a:cubicBezTo>
                      <a:lnTo>
                        <a:pt x="71627" y="455439"/>
                      </a:lnTo>
                      <a:cubicBezTo>
                        <a:pt x="32069" y="455439"/>
                        <a:pt x="0" y="423370"/>
                        <a:pt x="0" y="383812"/>
                      </a:cubicBezTo>
                      <a:lnTo>
                        <a:pt x="0" y="84861"/>
                      </a:lnTo>
                      <a:close/>
                    </a:path>
                  </a:pathLst>
                </a:cu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0" name="Rounded Rectangle 579"/>
                <p:cNvSpPr/>
                <p:nvPr/>
              </p:nvSpPr>
              <p:spPr>
                <a:xfrm>
                  <a:off x="852486" y="5709928"/>
                  <a:ext cx="422723" cy="23595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1" name="Rounded Rectangle 580"/>
                <p:cNvSpPr/>
                <p:nvPr/>
              </p:nvSpPr>
              <p:spPr>
                <a:xfrm>
                  <a:off x="919707" y="5642510"/>
                  <a:ext cx="288817" cy="6741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2" name="Rounded Rectangle 581"/>
                <p:cNvSpPr/>
                <p:nvPr/>
              </p:nvSpPr>
              <p:spPr>
                <a:xfrm>
                  <a:off x="954885" y="5956072"/>
                  <a:ext cx="217924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3" name="Rounded Rectangle 582"/>
                <p:cNvSpPr/>
                <p:nvPr/>
              </p:nvSpPr>
              <p:spPr>
                <a:xfrm>
                  <a:off x="954885" y="6001791"/>
                  <a:ext cx="217924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4" name="Arc 583"/>
                <p:cNvSpPr/>
                <p:nvPr/>
              </p:nvSpPr>
              <p:spPr>
                <a:xfrm>
                  <a:off x="1092622" y="5908374"/>
                  <a:ext cx="127151" cy="141114"/>
                </a:xfrm>
                <a:prstGeom prst="arc">
                  <a:avLst>
                    <a:gd name="adj1" fmla="val 13730035"/>
                    <a:gd name="adj2" fmla="val 18697352"/>
                  </a:avLst>
                </a:prstGeom>
                <a:ln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5" name="Rounded Rectangle 584"/>
                <p:cNvSpPr/>
                <p:nvPr/>
              </p:nvSpPr>
              <p:spPr>
                <a:xfrm>
                  <a:off x="880144" y="5991932"/>
                  <a:ext cx="45719" cy="170204"/>
                </a:xfrm>
                <a:prstGeom prst="roundRect">
                  <a:avLst>
                    <a:gd name="adj" fmla="val 28353"/>
                  </a:avLst>
                </a:prstGeom>
                <a:solidFill>
                  <a:srgbClr val="10253F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6" name="Rounded Rectangle 585"/>
                <p:cNvSpPr/>
                <p:nvPr/>
              </p:nvSpPr>
              <p:spPr>
                <a:xfrm>
                  <a:off x="1201710" y="5995252"/>
                  <a:ext cx="45719" cy="170204"/>
                </a:xfrm>
                <a:prstGeom prst="roundRect">
                  <a:avLst>
                    <a:gd name="adj" fmla="val 28353"/>
                  </a:avLst>
                </a:prstGeom>
                <a:solidFill>
                  <a:srgbClr val="10253F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77" name="Oval 576"/>
              <p:cNvSpPr/>
              <p:nvPr/>
            </p:nvSpPr>
            <p:spPr>
              <a:xfrm>
                <a:off x="910545" y="5982377"/>
                <a:ext cx="59135" cy="5555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8" name="Oval 577"/>
              <p:cNvSpPr/>
              <p:nvPr/>
            </p:nvSpPr>
            <p:spPr>
              <a:xfrm>
                <a:off x="1206098" y="5982377"/>
                <a:ext cx="59135" cy="5555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6" name="Group 565"/>
            <p:cNvGrpSpPr/>
            <p:nvPr/>
          </p:nvGrpSpPr>
          <p:grpSpPr>
            <a:xfrm>
              <a:off x="420895" y="5636525"/>
              <a:ext cx="366478" cy="600293"/>
              <a:chOff x="386095" y="5614421"/>
              <a:chExt cx="411578" cy="674167"/>
            </a:xfrm>
          </p:grpSpPr>
          <p:grpSp>
            <p:nvGrpSpPr>
              <p:cNvPr id="567" name="Group 566"/>
              <p:cNvGrpSpPr/>
              <p:nvPr/>
            </p:nvGrpSpPr>
            <p:grpSpPr>
              <a:xfrm>
                <a:off x="386095" y="5614421"/>
                <a:ext cx="411578" cy="674167"/>
                <a:chOff x="386095" y="5614421"/>
                <a:chExt cx="411578" cy="674167"/>
              </a:xfrm>
            </p:grpSpPr>
            <p:cxnSp>
              <p:nvCxnSpPr>
                <p:cNvPr id="570" name="Straight Connector 569"/>
                <p:cNvCxnSpPr/>
                <p:nvPr/>
              </p:nvCxnSpPr>
              <p:spPr>
                <a:xfrm flipV="1">
                  <a:off x="399696" y="6018922"/>
                  <a:ext cx="73919" cy="269666"/>
                </a:xfrm>
                <a:prstGeom prst="line">
                  <a:avLst/>
                </a:prstGeom>
                <a:ln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1" name="Straight Connector 570"/>
                <p:cNvCxnSpPr/>
                <p:nvPr/>
              </p:nvCxnSpPr>
              <p:spPr>
                <a:xfrm flipH="1" flipV="1">
                  <a:off x="710153" y="6018922"/>
                  <a:ext cx="73919" cy="269666"/>
                </a:xfrm>
                <a:prstGeom prst="line">
                  <a:avLst/>
                </a:prstGeom>
                <a:ln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2" name="Rounded Rectangle 571"/>
                <p:cNvSpPr/>
                <p:nvPr/>
              </p:nvSpPr>
              <p:spPr>
                <a:xfrm>
                  <a:off x="414480" y="5614421"/>
                  <a:ext cx="354809" cy="471916"/>
                </a:xfrm>
                <a:prstGeom prst="roundRect">
                  <a:avLst/>
                </a:pr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3" name="Rounded Rectangle 572"/>
                <p:cNvSpPr/>
                <p:nvPr/>
              </p:nvSpPr>
              <p:spPr>
                <a:xfrm>
                  <a:off x="444047" y="5642510"/>
                  <a:ext cx="295674" cy="23595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4" name="Trapezoid 573"/>
                <p:cNvSpPr/>
                <p:nvPr/>
              </p:nvSpPr>
              <p:spPr>
                <a:xfrm>
                  <a:off x="386095" y="6219692"/>
                  <a:ext cx="411578" cy="45116"/>
                </a:xfrm>
                <a:prstGeom prst="trapezoid">
                  <a:avLst/>
                </a:prstGeom>
                <a:solidFill>
                  <a:srgbClr val="1025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5" name="Trapezoid 574"/>
                <p:cNvSpPr/>
                <p:nvPr/>
              </p:nvSpPr>
              <p:spPr>
                <a:xfrm>
                  <a:off x="414480" y="6131183"/>
                  <a:ext cx="354809" cy="45116"/>
                </a:xfrm>
                <a:prstGeom prst="trapezoid">
                  <a:avLst/>
                </a:prstGeom>
                <a:solidFill>
                  <a:srgbClr val="1025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68" name="Oval 567"/>
              <p:cNvSpPr/>
              <p:nvPr/>
            </p:nvSpPr>
            <p:spPr>
              <a:xfrm>
                <a:off x="468695" y="5959605"/>
                <a:ext cx="60201" cy="60201"/>
              </a:xfrm>
              <a:prstGeom prst="ellipse">
                <a:avLst/>
              </a:prstGeom>
              <a:solidFill>
                <a:srgbClr val="C8C2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9" name="Oval 568"/>
              <p:cNvSpPr/>
              <p:nvPr/>
            </p:nvSpPr>
            <p:spPr>
              <a:xfrm>
                <a:off x="657726" y="5957434"/>
                <a:ext cx="60201" cy="60201"/>
              </a:xfrm>
              <a:prstGeom prst="ellipse">
                <a:avLst/>
              </a:prstGeom>
              <a:solidFill>
                <a:srgbClr val="C8C2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87" name="Group 586"/>
          <p:cNvGrpSpPr/>
          <p:nvPr/>
        </p:nvGrpSpPr>
        <p:grpSpPr>
          <a:xfrm flipH="1">
            <a:off x="3291029" y="2987331"/>
            <a:ext cx="850972" cy="589809"/>
            <a:chOff x="317330" y="5562600"/>
            <a:chExt cx="1099408" cy="762000"/>
          </a:xfrm>
        </p:grpSpPr>
        <p:sp>
          <p:nvSpPr>
            <p:cNvPr id="588" name="Rounded Rectangle 587"/>
            <p:cNvSpPr/>
            <p:nvPr/>
          </p:nvSpPr>
          <p:spPr>
            <a:xfrm>
              <a:off x="317330" y="5562600"/>
              <a:ext cx="1099408" cy="762000"/>
            </a:xfrm>
            <a:prstGeom prst="roundRect">
              <a:avLst>
                <a:gd name="adj" fmla="val 12742"/>
              </a:avLst>
            </a:prstGeom>
            <a:noFill/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89" name="Group 588"/>
            <p:cNvGrpSpPr/>
            <p:nvPr/>
          </p:nvGrpSpPr>
          <p:grpSpPr>
            <a:xfrm>
              <a:off x="950745" y="5703370"/>
              <a:ext cx="382450" cy="477161"/>
              <a:chOff x="883081" y="5676219"/>
              <a:chExt cx="392129" cy="489237"/>
            </a:xfrm>
          </p:grpSpPr>
          <p:grpSp>
            <p:nvGrpSpPr>
              <p:cNvPr id="600" name="Group 599"/>
              <p:cNvGrpSpPr/>
              <p:nvPr/>
            </p:nvGrpSpPr>
            <p:grpSpPr>
              <a:xfrm>
                <a:off x="883081" y="5676219"/>
                <a:ext cx="392129" cy="489237"/>
                <a:chOff x="845455" y="5629275"/>
                <a:chExt cx="429755" cy="536181"/>
              </a:xfrm>
            </p:grpSpPr>
            <p:sp>
              <p:nvSpPr>
                <p:cNvPr id="603" name="Rounded Rectangle 220"/>
                <p:cNvSpPr/>
                <p:nvPr/>
              </p:nvSpPr>
              <p:spPr>
                <a:xfrm>
                  <a:off x="845455" y="5629275"/>
                  <a:ext cx="429755" cy="455439"/>
                </a:xfrm>
                <a:custGeom>
                  <a:avLst/>
                  <a:gdLst>
                    <a:gd name="connsiteX0" fmla="*/ 0 w 429755"/>
                    <a:gd name="connsiteY0" fmla="*/ 71627 h 442205"/>
                    <a:gd name="connsiteX1" fmla="*/ 71627 w 429755"/>
                    <a:gd name="connsiteY1" fmla="*/ 0 h 442205"/>
                    <a:gd name="connsiteX2" fmla="*/ 358128 w 429755"/>
                    <a:gd name="connsiteY2" fmla="*/ 0 h 442205"/>
                    <a:gd name="connsiteX3" fmla="*/ 429755 w 429755"/>
                    <a:gd name="connsiteY3" fmla="*/ 71627 h 442205"/>
                    <a:gd name="connsiteX4" fmla="*/ 429755 w 429755"/>
                    <a:gd name="connsiteY4" fmla="*/ 370578 h 442205"/>
                    <a:gd name="connsiteX5" fmla="*/ 358128 w 429755"/>
                    <a:gd name="connsiteY5" fmla="*/ 442205 h 442205"/>
                    <a:gd name="connsiteX6" fmla="*/ 71627 w 429755"/>
                    <a:gd name="connsiteY6" fmla="*/ 442205 h 442205"/>
                    <a:gd name="connsiteX7" fmla="*/ 0 w 429755"/>
                    <a:gd name="connsiteY7" fmla="*/ 370578 h 442205"/>
                    <a:gd name="connsiteX8" fmla="*/ 0 w 429755"/>
                    <a:gd name="connsiteY8" fmla="*/ 71627 h 442205"/>
                    <a:gd name="connsiteX0" fmla="*/ 0 w 429755"/>
                    <a:gd name="connsiteY0" fmla="*/ 75336 h 445914"/>
                    <a:gd name="connsiteX1" fmla="*/ 71627 w 429755"/>
                    <a:gd name="connsiteY1" fmla="*/ 3709 h 445914"/>
                    <a:gd name="connsiteX2" fmla="*/ 214995 w 429755"/>
                    <a:gd name="connsiteY2" fmla="*/ 0 h 445914"/>
                    <a:gd name="connsiteX3" fmla="*/ 358128 w 429755"/>
                    <a:gd name="connsiteY3" fmla="*/ 3709 h 445914"/>
                    <a:gd name="connsiteX4" fmla="*/ 429755 w 429755"/>
                    <a:gd name="connsiteY4" fmla="*/ 75336 h 445914"/>
                    <a:gd name="connsiteX5" fmla="*/ 429755 w 429755"/>
                    <a:gd name="connsiteY5" fmla="*/ 374287 h 445914"/>
                    <a:gd name="connsiteX6" fmla="*/ 358128 w 429755"/>
                    <a:gd name="connsiteY6" fmla="*/ 445914 h 445914"/>
                    <a:gd name="connsiteX7" fmla="*/ 71627 w 429755"/>
                    <a:gd name="connsiteY7" fmla="*/ 445914 h 445914"/>
                    <a:gd name="connsiteX8" fmla="*/ 0 w 429755"/>
                    <a:gd name="connsiteY8" fmla="*/ 374287 h 445914"/>
                    <a:gd name="connsiteX9" fmla="*/ 0 w 429755"/>
                    <a:gd name="connsiteY9" fmla="*/ 75336 h 445914"/>
                    <a:gd name="connsiteX0" fmla="*/ 0 w 429755"/>
                    <a:gd name="connsiteY0" fmla="*/ 92004 h 462582"/>
                    <a:gd name="connsiteX1" fmla="*/ 71627 w 429755"/>
                    <a:gd name="connsiteY1" fmla="*/ 20377 h 462582"/>
                    <a:gd name="connsiteX2" fmla="*/ 212613 w 429755"/>
                    <a:gd name="connsiteY2" fmla="*/ 0 h 462582"/>
                    <a:gd name="connsiteX3" fmla="*/ 358128 w 429755"/>
                    <a:gd name="connsiteY3" fmla="*/ 20377 h 462582"/>
                    <a:gd name="connsiteX4" fmla="*/ 429755 w 429755"/>
                    <a:gd name="connsiteY4" fmla="*/ 92004 h 462582"/>
                    <a:gd name="connsiteX5" fmla="*/ 429755 w 429755"/>
                    <a:gd name="connsiteY5" fmla="*/ 390955 h 462582"/>
                    <a:gd name="connsiteX6" fmla="*/ 358128 w 429755"/>
                    <a:gd name="connsiteY6" fmla="*/ 462582 h 462582"/>
                    <a:gd name="connsiteX7" fmla="*/ 71627 w 429755"/>
                    <a:gd name="connsiteY7" fmla="*/ 462582 h 462582"/>
                    <a:gd name="connsiteX8" fmla="*/ 0 w 429755"/>
                    <a:gd name="connsiteY8" fmla="*/ 390955 h 462582"/>
                    <a:gd name="connsiteX9" fmla="*/ 0 w 429755"/>
                    <a:gd name="connsiteY9" fmla="*/ 92004 h 462582"/>
                    <a:gd name="connsiteX0" fmla="*/ 0 w 429755"/>
                    <a:gd name="connsiteY0" fmla="*/ 84861 h 455439"/>
                    <a:gd name="connsiteX1" fmla="*/ 71627 w 429755"/>
                    <a:gd name="connsiteY1" fmla="*/ 13234 h 455439"/>
                    <a:gd name="connsiteX2" fmla="*/ 212613 w 429755"/>
                    <a:gd name="connsiteY2" fmla="*/ 0 h 455439"/>
                    <a:gd name="connsiteX3" fmla="*/ 358128 w 429755"/>
                    <a:gd name="connsiteY3" fmla="*/ 13234 h 455439"/>
                    <a:gd name="connsiteX4" fmla="*/ 429755 w 429755"/>
                    <a:gd name="connsiteY4" fmla="*/ 84861 h 455439"/>
                    <a:gd name="connsiteX5" fmla="*/ 429755 w 429755"/>
                    <a:gd name="connsiteY5" fmla="*/ 383812 h 455439"/>
                    <a:gd name="connsiteX6" fmla="*/ 358128 w 429755"/>
                    <a:gd name="connsiteY6" fmla="*/ 455439 h 455439"/>
                    <a:gd name="connsiteX7" fmla="*/ 71627 w 429755"/>
                    <a:gd name="connsiteY7" fmla="*/ 455439 h 455439"/>
                    <a:gd name="connsiteX8" fmla="*/ 0 w 429755"/>
                    <a:gd name="connsiteY8" fmla="*/ 383812 h 455439"/>
                    <a:gd name="connsiteX9" fmla="*/ 0 w 429755"/>
                    <a:gd name="connsiteY9" fmla="*/ 84861 h 455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9755" h="455439">
                      <a:moveTo>
                        <a:pt x="0" y="84861"/>
                      </a:moveTo>
                      <a:cubicBezTo>
                        <a:pt x="0" y="45303"/>
                        <a:pt x="32069" y="13234"/>
                        <a:pt x="71627" y="13234"/>
                      </a:cubicBezTo>
                      <a:lnTo>
                        <a:pt x="212613" y="0"/>
                      </a:lnTo>
                      <a:lnTo>
                        <a:pt x="358128" y="13234"/>
                      </a:lnTo>
                      <a:cubicBezTo>
                        <a:pt x="397686" y="13234"/>
                        <a:pt x="429755" y="45303"/>
                        <a:pt x="429755" y="84861"/>
                      </a:cubicBezTo>
                      <a:lnTo>
                        <a:pt x="429755" y="383812"/>
                      </a:lnTo>
                      <a:cubicBezTo>
                        <a:pt x="429755" y="423370"/>
                        <a:pt x="397686" y="455439"/>
                        <a:pt x="358128" y="455439"/>
                      </a:cubicBezTo>
                      <a:lnTo>
                        <a:pt x="71627" y="455439"/>
                      </a:lnTo>
                      <a:cubicBezTo>
                        <a:pt x="32069" y="455439"/>
                        <a:pt x="0" y="423370"/>
                        <a:pt x="0" y="383812"/>
                      </a:cubicBezTo>
                      <a:lnTo>
                        <a:pt x="0" y="84861"/>
                      </a:lnTo>
                      <a:close/>
                    </a:path>
                  </a:pathLst>
                </a:cu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4" name="Rounded Rectangle 603"/>
                <p:cNvSpPr/>
                <p:nvPr/>
              </p:nvSpPr>
              <p:spPr>
                <a:xfrm>
                  <a:off x="852486" y="5709928"/>
                  <a:ext cx="422723" cy="23595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5" name="Rounded Rectangle 604"/>
                <p:cNvSpPr/>
                <p:nvPr/>
              </p:nvSpPr>
              <p:spPr>
                <a:xfrm>
                  <a:off x="919707" y="5642510"/>
                  <a:ext cx="288817" cy="6741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6" name="Rounded Rectangle 605"/>
                <p:cNvSpPr/>
                <p:nvPr/>
              </p:nvSpPr>
              <p:spPr>
                <a:xfrm>
                  <a:off x="954885" y="5956072"/>
                  <a:ext cx="217924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7" name="Rounded Rectangle 606"/>
                <p:cNvSpPr/>
                <p:nvPr/>
              </p:nvSpPr>
              <p:spPr>
                <a:xfrm>
                  <a:off x="954885" y="6001791"/>
                  <a:ext cx="217924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8" name="Arc 607"/>
                <p:cNvSpPr/>
                <p:nvPr/>
              </p:nvSpPr>
              <p:spPr>
                <a:xfrm>
                  <a:off x="1092622" y="5908374"/>
                  <a:ext cx="127151" cy="141114"/>
                </a:xfrm>
                <a:prstGeom prst="arc">
                  <a:avLst>
                    <a:gd name="adj1" fmla="val 13730035"/>
                    <a:gd name="adj2" fmla="val 18697352"/>
                  </a:avLst>
                </a:prstGeom>
                <a:ln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9" name="Rounded Rectangle 608"/>
                <p:cNvSpPr/>
                <p:nvPr/>
              </p:nvSpPr>
              <p:spPr>
                <a:xfrm>
                  <a:off x="880144" y="5991932"/>
                  <a:ext cx="45719" cy="170204"/>
                </a:xfrm>
                <a:prstGeom prst="roundRect">
                  <a:avLst>
                    <a:gd name="adj" fmla="val 28353"/>
                  </a:avLst>
                </a:prstGeom>
                <a:solidFill>
                  <a:srgbClr val="10253F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0" name="Rounded Rectangle 609"/>
                <p:cNvSpPr/>
                <p:nvPr/>
              </p:nvSpPr>
              <p:spPr>
                <a:xfrm>
                  <a:off x="1201710" y="5995252"/>
                  <a:ext cx="45719" cy="170204"/>
                </a:xfrm>
                <a:prstGeom prst="roundRect">
                  <a:avLst>
                    <a:gd name="adj" fmla="val 28353"/>
                  </a:avLst>
                </a:prstGeom>
                <a:solidFill>
                  <a:srgbClr val="10253F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01" name="Oval 600"/>
              <p:cNvSpPr/>
              <p:nvPr/>
            </p:nvSpPr>
            <p:spPr>
              <a:xfrm>
                <a:off x="910545" y="5982377"/>
                <a:ext cx="59135" cy="5555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2" name="Oval 601"/>
              <p:cNvSpPr/>
              <p:nvPr/>
            </p:nvSpPr>
            <p:spPr>
              <a:xfrm>
                <a:off x="1206098" y="5982377"/>
                <a:ext cx="59135" cy="5555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90" name="Group 589"/>
            <p:cNvGrpSpPr/>
            <p:nvPr/>
          </p:nvGrpSpPr>
          <p:grpSpPr>
            <a:xfrm>
              <a:off x="420895" y="5636525"/>
              <a:ext cx="366478" cy="600293"/>
              <a:chOff x="386095" y="5614421"/>
              <a:chExt cx="411578" cy="674167"/>
            </a:xfrm>
          </p:grpSpPr>
          <p:grpSp>
            <p:nvGrpSpPr>
              <p:cNvPr id="591" name="Group 590"/>
              <p:cNvGrpSpPr/>
              <p:nvPr/>
            </p:nvGrpSpPr>
            <p:grpSpPr>
              <a:xfrm>
                <a:off x="386095" y="5614421"/>
                <a:ext cx="411578" cy="674167"/>
                <a:chOff x="386095" y="5614421"/>
                <a:chExt cx="411578" cy="674167"/>
              </a:xfrm>
            </p:grpSpPr>
            <p:cxnSp>
              <p:nvCxnSpPr>
                <p:cNvPr id="594" name="Straight Connector 593"/>
                <p:cNvCxnSpPr/>
                <p:nvPr/>
              </p:nvCxnSpPr>
              <p:spPr>
                <a:xfrm flipV="1">
                  <a:off x="399696" y="6018922"/>
                  <a:ext cx="73919" cy="269666"/>
                </a:xfrm>
                <a:prstGeom prst="line">
                  <a:avLst/>
                </a:prstGeom>
                <a:ln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5" name="Straight Connector 594"/>
                <p:cNvCxnSpPr/>
                <p:nvPr/>
              </p:nvCxnSpPr>
              <p:spPr>
                <a:xfrm flipH="1" flipV="1">
                  <a:off x="710153" y="6018922"/>
                  <a:ext cx="73919" cy="269666"/>
                </a:xfrm>
                <a:prstGeom prst="line">
                  <a:avLst/>
                </a:prstGeom>
                <a:ln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6" name="Rounded Rectangle 595"/>
                <p:cNvSpPr/>
                <p:nvPr/>
              </p:nvSpPr>
              <p:spPr>
                <a:xfrm>
                  <a:off x="414480" y="5614421"/>
                  <a:ext cx="354809" cy="471916"/>
                </a:xfrm>
                <a:prstGeom prst="roundRect">
                  <a:avLst/>
                </a:pr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7" name="Rounded Rectangle 596"/>
                <p:cNvSpPr/>
                <p:nvPr/>
              </p:nvSpPr>
              <p:spPr>
                <a:xfrm>
                  <a:off x="444047" y="5642510"/>
                  <a:ext cx="295674" cy="23595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8" name="Trapezoid 597"/>
                <p:cNvSpPr/>
                <p:nvPr/>
              </p:nvSpPr>
              <p:spPr>
                <a:xfrm>
                  <a:off x="386095" y="6219692"/>
                  <a:ext cx="411578" cy="45116"/>
                </a:xfrm>
                <a:prstGeom prst="trapezoid">
                  <a:avLst/>
                </a:prstGeom>
                <a:solidFill>
                  <a:srgbClr val="1025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9" name="Trapezoid 598"/>
                <p:cNvSpPr/>
                <p:nvPr/>
              </p:nvSpPr>
              <p:spPr>
                <a:xfrm>
                  <a:off x="414480" y="6131183"/>
                  <a:ext cx="354809" cy="45116"/>
                </a:xfrm>
                <a:prstGeom prst="trapezoid">
                  <a:avLst/>
                </a:prstGeom>
                <a:solidFill>
                  <a:srgbClr val="1025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92" name="Oval 591"/>
              <p:cNvSpPr/>
              <p:nvPr/>
            </p:nvSpPr>
            <p:spPr>
              <a:xfrm>
                <a:off x="468695" y="5959605"/>
                <a:ext cx="60201" cy="60201"/>
              </a:xfrm>
              <a:prstGeom prst="ellipse">
                <a:avLst/>
              </a:prstGeom>
              <a:solidFill>
                <a:srgbClr val="C8C2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3" name="Oval 592"/>
              <p:cNvSpPr/>
              <p:nvPr/>
            </p:nvSpPr>
            <p:spPr>
              <a:xfrm>
                <a:off x="657726" y="5957434"/>
                <a:ext cx="60201" cy="60201"/>
              </a:xfrm>
              <a:prstGeom prst="ellipse">
                <a:avLst/>
              </a:prstGeom>
              <a:solidFill>
                <a:srgbClr val="C8C2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11" name="Group 610"/>
          <p:cNvGrpSpPr/>
          <p:nvPr/>
        </p:nvGrpSpPr>
        <p:grpSpPr>
          <a:xfrm flipH="1">
            <a:off x="3291029" y="4034992"/>
            <a:ext cx="850972" cy="589809"/>
            <a:chOff x="317330" y="5562600"/>
            <a:chExt cx="1099408" cy="762000"/>
          </a:xfrm>
        </p:grpSpPr>
        <p:sp>
          <p:nvSpPr>
            <p:cNvPr id="612" name="Rounded Rectangle 611"/>
            <p:cNvSpPr/>
            <p:nvPr/>
          </p:nvSpPr>
          <p:spPr>
            <a:xfrm>
              <a:off x="317330" y="5562600"/>
              <a:ext cx="1099408" cy="762000"/>
            </a:xfrm>
            <a:prstGeom prst="roundRect">
              <a:avLst>
                <a:gd name="adj" fmla="val 12742"/>
              </a:avLst>
            </a:prstGeom>
            <a:noFill/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13" name="Group 612"/>
            <p:cNvGrpSpPr/>
            <p:nvPr/>
          </p:nvGrpSpPr>
          <p:grpSpPr>
            <a:xfrm>
              <a:off x="950745" y="5703370"/>
              <a:ext cx="382450" cy="477161"/>
              <a:chOff x="883081" y="5676219"/>
              <a:chExt cx="392129" cy="489237"/>
            </a:xfrm>
          </p:grpSpPr>
          <p:grpSp>
            <p:nvGrpSpPr>
              <p:cNvPr id="624" name="Group 623"/>
              <p:cNvGrpSpPr/>
              <p:nvPr/>
            </p:nvGrpSpPr>
            <p:grpSpPr>
              <a:xfrm>
                <a:off x="883081" y="5676219"/>
                <a:ext cx="392129" cy="489237"/>
                <a:chOff x="845455" y="5629275"/>
                <a:chExt cx="429755" cy="536181"/>
              </a:xfrm>
            </p:grpSpPr>
            <p:sp>
              <p:nvSpPr>
                <p:cNvPr id="627" name="Rounded Rectangle 220"/>
                <p:cNvSpPr/>
                <p:nvPr/>
              </p:nvSpPr>
              <p:spPr>
                <a:xfrm>
                  <a:off x="845455" y="5629275"/>
                  <a:ext cx="429755" cy="455439"/>
                </a:xfrm>
                <a:custGeom>
                  <a:avLst/>
                  <a:gdLst>
                    <a:gd name="connsiteX0" fmla="*/ 0 w 429755"/>
                    <a:gd name="connsiteY0" fmla="*/ 71627 h 442205"/>
                    <a:gd name="connsiteX1" fmla="*/ 71627 w 429755"/>
                    <a:gd name="connsiteY1" fmla="*/ 0 h 442205"/>
                    <a:gd name="connsiteX2" fmla="*/ 358128 w 429755"/>
                    <a:gd name="connsiteY2" fmla="*/ 0 h 442205"/>
                    <a:gd name="connsiteX3" fmla="*/ 429755 w 429755"/>
                    <a:gd name="connsiteY3" fmla="*/ 71627 h 442205"/>
                    <a:gd name="connsiteX4" fmla="*/ 429755 w 429755"/>
                    <a:gd name="connsiteY4" fmla="*/ 370578 h 442205"/>
                    <a:gd name="connsiteX5" fmla="*/ 358128 w 429755"/>
                    <a:gd name="connsiteY5" fmla="*/ 442205 h 442205"/>
                    <a:gd name="connsiteX6" fmla="*/ 71627 w 429755"/>
                    <a:gd name="connsiteY6" fmla="*/ 442205 h 442205"/>
                    <a:gd name="connsiteX7" fmla="*/ 0 w 429755"/>
                    <a:gd name="connsiteY7" fmla="*/ 370578 h 442205"/>
                    <a:gd name="connsiteX8" fmla="*/ 0 w 429755"/>
                    <a:gd name="connsiteY8" fmla="*/ 71627 h 442205"/>
                    <a:gd name="connsiteX0" fmla="*/ 0 w 429755"/>
                    <a:gd name="connsiteY0" fmla="*/ 75336 h 445914"/>
                    <a:gd name="connsiteX1" fmla="*/ 71627 w 429755"/>
                    <a:gd name="connsiteY1" fmla="*/ 3709 h 445914"/>
                    <a:gd name="connsiteX2" fmla="*/ 214995 w 429755"/>
                    <a:gd name="connsiteY2" fmla="*/ 0 h 445914"/>
                    <a:gd name="connsiteX3" fmla="*/ 358128 w 429755"/>
                    <a:gd name="connsiteY3" fmla="*/ 3709 h 445914"/>
                    <a:gd name="connsiteX4" fmla="*/ 429755 w 429755"/>
                    <a:gd name="connsiteY4" fmla="*/ 75336 h 445914"/>
                    <a:gd name="connsiteX5" fmla="*/ 429755 w 429755"/>
                    <a:gd name="connsiteY5" fmla="*/ 374287 h 445914"/>
                    <a:gd name="connsiteX6" fmla="*/ 358128 w 429755"/>
                    <a:gd name="connsiteY6" fmla="*/ 445914 h 445914"/>
                    <a:gd name="connsiteX7" fmla="*/ 71627 w 429755"/>
                    <a:gd name="connsiteY7" fmla="*/ 445914 h 445914"/>
                    <a:gd name="connsiteX8" fmla="*/ 0 w 429755"/>
                    <a:gd name="connsiteY8" fmla="*/ 374287 h 445914"/>
                    <a:gd name="connsiteX9" fmla="*/ 0 w 429755"/>
                    <a:gd name="connsiteY9" fmla="*/ 75336 h 445914"/>
                    <a:gd name="connsiteX0" fmla="*/ 0 w 429755"/>
                    <a:gd name="connsiteY0" fmla="*/ 92004 h 462582"/>
                    <a:gd name="connsiteX1" fmla="*/ 71627 w 429755"/>
                    <a:gd name="connsiteY1" fmla="*/ 20377 h 462582"/>
                    <a:gd name="connsiteX2" fmla="*/ 212613 w 429755"/>
                    <a:gd name="connsiteY2" fmla="*/ 0 h 462582"/>
                    <a:gd name="connsiteX3" fmla="*/ 358128 w 429755"/>
                    <a:gd name="connsiteY3" fmla="*/ 20377 h 462582"/>
                    <a:gd name="connsiteX4" fmla="*/ 429755 w 429755"/>
                    <a:gd name="connsiteY4" fmla="*/ 92004 h 462582"/>
                    <a:gd name="connsiteX5" fmla="*/ 429755 w 429755"/>
                    <a:gd name="connsiteY5" fmla="*/ 390955 h 462582"/>
                    <a:gd name="connsiteX6" fmla="*/ 358128 w 429755"/>
                    <a:gd name="connsiteY6" fmla="*/ 462582 h 462582"/>
                    <a:gd name="connsiteX7" fmla="*/ 71627 w 429755"/>
                    <a:gd name="connsiteY7" fmla="*/ 462582 h 462582"/>
                    <a:gd name="connsiteX8" fmla="*/ 0 w 429755"/>
                    <a:gd name="connsiteY8" fmla="*/ 390955 h 462582"/>
                    <a:gd name="connsiteX9" fmla="*/ 0 w 429755"/>
                    <a:gd name="connsiteY9" fmla="*/ 92004 h 462582"/>
                    <a:gd name="connsiteX0" fmla="*/ 0 w 429755"/>
                    <a:gd name="connsiteY0" fmla="*/ 84861 h 455439"/>
                    <a:gd name="connsiteX1" fmla="*/ 71627 w 429755"/>
                    <a:gd name="connsiteY1" fmla="*/ 13234 h 455439"/>
                    <a:gd name="connsiteX2" fmla="*/ 212613 w 429755"/>
                    <a:gd name="connsiteY2" fmla="*/ 0 h 455439"/>
                    <a:gd name="connsiteX3" fmla="*/ 358128 w 429755"/>
                    <a:gd name="connsiteY3" fmla="*/ 13234 h 455439"/>
                    <a:gd name="connsiteX4" fmla="*/ 429755 w 429755"/>
                    <a:gd name="connsiteY4" fmla="*/ 84861 h 455439"/>
                    <a:gd name="connsiteX5" fmla="*/ 429755 w 429755"/>
                    <a:gd name="connsiteY5" fmla="*/ 383812 h 455439"/>
                    <a:gd name="connsiteX6" fmla="*/ 358128 w 429755"/>
                    <a:gd name="connsiteY6" fmla="*/ 455439 h 455439"/>
                    <a:gd name="connsiteX7" fmla="*/ 71627 w 429755"/>
                    <a:gd name="connsiteY7" fmla="*/ 455439 h 455439"/>
                    <a:gd name="connsiteX8" fmla="*/ 0 w 429755"/>
                    <a:gd name="connsiteY8" fmla="*/ 383812 h 455439"/>
                    <a:gd name="connsiteX9" fmla="*/ 0 w 429755"/>
                    <a:gd name="connsiteY9" fmla="*/ 84861 h 455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9755" h="455439">
                      <a:moveTo>
                        <a:pt x="0" y="84861"/>
                      </a:moveTo>
                      <a:cubicBezTo>
                        <a:pt x="0" y="45303"/>
                        <a:pt x="32069" y="13234"/>
                        <a:pt x="71627" y="13234"/>
                      </a:cubicBezTo>
                      <a:lnTo>
                        <a:pt x="212613" y="0"/>
                      </a:lnTo>
                      <a:lnTo>
                        <a:pt x="358128" y="13234"/>
                      </a:lnTo>
                      <a:cubicBezTo>
                        <a:pt x="397686" y="13234"/>
                        <a:pt x="429755" y="45303"/>
                        <a:pt x="429755" y="84861"/>
                      </a:cubicBezTo>
                      <a:lnTo>
                        <a:pt x="429755" y="383812"/>
                      </a:lnTo>
                      <a:cubicBezTo>
                        <a:pt x="429755" y="423370"/>
                        <a:pt x="397686" y="455439"/>
                        <a:pt x="358128" y="455439"/>
                      </a:cubicBezTo>
                      <a:lnTo>
                        <a:pt x="71627" y="455439"/>
                      </a:lnTo>
                      <a:cubicBezTo>
                        <a:pt x="32069" y="455439"/>
                        <a:pt x="0" y="423370"/>
                        <a:pt x="0" y="383812"/>
                      </a:cubicBezTo>
                      <a:lnTo>
                        <a:pt x="0" y="84861"/>
                      </a:lnTo>
                      <a:close/>
                    </a:path>
                  </a:pathLst>
                </a:cu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8" name="Rounded Rectangle 627"/>
                <p:cNvSpPr/>
                <p:nvPr/>
              </p:nvSpPr>
              <p:spPr>
                <a:xfrm>
                  <a:off x="852486" y="5709928"/>
                  <a:ext cx="422723" cy="23595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9" name="Rounded Rectangle 628"/>
                <p:cNvSpPr/>
                <p:nvPr/>
              </p:nvSpPr>
              <p:spPr>
                <a:xfrm>
                  <a:off x="919707" y="5642510"/>
                  <a:ext cx="288817" cy="6741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0" name="Rounded Rectangle 629"/>
                <p:cNvSpPr/>
                <p:nvPr/>
              </p:nvSpPr>
              <p:spPr>
                <a:xfrm>
                  <a:off x="954885" y="5956072"/>
                  <a:ext cx="217924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1" name="Rounded Rectangle 630"/>
                <p:cNvSpPr/>
                <p:nvPr/>
              </p:nvSpPr>
              <p:spPr>
                <a:xfrm>
                  <a:off x="954885" y="6001791"/>
                  <a:ext cx="217924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2" name="Arc 631"/>
                <p:cNvSpPr/>
                <p:nvPr/>
              </p:nvSpPr>
              <p:spPr>
                <a:xfrm>
                  <a:off x="1092622" y="5908374"/>
                  <a:ext cx="127151" cy="141114"/>
                </a:xfrm>
                <a:prstGeom prst="arc">
                  <a:avLst>
                    <a:gd name="adj1" fmla="val 13730035"/>
                    <a:gd name="adj2" fmla="val 18697352"/>
                  </a:avLst>
                </a:prstGeom>
                <a:ln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3" name="Rounded Rectangle 632"/>
                <p:cNvSpPr/>
                <p:nvPr/>
              </p:nvSpPr>
              <p:spPr>
                <a:xfrm>
                  <a:off x="880144" y="5991932"/>
                  <a:ext cx="45719" cy="170204"/>
                </a:xfrm>
                <a:prstGeom prst="roundRect">
                  <a:avLst>
                    <a:gd name="adj" fmla="val 28353"/>
                  </a:avLst>
                </a:prstGeom>
                <a:solidFill>
                  <a:srgbClr val="10253F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4" name="Rounded Rectangle 633"/>
                <p:cNvSpPr/>
                <p:nvPr/>
              </p:nvSpPr>
              <p:spPr>
                <a:xfrm>
                  <a:off x="1201710" y="5995252"/>
                  <a:ext cx="45719" cy="170204"/>
                </a:xfrm>
                <a:prstGeom prst="roundRect">
                  <a:avLst>
                    <a:gd name="adj" fmla="val 28353"/>
                  </a:avLst>
                </a:prstGeom>
                <a:solidFill>
                  <a:srgbClr val="10253F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25" name="Oval 624"/>
              <p:cNvSpPr/>
              <p:nvPr/>
            </p:nvSpPr>
            <p:spPr>
              <a:xfrm>
                <a:off x="910545" y="5982377"/>
                <a:ext cx="59135" cy="5555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6" name="Oval 625"/>
              <p:cNvSpPr/>
              <p:nvPr/>
            </p:nvSpPr>
            <p:spPr>
              <a:xfrm>
                <a:off x="1206098" y="5982377"/>
                <a:ext cx="59135" cy="5555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14" name="Group 613"/>
            <p:cNvGrpSpPr/>
            <p:nvPr/>
          </p:nvGrpSpPr>
          <p:grpSpPr>
            <a:xfrm>
              <a:off x="420895" y="5636525"/>
              <a:ext cx="366478" cy="600293"/>
              <a:chOff x="386095" y="5614421"/>
              <a:chExt cx="411578" cy="674167"/>
            </a:xfrm>
          </p:grpSpPr>
          <p:grpSp>
            <p:nvGrpSpPr>
              <p:cNvPr id="615" name="Group 614"/>
              <p:cNvGrpSpPr/>
              <p:nvPr/>
            </p:nvGrpSpPr>
            <p:grpSpPr>
              <a:xfrm>
                <a:off x="386095" y="5614421"/>
                <a:ext cx="411578" cy="674167"/>
                <a:chOff x="386095" y="5614421"/>
                <a:chExt cx="411578" cy="674167"/>
              </a:xfrm>
            </p:grpSpPr>
            <p:cxnSp>
              <p:nvCxnSpPr>
                <p:cNvPr id="618" name="Straight Connector 617"/>
                <p:cNvCxnSpPr/>
                <p:nvPr/>
              </p:nvCxnSpPr>
              <p:spPr>
                <a:xfrm flipV="1">
                  <a:off x="399696" y="6018922"/>
                  <a:ext cx="73919" cy="269666"/>
                </a:xfrm>
                <a:prstGeom prst="line">
                  <a:avLst/>
                </a:prstGeom>
                <a:ln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9" name="Straight Connector 618"/>
                <p:cNvCxnSpPr/>
                <p:nvPr/>
              </p:nvCxnSpPr>
              <p:spPr>
                <a:xfrm flipH="1" flipV="1">
                  <a:off x="710153" y="6018922"/>
                  <a:ext cx="73919" cy="269666"/>
                </a:xfrm>
                <a:prstGeom prst="line">
                  <a:avLst/>
                </a:prstGeom>
                <a:ln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20" name="Rounded Rectangle 619"/>
                <p:cNvSpPr/>
                <p:nvPr/>
              </p:nvSpPr>
              <p:spPr>
                <a:xfrm>
                  <a:off x="414480" y="5614421"/>
                  <a:ext cx="354809" cy="471916"/>
                </a:xfrm>
                <a:prstGeom prst="roundRect">
                  <a:avLst/>
                </a:pr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1" name="Rounded Rectangle 620"/>
                <p:cNvSpPr/>
                <p:nvPr/>
              </p:nvSpPr>
              <p:spPr>
                <a:xfrm>
                  <a:off x="444047" y="5642510"/>
                  <a:ext cx="295674" cy="23595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2" name="Trapezoid 621"/>
                <p:cNvSpPr/>
                <p:nvPr/>
              </p:nvSpPr>
              <p:spPr>
                <a:xfrm>
                  <a:off x="386095" y="6219692"/>
                  <a:ext cx="411578" cy="45116"/>
                </a:xfrm>
                <a:prstGeom prst="trapezoid">
                  <a:avLst/>
                </a:prstGeom>
                <a:solidFill>
                  <a:srgbClr val="1025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3" name="Trapezoid 622"/>
                <p:cNvSpPr/>
                <p:nvPr/>
              </p:nvSpPr>
              <p:spPr>
                <a:xfrm>
                  <a:off x="414480" y="6131183"/>
                  <a:ext cx="354809" cy="45116"/>
                </a:xfrm>
                <a:prstGeom prst="trapezoid">
                  <a:avLst/>
                </a:prstGeom>
                <a:solidFill>
                  <a:srgbClr val="1025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16" name="Oval 615"/>
              <p:cNvSpPr/>
              <p:nvPr/>
            </p:nvSpPr>
            <p:spPr>
              <a:xfrm>
                <a:off x="468695" y="5959605"/>
                <a:ext cx="60201" cy="60201"/>
              </a:xfrm>
              <a:prstGeom prst="ellipse">
                <a:avLst/>
              </a:prstGeom>
              <a:solidFill>
                <a:srgbClr val="C8C2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7" name="Oval 616"/>
              <p:cNvSpPr/>
              <p:nvPr/>
            </p:nvSpPr>
            <p:spPr>
              <a:xfrm>
                <a:off x="657726" y="5957434"/>
                <a:ext cx="60201" cy="60201"/>
              </a:xfrm>
              <a:prstGeom prst="ellipse">
                <a:avLst/>
              </a:prstGeom>
              <a:solidFill>
                <a:srgbClr val="C8C2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35" name="Group 634"/>
          <p:cNvGrpSpPr/>
          <p:nvPr/>
        </p:nvGrpSpPr>
        <p:grpSpPr>
          <a:xfrm flipH="1">
            <a:off x="2440057" y="4866014"/>
            <a:ext cx="850972" cy="589809"/>
            <a:chOff x="317330" y="5562600"/>
            <a:chExt cx="1099408" cy="762000"/>
          </a:xfrm>
        </p:grpSpPr>
        <p:sp>
          <p:nvSpPr>
            <p:cNvPr id="636" name="Rounded Rectangle 635"/>
            <p:cNvSpPr/>
            <p:nvPr/>
          </p:nvSpPr>
          <p:spPr>
            <a:xfrm>
              <a:off x="317330" y="5562600"/>
              <a:ext cx="1099408" cy="762000"/>
            </a:xfrm>
            <a:prstGeom prst="roundRect">
              <a:avLst>
                <a:gd name="adj" fmla="val 12742"/>
              </a:avLst>
            </a:prstGeom>
            <a:noFill/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37" name="Group 636"/>
            <p:cNvGrpSpPr/>
            <p:nvPr/>
          </p:nvGrpSpPr>
          <p:grpSpPr>
            <a:xfrm>
              <a:off x="950745" y="5703370"/>
              <a:ext cx="382450" cy="477161"/>
              <a:chOff x="883081" y="5676219"/>
              <a:chExt cx="392129" cy="489237"/>
            </a:xfrm>
          </p:grpSpPr>
          <p:grpSp>
            <p:nvGrpSpPr>
              <p:cNvPr id="648" name="Group 647"/>
              <p:cNvGrpSpPr/>
              <p:nvPr/>
            </p:nvGrpSpPr>
            <p:grpSpPr>
              <a:xfrm>
                <a:off x="883081" y="5676219"/>
                <a:ext cx="392129" cy="489237"/>
                <a:chOff x="845455" y="5629275"/>
                <a:chExt cx="429755" cy="536181"/>
              </a:xfrm>
            </p:grpSpPr>
            <p:sp>
              <p:nvSpPr>
                <p:cNvPr id="651" name="Rounded Rectangle 220"/>
                <p:cNvSpPr/>
                <p:nvPr/>
              </p:nvSpPr>
              <p:spPr>
                <a:xfrm>
                  <a:off x="845455" y="5629275"/>
                  <a:ext cx="429755" cy="455439"/>
                </a:xfrm>
                <a:custGeom>
                  <a:avLst/>
                  <a:gdLst>
                    <a:gd name="connsiteX0" fmla="*/ 0 w 429755"/>
                    <a:gd name="connsiteY0" fmla="*/ 71627 h 442205"/>
                    <a:gd name="connsiteX1" fmla="*/ 71627 w 429755"/>
                    <a:gd name="connsiteY1" fmla="*/ 0 h 442205"/>
                    <a:gd name="connsiteX2" fmla="*/ 358128 w 429755"/>
                    <a:gd name="connsiteY2" fmla="*/ 0 h 442205"/>
                    <a:gd name="connsiteX3" fmla="*/ 429755 w 429755"/>
                    <a:gd name="connsiteY3" fmla="*/ 71627 h 442205"/>
                    <a:gd name="connsiteX4" fmla="*/ 429755 w 429755"/>
                    <a:gd name="connsiteY4" fmla="*/ 370578 h 442205"/>
                    <a:gd name="connsiteX5" fmla="*/ 358128 w 429755"/>
                    <a:gd name="connsiteY5" fmla="*/ 442205 h 442205"/>
                    <a:gd name="connsiteX6" fmla="*/ 71627 w 429755"/>
                    <a:gd name="connsiteY6" fmla="*/ 442205 h 442205"/>
                    <a:gd name="connsiteX7" fmla="*/ 0 w 429755"/>
                    <a:gd name="connsiteY7" fmla="*/ 370578 h 442205"/>
                    <a:gd name="connsiteX8" fmla="*/ 0 w 429755"/>
                    <a:gd name="connsiteY8" fmla="*/ 71627 h 442205"/>
                    <a:gd name="connsiteX0" fmla="*/ 0 w 429755"/>
                    <a:gd name="connsiteY0" fmla="*/ 75336 h 445914"/>
                    <a:gd name="connsiteX1" fmla="*/ 71627 w 429755"/>
                    <a:gd name="connsiteY1" fmla="*/ 3709 h 445914"/>
                    <a:gd name="connsiteX2" fmla="*/ 214995 w 429755"/>
                    <a:gd name="connsiteY2" fmla="*/ 0 h 445914"/>
                    <a:gd name="connsiteX3" fmla="*/ 358128 w 429755"/>
                    <a:gd name="connsiteY3" fmla="*/ 3709 h 445914"/>
                    <a:gd name="connsiteX4" fmla="*/ 429755 w 429755"/>
                    <a:gd name="connsiteY4" fmla="*/ 75336 h 445914"/>
                    <a:gd name="connsiteX5" fmla="*/ 429755 w 429755"/>
                    <a:gd name="connsiteY5" fmla="*/ 374287 h 445914"/>
                    <a:gd name="connsiteX6" fmla="*/ 358128 w 429755"/>
                    <a:gd name="connsiteY6" fmla="*/ 445914 h 445914"/>
                    <a:gd name="connsiteX7" fmla="*/ 71627 w 429755"/>
                    <a:gd name="connsiteY7" fmla="*/ 445914 h 445914"/>
                    <a:gd name="connsiteX8" fmla="*/ 0 w 429755"/>
                    <a:gd name="connsiteY8" fmla="*/ 374287 h 445914"/>
                    <a:gd name="connsiteX9" fmla="*/ 0 w 429755"/>
                    <a:gd name="connsiteY9" fmla="*/ 75336 h 445914"/>
                    <a:gd name="connsiteX0" fmla="*/ 0 w 429755"/>
                    <a:gd name="connsiteY0" fmla="*/ 92004 h 462582"/>
                    <a:gd name="connsiteX1" fmla="*/ 71627 w 429755"/>
                    <a:gd name="connsiteY1" fmla="*/ 20377 h 462582"/>
                    <a:gd name="connsiteX2" fmla="*/ 212613 w 429755"/>
                    <a:gd name="connsiteY2" fmla="*/ 0 h 462582"/>
                    <a:gd name="connsiteX3" fmla="*/ 358128 w 429755"/>
                    <a:gd name="connsiteY3" fmla="*/ 20377 h 462582"/>
                    <a:gd name="connsiteX4" fmla="*/ 429755 w 429755"/>
                    <a:gd name="connsiteY4" fmla="*/ 92004 h 462582"/>
                    <a:gd name="connsiteX5" fmla="*/ 429755 w 429755"/>
                    <a:gd name="connsiteY5" fmla="*/ 390955 h 462582"/>
                    <a:gd name="connsiteX6" fmla="*/ 358128 w 429755"/>
                    <a:gd name="connsiteY6" fmla="*/ 462582 h 462582"/>
                    <a:gd name="connsiteX7" fmla="*/ 71627 w 429755"/>
                    <a:gd name="connsiteY7" fmla="*/ 462582 h 462582"/>
                    <a:gd name="connsiteX8" fmla="*/ 0 w 429755"/>
                    <a:gd name="connsiteY8" fmla="*/ 390955 h 462582"/>
                    <a:gd name="connsiteX9" fmla="*/ 0 w 429755"/>
                    <a:gd name="connsiteY9" fmla="*/ 92004 h 462582"/>
                    <a:gd name="connsiteX0" fmla="*/ 0 w 429755"/>
                    <a:gd name="connsiteY0" fmla="*/ 84861 h 455439"/>
                    <a:gd name="connsiteX1" fmla="*/ 71627 w 429755"/>
                    <a:gd name="connsiteY1" fmla="*/ 13234 h 455439"/>
                    <a:gd name="connsiteX2" fmla="*/ 212613 w 429755"/>
                    <a:gd name="connsiteY2" fmla="*/ 0 h 455439"/>
                    <a:gd name="connsiteX3" fmla="*/ 358128 w 429755"/>
                    <a:gd name="connsiteY3" fmla="*/ 13234 h 455439"/>
                    <a:gd name="connsiteX4" fmla="*/ 429755 w 429755"/>
                    <a:gd name="connsiteY4" fmla="*/ 84861 h 455439"/>
                    <a:gd name="connsiteX5" fmla="*/ 429755 w 429755"/>
                    <a:gd name="connsiteY5" fmla="*/ 383812 h 455439"/>
                    <a:gd name="connsiteX6" fmla="*/ 358128 w 429755"/>
                    <a:gd name="connsiteY6" fmla="*/ 455439 h 455439"/>
                    <a:gd name="connsiteX7" fmla="*/ 71627 w 429755"/>
                    <a:gd name="connsiteY7" fmla="*/ 455439 h 455439"/>
                    <a:gd name="connsiteX8" fmla="*/ 0 w 429755"/>
                    <a:gd name="connsiteY8" fmla="*/ 383812 h 455439"/>
                    <a:gd name="connsiteX9" fmla="*/ 0 w 429755"/>
                    <a:gd name="connsiteY9" fmla="*/ 84861 h 455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9755" h="455439">
                      <a:moveTo>
                        <a:pt x="0" y="84861"/>
                      </a:moveTo>
                      <a:cubicBezTo>
                        <a:pt x="0" y="45303"/>
                        <a:pt x="32069" y="13234"/>
                        <a:pt x="71627" y="13234"/>
                      </a:cubicBezTo>
                      <a:lnTo>
                        <a:pt x="212613" y="0"/>
                      </a:lnTo>
                      <a:lnTo>
                        <a:pt x="358128" y="13234"/>
                      </a:lnTo>
                      <a:cubicBezTo>
                        <a:pt x="397686" y="13234"/>
                        <a:pt x="429755" y="45303"/>
                        <a:pt x="429755" y="84861"/>
                      </a:cubicBezTo>
                      <a:lnTo>
                        <a:pt x="429755" y="383812"/>
                      </a:lnTo>
                      <a:cubicBezTo>
                        <a:pt x="429755" y="423370"/>
                        <a:pt x="397686" y="455439"/>
                        <a:pt x="358128" y="455439"/>
                      </a:cubicBezTo>
                      <a:lnTo>
                        <a:pt x="71627" y="455439"/>
                      </a:lnTo>
                      <a:cubicBezTo>
                        <a:pt x="32069" y="455439"/>
                        <a:pt x="0" y="423370"/>
                        <a:pt x="0" y="383812"/>
                      </a:cubicBezTo>
                      <a:lnTo>
                        <a:pt x="0" y="84861"/>
                      </a:lnTo>
                      <a:close/>
                    </a:path>
                  </a:pathLst>
                </a:cu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2" name="Rounded Rectangle 651"/>
                <p:cNvSpPr/>
                <p:nvPr/>
              </p:nvSpPr>
              <p:spPr>
                <a:xfrm>
                  <a:off x="852486" y="5709928"/>
                  <a:ext cx="422723" cy="23595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3" name="Rounded Rectangle 652"/>
                <p:cNvSpPr/>
                <p:nvPr/>
              </p:nvSpPr>
              <p:spPr>
                <a:xfrm>
                  <a:off x="919707" y="5642510"/>
                  <a:ext cx="288817" cy="6741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4" name="Rounded Rectangle 653"/>
                <p:cNvSpPr/>
                <p:nvPr/>
              </p:nvSpPr>
              <p:spPr>
                <a:xfrm>
                  <a:off x="954885" y="5956072"/>
                  <a:ext cx="217924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5" name="Rounded Rectangle 654"/>
                <p:cNvSpPr/>
                <p:nvPr/>
              </p:nvSpPr>
              <p:spPr>
                <a:xfrm>
                  <a:off x="954885" y="6001791"/>
                  <a:ext cx="217924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6" name="Arc 655"/>
                <p:cNvSpPr/>
                <p:nvPr/>
              </p:nvSpPr>
              <p:spPr>
                <a:xfrm>
                  <a:off x="1092622" y="5908374"/>
                  <a:ext cx="127151" cy="141114"/>
                </a:xfrm>
                <a:prstGeom prst="arc">
                  <a:avLst>
                    <a:gd name="adj1" fmla="val 13730035"/>
                    <a:gd name="adj2" fmla="val 18697352"/>
                  </a:avLst>
                </a:prstGeom>
                <a:ln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7" name="Rounded Rectangle 656"/>
                <p:cNvSpPr/>
                <p:nvPr/>
              </p:nvSpPr>
              <p:spPr>
                <a:xfrm>
                  <a:off x="880144" y="5991932"/>
                  <a:ext cx="45719" cy="170204"/>
                </a:xfrm>
                <a:prstGeom prst="roundRect">
                  <a:avLst>
                    <a:gd name="adj" fmla="val 28353"/>
                  </a:avLst>
                </a:prstGeom>
                <a:solidFill>
                  <a:srgbClr val="10253F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8" name="Rounded Rectangle 657"/>
                <p:cNvSpPr/>
                <p:nvPr/>
              </p:nvSpPr>
              <p:spPr>
                <a:xfrm>
                  <a:off x="1201710" y="5995252"/>
                  <a:ext cx="45719" cy="170204"/>
                </a:xfrm>
                <a:prstGeom prst="roundRect">
                  <a:avLst>
                    <a:gd name="adj" fmla="val 28353"/>
                  </a:avLst>
                </a:prstGeom>
                <a:solidFill>
                  <a:srgbClr val="10253F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49" name="Oval 648"/>
              <p:cNvSpPr/>
              <p:nvPr/>
            </p:nvSpPr>
            <p:spPr>
              <a:xfrm>
                <a:off x="910545" y="5982377"/>
                <a:ext cx="59135" cy="5555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0" name="Oval 649"/>
              <p:cNvSpPr/>
              <p:nvPr/>
            </p:nvSpPr>
            <p:spPr>
              <a:xfrm>
                <a:off x="1206098" y="5982377"/>
                <a:ext cx="59135" cy="5555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38" name="Group 637"/>
            <p:cNvGrpSpPr/>
            <p:nvPr/>
          </p:nvGrpSpPr>
          <p:grpSpPr>
            <a:xfrm>
              <a:off x="420895" y="5636525"/>
              <a:ext cx="366478" cy="600293"/>
              <a:chOff x="386095" y="5614421"/>
              <a:chExt cx="411578" cy="674167"/>
            </a:xfrm>
          </p:grpSpPr>
          <p:grpSp>
            <p:nvGrpSpPr>
              <p:cNvPr id="639" name="Group 638"/>
              <p:cNvGrpSpPr/>
              <p:nvPr/>
            </p:nvGrpSpPr>
            <p:grpSpPr>
              <a:xfrm>
                <a:off x="386095" y="5614421"/>
                <a:ext cx="411578" cy="674167"/>
                <a:chOff x="386095" y="5614421"/>
                <a:chExt cx="411578" cy="674167"/>
              </a:xfrm>
            </p:grpSpPr>
            <p:cxnSp>
              <p:nvCxnSpPr>
                <p:cNvPr id="642" name="Straight Connector 641"/>
                <p:cNvCxnSpPr/>
                <p:nvPr/>
              </p:nvCxnSpPr>
              <p:spPr>
                <a:xfrm flipV="1">
                  <a:off x="399696" y="6018922"/>
                  <a:ext cx="73919" cy="269666"/>
                </a:xfrm>
                <a:prstGeom prst="line">
                  <a:avLst/>
                </a:prstGeom>
                <a:ln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3" name="Straight Connector 642"/>
                <p:cNvCxnSpPr/>
                <p:nvPr/>
              </p:nvCxnSpPr>
              <p:spPr>
                <a:xfrm flipH="1" flipV="1">
                  <a:off x="710153" y="6018922"/>
                  <a:ext cx="73919" cy="269666"/>
                </a:xfrm>
                <a:prstGeom prst="line">
                  <a:avLst/>
                </a:prstGeom>
                <a:ln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4" name="Rounded Rectangle 643"/>
                <p:cNvSpPr/>
                <p:nvPr/>
              </p:nvSpPr>
              <p:spPr>
                <a:xfrm>
                  <a:off x="414480" y="5614421"/>
                  <a:ext cx="354809" cy="471916"/>
                </a:xfrm>
                <a:prstGeom prst="roundRect">
                  <a:avLst/>
                </a:pr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5" name="Rounded Rectangle 644"/>
                <p:cNvSpPr/>
                <p:nvPr/>
              </p:nvSpPr>
              <p:spPr>
                <a:xfrm>
                  <a:off x="444047" y="5642510"/>
                  <a:ext cx="295674" cy="23595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6" name="Trapezoid 645"/>
                <p:cNvSpPr/>
                <p:nvPr/>
              </p:nvSpPr>
              <p:spPr>
                <a:xfrm>
                  <a:off x="386095" y="6219692"/>
                  <a:ext cx="411578" cy="45116"/>
                </a:xfrm>
                <a:prstGeom prst="trapezoid">
                  <a:avLst/>
                </a:prstGeom>
                <a:solidFill>
                  <a:srgbClr val="1025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7" name="Trapezoid 646"/>
                <p:cNvSpPr/>
                <p:nvPr/>
              </p:nvSpPr>
              <p:spPr>
                <a:xfrm>
                  <a:off x="414480" y="6131183"/>
                  <a:ext cx="354809" cy="45116"/>
                </a:xfrm>
                <a:prstGeom prst="trapezoid">
                  <a:avLst/>
                </a:prstGeom>
                <a:solidFill>
                  <a:srgbClr val="1025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40" name="Oval 639"/>
              <p:cNvSpPr/>
              <p:nvPr/>
            </p:nvSpPr>
            <p:spPr>
              <a:xfrm>
                <a:off x="468695" y="5959605"/>
                <a:ext cx="60201" cy="60201"/>
              </a:xfrm>
              <a:prstGeom prst="ellipse">
                <a:avLst/>
              </a:prstGeom>
              <a:solidFill>
                <a:srgbClr val="C8C2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1" name="Oval 640"/>
              <p:cNvSpPr/>
              <p:nvPr/>
            </p:nvSpPr>
            <p:spPr>
              <a:xfrm>
                <a:off x="657726" y="5957434"/>
                <a:ext cx="60201" cy="60201"/>
              </a:xfrm>
              <a:prstGeom prst="ellipse">
                <a:avLst/>
              </a:prstGeom>
              <a:solidFill>
                <a:srgbClr val="C8C2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648450" y="6400800"/>
            <a:ext cx="2133600" cy="365125"/>
          </a:xfrm>
        </p:spPr>
        <p:txBody>
          <a:bodyPr/>
          <a:lstStyle/>
          <a:p>
            <a:fld id="{A4F7B497-9F54-4543-8493-34C1C28E270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093667"/>
      </p:ext>
    </p:extLst>
  </p:cSld>
  <p:clrMapOvr>
    <a:masterClrMapping/>
  </p:clrMapOvr>
  <p:transition spd="slow" advTm="14862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9539" y="2706122"/>
            <a:ext cx="7022223" cy="2829858"/>
            <a:chOff x="925371" y="2944761"/>
            <a:chExt cx="7022223" cy="2829858"/>
          </a:xfrm>
        </p:grpSpPr>
        <p:grpSp>
          <p:nvGrpSpPr>
            <p:cNvPr id="15" name="Group 14"/>
            <p:cNvGrpSpPr/>
            <p:nvPr/>
          </p:nvGrpSpPr>
          <p:grpSpPr>
            <a:xfrm>
              <a:off x="5470832" y="2944761"/>
              <a:ext cx="2476762" cy="2829858"/>
              <a:chOff x="-358337" y="3094566"/>
              <a:chExt cx="2476762" cy="2829859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460944" y="3218392"/>
                <a:ext cx="838200" cy="18859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" name="Rectangle 5"/>
              <p:cNvSpPr/>
              <p:nvPr/>
            </p:nvSpPr>
            <p:spPr>
              <a:xfrm rot="16200000">
                <a:off x="-186756" y="3124200"/>
                <a:ext cx="2133601" cy="2074333"/>
              </a:xfrm>
              <a:prstGeom prst="rect">
                <a:avLst/>
              </a:prstGeom>
              <a:noFill/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 smtClean="0">
                  <a:solidFill>
                    <a:srgbClr val="2A63A8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-358337" y="5154984"/>
                <a:ext cx="2476762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rgbClr val="2A63A8"/>
                    </a:solidFill>
                    <a:latin typeface="+mj-lt"/>
                  </a:rPr>
                  <a:t>GTFS</a:t>
                </a:r>
                <a:endParaRPr lang="en-US" sz="4400" b="1" dirty="0">
                  <a:latin typeface="+mj-lt"/>
                </a:endParaRPr>
              </a:p>
            </p:txBody>
          </p:sp>
        </p:grpSp>
        <p:cxnSp>
          <p:nvCxnSpPr>
            <p:cNvPr id="18" name="Elbow Connector 17"/>
            <p:cNvCxnSpPr>
              <a:stCxn id="8" idx="2"/>
            </p:cNvCxnSpPr>
            <p:nvPr/>
          </p:nvCxnSpPr>
          <p:spPr>
            <a:xfrm rot="16200000" flipH="1">
              <a:off x="2983614" y="1638479"/>
              <a:ext cx="163658" cy="4280144"/>
            </a:xfrm>
            <a:prstGeom prst="bentConnector2">
              <a:avLst/>
            </a:prstGeom>
            <a:ln w="57150">
              <a:solidFill>
                <a:srgbClr val="2A63A8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lbow Connector 23"/>
            <p:cNvCxnSpPr>
              <a:stCxn id="9" idx="0"/>
            </p:cNvCxnSpPr>
            <p:nvPr/>
          </p:nvCxnSpPr>
          <p:spPr>
            <a:xfrm rot="5400000" flipH="1" flipV="1">
              <a:off x="3002255" y="2205783"/>
              <a:ext cx="168240" cy="4286449"/>
            </a:xfrm>
            <a:prstGeom prst="bentConnector2">
              <a:avLst/>
            </a:prstGeom>
            <a:ln w="57150">
              <a:solidFill>
                <a:srgbClr val="2A63A8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790688" y="3726118"/>
              <a:ext cx="0" cy="170121"/>
            </a:xfrm>
            <a:prstGeom prst="line">
              <a:avLst/>
            </a:prstGeom>
            <a:ln w="57150">
              <a:solidFill>
                <a:srgbClr val="2A63A8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2643746" y="3696722"/>
              <a:ext cx="0" cy="170121"/>
            </a:xfrm>
            <a:prstGeom prst="line">
              <a:avLst/>
            </a:prstGeom>
            <a:ln w="57150">
              <a:solidFill>
                <a:srgbClr val="2A63A8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3790688" y="4259518"/>
              <a:ext cx="0" cy="170121"/>
            </a:xfrm>
            <a:prstGeom prst="line">
              <a:avLst/>
            </a:prstGeom>
            <a:ln w="57150">
              <a:solidFill>
                <a:srgbClr val="2A63A8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2643746" y="4263006"/>
              <a:ext cx="0" cy="170121"/>
            </a:xfrm>
            <a:prstGeom prst="line">
              <a:avLst/>
            </a:prstGeom>
            <a:ln w="57150">
              <a:solidFill>
                <a:srgbClr val="2A63A8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General Transit Feed </a:t>
            </a:r>
            <a:r>
              <a:rPr lang="en-US" dirty="0" smtClean="0"/>
              <a:t>Specification (GTFS)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25649" y="1857883"/>
            <a:ext cx="1287780" cy="1600200"/>
          </a:xfrm>
          <a:prstGeom prst="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2A63A8"/>
                </a:solidFill>
              </a:rPr>
              <a:t>routes.txt</a:t>
            </a:r>
          </a:p>
          <a:p>
            <a:pPr algn="ctr"/>
            <a:endParaRPr lang="en-US" sz="2000" dirty="0">
              <a:solidFill>
                <a:srgbClr val="2A63A8"/>
              </a:solidFill>
            </a:endParaRPr>
          </a:p>
          <a:p>
            <a:pPr algn="ctr"/>
            <a:endParaRPr lang="en-US" sz="2000" dirty="0" smtClean="0">
              <a:solidFill>
                <a:srgbClr val="2A63A8"/>
              </a:solidFill>
            </a:endParaRPr>
          </a:p>
          <a:p>
            <a:pPr algn="ctr"/>
            <a:endParaRPr lang="en-US" sz="2000" dirty="0">
              <a:solidFill>
                <a:srgbClr val="2A63A8"/>
              </a:solidFill>
            </a:endParaRPr>
          </a:p>
          <a:p>
            <a:pPr algn="ctr"/>
            <a:endParaRPr lang="en-US" sz="2000" dirty="0" smtClean="0">
              <a:solidFill>
                <a:srgbClr val="2A63A8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3429" y="4194488"/>
            <a:ext cx="1287780" cy="1600200"/>
          </a:xfrm>
          <a:prstGeom prst="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2A63A8"/>
                </a:solidFill>
              </a:rPr>
              <a:t>stops.txt</a:t>
            </a:r>
          </a:p>
          <a:p>
            <a:pPr algn="ctr"/>
            <a:endParaRPr lang="en-US" sz="2000" dirty="0">
              <a:solidFill>
                <a:srgbClr val="2A63A8"/>
              </a:solidFill>
            </a:endParaRPr>
          </a:p>
          <a:p>
            <a:pPr algn="ctr"/>
            <a:endParaRPr lang="en-US" sz="2000" dirty="0" smtClean="0">
              <a:solidFill>
                <a:srgbClr val="2A63A8"/>
              </a:solidFill>
            </a:endParaRPr>
          </a:p>
          <a:p>
            <a:pPr algn="ctr"/>
            <a:endParaRPr lang="en-US" sz="2000" dirty="0">
              <a:solidFill>
                <a:srgbClr val="2A63A8"/>
              </a:solidFill>
            </a:endParaRPr>
          </a:p>
          <a:p>
            <a:pPr algn="ctr"/>
            <a:endParaRPr lang="en-US" sz="2000" dirty="0" smtClean="0">
              <a:solidFill>
                <a:srgbClr val="2A63A8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62400" y="1857883"/>
            <a:ext cx="1287780" cy="1600200"/>
          </a:xfrm>
          <a:prstGeom prst="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2A63A8"/>
                </a:solidFill>
              </a:rPr>
              <a:t>trips.txt</a:t>
            </a:r>
          </a:p>
          <a:p>
            <a:pPr algn="ctr"/>
            <a:endParaRPr lang="en-US" sz="2000" dirty="0">
              <a:solidFill>
                <a:srgbClr val="2A63A8"/>
              </a:solidFill>
            </a:endParaRPr>
          </a:p>
          <a:p>
            <a:pPr algn="ctr"/>
            <a:endParaRPr lang="en-US" sz="2000" dirty="0" smtClean="0">
              <a:solidFill>
                <a:srgbClr val="2A63A8"/>
              </a:solidFill>
            </a:endParaRPr>
          </a:p>
          <a:p>
            <a:pPr algn="ctr"/>
            <a:endParaRPr lang="en-US" sz="2000" dirty="0">
              <a:solidFill>
                <a:srgbClr val="2A63A8"/>
              </a:solidFill>
            </a:endParaRPr>
          </a:p>
          <a:p>
            <a:pPr algn="ctr"/>
            <a:endParaRPr lang="en-US" sz="2000" dirty="0" smtClean="0">
              <a:solidFill>
                <a:srgbClr val="2A63A8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44024" y="4191000"/>
            <a:ext cx="1287780" cy="1600200"/>
          </a:xfrm>
          <a:prstGeom prst="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2A63A8"/>
                </a:solidFill>
              </a:rPr>
              <a:t>s</a:t>
            </a:r>
            <a:r>
              <a:rPr lang="en-US" sz="1200" dirty="0" smtClean="0">
                <a:solidFill>
                  <a:srgbClr val="2A63A8"/>
                </a:solidFill>
              </a:rPr>
              <a:t>top_times.txt</a:t>
            </a:r>
          </a:p>
          <a:p>
            <a:pPr algn="ctr"/>
            <a:endParaRPr lang="en-US" sz="1200" dirty="0">
              <a:solidFill>
                <a:srgbClr val="2A63A8"/>
              </a:solidFill>
            </a:endParaRPr>
          </a:p>
          <a:p>
            <a:pPr algn="ctr"/>
            <a:endParaRPr lang="en-US" sz="1200" dirty="0" smtClean="0">
              <a:solidFill>
                <a:srgbClr val="2A63A8"/>
              </a:solidFill>
            </a:endParaRPr>
          </a:p>
          <a:p>
            <a:pPr algn="ctr"/>
            <a:endParaRPr lang="en-US" sz="1200" dirty="0" smtClean="0">
              <a:solidFill>
                <a:srgbClr val="2A63A8"/>
              </a:solidFill>
            </a:endParaRPr>
          </a:p>
          <a:p>
            <a:pPr algn="ctr"/>
            <a:endParaRPr lang="en-US" sz="1200" dirty="0">
              <a:solidFill>
                <a:srgbClr val="2A63A8"/>
              </a:solidFill>
            </a:endParaRPr>
          </a:p>
          <a:p>
            <a:pPr algn="ctr"/>
            <a:r>
              <a:rPr lang="en-US" sz="1200" dirty="0" smtClean="0">
                <a:solidFill>
                  <a:srgbClr val="2A63A8"/>
                </a:solidFill>
              </a:rPr>
              <a:t> </a:t>
            </a:r>
            <a:endParaRPr lang="en-US" sz="1200" dirty="0">
              <a:solidFill>
                <a:srgbClr val="2A63A8"/>
              </a:solidFill>
            </a:endParaRPr>
          </a:p>
          <a:p>
            <a:pPr algn="ctr"/>
            <a:endParaRPr lang="en-US" sz="1200" dirty="0" smtClean="0">
              <a:solidFill>
                <a:srgbClr val="2A63A8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62400" y="4191000"/>
            <a:ext cx="1287780" cy="1600200"/>
          </a:xfrm>
          <a:prstGeom prst="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2A63A8"/>
                </a:solidFill>
              </a:rPr>
              <a:t>calendar.txt</a:t>
            </a:r>
          </a:p>
          <a:p>
            <a:pPr algn="ctr"/>
            <a:endParaRPr lang="en-US" sz="1600" dirty="0">
              <a:solidFill>
                <a:srgbClr val="2A63A8"/>
              </a:solidFill>
            </a:endParaRPr>
          </a:p>
          <a:p>
            <a:pPr algn="ctr"/>
            <a:endParaRPr lang="en-US" sz="1600" dirty="0" smtClean="0">
              <a:solidFill>
                <a:srgbClr val="2A63A8"/>
              </a:solidFill>
            </a:endParaRPr>
          </a:p>
          <a:p>
            <a:pPr algn="ctr"/>
            <a:endParaRPr lang="en-US" sz="1600" dirty="0">
              <a:solidFill>
                <a:srgbClr val="2A63A8"/>
              </a:solidFill>
            </a:endParaRPr>
          </a:p>
          <a:p>
            <a:pPr algn="ctr"/>
            <a:endParaRPr lang="en-US" sz="1600" dirty="0" smtClean="0">
              <a:solidFill>
                <a:srgbClr val="2A63A8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44025" y="1857883"/>
            <a:ext cx="1287780" cy="1600200"/>
          </a:xfrm>
          <a:prstGeom prst="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2A63A8"/>
                </a:solidFill>
              </a:rPr>
              <a:t>agency.txt</a:t>
            </a:r>
          </a:p>
          <a:p>
            <a:pPr algn="ctr"/>
            <a:endParaRPr lang="en-US" dirty="0">
              <a:solidFill>
                <a:srgbClr val="2A63A8"/>
              </a:solidFill>
            </a:endParaRPr>
          </a:p>
          <a:p>
            <a:pPr algn="ctr"/>
            <a:endParaRPr lang="en-US" dirty="0" smtClean="0">
              <a:solidFill>
                <a:srgbClr val="2A63A8"/>
              </a:solidFill>
            </a:endParaRPr>
          </a:p>
          <a:p>
            <a:pPr algn="ctr"/>
            <a:endParaRPr lang="en-US" dirty="0">
              <a:solidFill>
                <a:srgbClr val="2A63A8"/>
              </a:solidFill>
            </a:endParaRPr>
          </a:p>
          <a:p>
            <a:pPr algn="ctr"/>
            <a:endParaRPr lang="en-US" dirty="0" smtClean="0">
              <a:solidFill>
                <a:srgbClr val="2A63A8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309491" y="1143000"/>
            <a:ext cx="1287780" cy="914399"/>
          </a:xfrm>
          <a:prstGeom prst="rect">
            <a:avLst/>
          </a:prstGeom>
          <a:solidFill>
            <a:schemeClr val="bg1"/>
          </a:solidFill>
          <a:ln w="762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2A63A8"/>
                </a:solidFill>
              </a:rPr>
              <a:t>shapes.txt</a:t>
            </a:r>
          </a:p>
          <a:p>
            <a:pPr algn="ctr"/>
            <a:endParaRPr lang="en-US" sz="3200" dirty="0">
              <a:solidFill>
                <a:srgbClr val="2A63A8"/>
              </a:solidFill>
            </a:endParaRPr>
          </a:p>
        </p:txBody>
      </p:sp>
      <p:cxnSp>
        <p:nvCxnSpPr>
          <p:cNvPr id="26" name="Elbow Connector 25"/>
          <p:cNvCxnSpPr/>
          <p:nvPr/>
        </p:nvCxnSpPr>
        <p:spPr>
          <a:xfrm>
            <a:off x="6966083" y="2189105"/>
            <a:ext cx="0" cy="401695"/>
          </a:xfrm>
          <a:prstGeom prst="straightConnector1">
            <a:avLst/>
          </a:prstGeom>
          <a:ln w="57150">
            <a:solidFill>
              <a:srgbClr val="2A63A8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7B497-9F54-4543-8493-34C1C28E2702}" type="slidenum">
              <a:rPr lang="en-US" smtClean="0"/>
              <a:pPr/>
              <a:t>12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660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96"/>
    </mc:Choice>
    <mc:Fallback xmlns="">
      <p:transition spd="slow" advTm="28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Regional Transit Data Warehouse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295400"/>
            <a:ext cx="8610600" cy="5257800"/>
          </a:xfrm>
        </p:spPr>
        <p:txBody>
          <a:bodyPr>
            <a:normAutofit fontScale="77500" lnSpcReduction="20000"/>
          </a:bodyPr>
          <a:lstStyle/>
          <a:p>
            <a:pPr>
              <a:buSzPct val="100000"/>
            </a:pPr>
            <a:r>
              <a:rPr lang="en-US" dirty="0"/>
              <a:t>Enables regional approach to collection, management, and distribution of transit system data</a:t>
            </a:r>
          </a:p>
          <a:p>
            <a:pPr lvl="1">
              <a:buSzPct val="75000"/>
            </a:pPr>
            <a:r>
              <a:rPr lang="en-US" dirty="0"/>
              <a:t>Performance</a:t>
            </a:r>
          </a:p>
          <a:p>
            <a:pPr lvl="1">
              <a:buSzPct val="75000"/>
            </a:pPr>
            <a:r>
              <a:rPr lang="en-US" dirty="0"/>
              <a:t>Fleet &amp; Facilities Inventory</a:t>
            </a:r>
          </a:p>
          <a:p>
            <a:pPr lvl="1">
              <a:buSzPct val="75000"/>
            </a:pPr>
            <a:r>
              <a:rPr lang="en-US" dirty="0" smtClean="0"/>
              <a:t>Operations</a:t>
            </a:r>
          </a:p>
          <a:p>
            <a:pPr marL="457200" lvl="1" indent="0">
              <a:buSzPct val="75000"/>
              <a:buNone/>
            </a:pPr>
            <a:endParaRPr lang="en-US" dirty="0" smtClean="0"/>
          </a:p>
          <a:p>
            <a:pPr>
              <a:buSzPct val="100000"/>
            </a:pPr>
            <a:r>
              <a:rPr lang="en-US" dirty="0" smtClean="0"/>
              <a:t>Supports </a:t>
            </a:r>
            <a:r>
              <a:rPr lang="en-US" dirty="0"/>
              <a:t>ARC’s transit performance </a:t>
            </a:r>
            <a:r>
              <a:rPr lang="en-US" dirty="0" smtClean="0"/>
              <a:t>monitoring</a:t>
            </a:r>
          </a:p>
          <a:p>
            <a:pPr>
              <a:buSzPct val="100000"/>
            </a:pPr>
            <a:endParaRPr lang="en-US" dirty="0"/>
          </a:p>
          <a:p>
            <a:pPr>
              <a:buSzPct val="100000"/>
            </a:pPr>
            <a:r>
              <a:rPr lang="en-US" dirty="0"/>
              <a:t>Public interface to explore transit options through online, interactive map of regional </a:t>
            </a:r>
            <a:r>
              <a:rPr lang="en-US" dirty="0" smtClean="0"/>
              <a:t>system</a:t>
            </a:r>
          </a:p>
          <a:p>
            <a:pPr>
              <a:buSzPct val="100000"/>
            </a:pPr>
            <a:endParaRPr lang="en-US" dirty="0"/>
          </a:p>
          <a:p>
            <a:pPr>
              <a:buSzPct val="100000"/>
            </a:pPr>
            <a:r>
              <a:rPr lang="en-US" dirty="0"/>
              <a:t>Provides General Transit Feed Specification (GTFS) to third-party developers wishing to leverage available data</a:t>
            </a:r>
          </a:p>
          <a:p>
            <a:pPr>
              <a:buSzPct val="75000"/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7B497-9F54-4543-8493-34C1C28E270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36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Transit Data Warehouse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7B497-9F54-4543-8493-34C1C28E2702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1"/>
          <a:stretch/>
        </p:blipFill>
        <p:spPr bwMode="auto">
          <a:xfrm>
            <a:off x="-47625" y="0"/>
            <a:ext cx="9235440" cy="665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8153400" y="6400800"/>
            <a:ext cx="7620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7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7B497-9F54-4543-8493-34C1C28E2702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701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019550" y="3553142"/>
            <a:ext cx="538734" cy="82089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63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7B497-9F54-4543-8493-34C1C28E2702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1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7B497-9F54-4543-8493-34C1C28E2702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68"/>
          <a:stretch/>
        </p:blipFill>
        <p:spPr bwMode="auto">
          <a:xfrm>
            <a:off x="0" y="0"/>
            <a:ext cx="914400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597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7B497-9F54-4543-8493-34C1C28E2702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701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68"/>
          <a:stretch/>
        </p:blipFill>
        <p:spPr bwMode="auto">
          <a:xfrm>
            <a:off x="0" y="0"/>
            <a:ext cx="914400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118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Government as a Platform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/>
          </a:bodyPr>
          <a:lstStyle/>
          <a:p>
            <a:r>
              <a:rPr lang="en-US" dirty="0" smtClean="0"/>
              <a:t>Public Transportation Agency: </a:t>
            </a:r>
          </a:p>
          <a:p>
            <a:pPr lvl="1"/>
            <a:r>
              <a:rPr lang="en-US" dirty="0" smtClean="0"/>
              <a:t>Safe, efficient transit operations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Data generated as a by-product of operations</a:t>
            </a:r>
          </a:p>
          <a:p>
            <a:endParaRPr lang="en-US" dirty="0" smtClean="0"/>
          </a:p>
          <a:p>
            <a:r>
              <a:rPr lang="en-US" dirty="0" smtClean="0"/>
              <a:t>Releasing data to developers empowers them to address certain issues they see.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7B497-9F54-4543-8493-34C1C28E270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90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19"/>
    </mc:Choice>
    <mc:Fallback xmlns="">
      <p:transition spd="slow" advTm="3741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A4F7B497-9F54-4543-8493-34C1C28E270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5636" y="1991142"/>
            <a:ext cx="83127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Who is familiar with </a:t>
            </a:r>
            <a:r>
              <a:rPr lang="en-US" sz="6600" dirty="0" smtClean="0">
                <a:solidFill>
                  <a:schemeClr val="accent1">
                    <a:lumMod val="75000"/>
                  </a:schemeClr>
                </a:solidFill>
              </a:rPr>
              <a:t>Open Data</a:t>
            </a:r>
            <a:r>
              <a:rPr lang="en-US" sz="6600" dirty="0" smtClean="0"/>
              <a:t>?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64804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Google Transit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066801"/>
            <a:ext cx="8229600" cy="99059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Sharing GTFS with Google allows Atlanta to show up on Google Transit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2" b="2857"/>
          <a:stretch/>
        </p:blipFill>
        <p:spPr bwMode="auto">
          <a:xfrm>
            <a:off x="782171" y="2209800"/>
            <a:ext cx="7579657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74021" y="6172200"/>
            <a:ext cx="21162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</a:t>
            </a:r>
            <a:r>
              <a:rPr lang="en-US" sz="1400" dirty="0" smtClean="0"/>
              <a:t>://maps.google.com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7B497-9F54-4543-8493-34C1C28E270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27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53"/>
    </mc:Choice>
    <mc:Fallback xmlns="">
      <p:transition spd="slow" advTm="19053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HopStop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7" t="10559" r="81827" b="36242"/>
          <a:stretch/>
        </p:blipFill>
        <p:spPr bwMode="auto">
          <a:xfrm>
            <a:off x="320566" y="1524000"/>
            <a:ext cx="2418895" cy="4106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8" t="10935" r="82132" b="36211"/>
          <a:stretch/>
        </p:blipFill>
        <p:spPr bwMode="auto">
          <a:xfrm>
            <a:off x="2837475" y="1524000"/>
            <a:ext cx="2318725" cy="438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0" y="6394457"/>
            <a:ext cx="1479755" cy="430887"/>
          </a:xfrm>
          <a:prstGeom prst="rect">
            <a:avLst/>
          </a:prstGeom>
          <a:solidFill>
            <a:srgbClr val="10253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1100" b="1" dirty="0">
                <a:solidFill>
                  <a:prstClr val="white"/>
                </a:solidFill>
                <a:latin typeface="Trebuchet MS"/>
              </a:rPr>
              <a:t>Regional</a:t>
            </a:r>
          </a:p>
          <a:p>
            <a:pPr lvl="0" algn="ctr"/>
            <a:r>
              <a:rPr lang="en-US" sz="1100" b="1" dirty="0" smtClean="0">
                <a:solidFill>
                  <a:prstClr val="white"/>
                </a:solidFill>
                <a:latin typeface="Trebuchet MS"/>
              </a:rPr>
              <a:t>Connectivity</a:t>
            </a:r>
            <a:endParaRPr lang="en-US" sz="1100" b="1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18941" y="6394457"/>
            <a:ext cx="1479755" cy="4308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Cost </a:t>
            </a:r>
          </a:p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Effectiveness</a:t>
            </a:r>
            <a:endParaRPr lang="en-US" sz="11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13882" y="6394457"/>
            <a:ext cx="1479755" cy="4308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Information</a:t>
            </a:r>
          </a:p>
          <a:p>
            <a:r>
              <a:rPr lang="en-US" dirty="0"/>
              <a:t>Equity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08823" y="6394457"/>
            <a:ext cx="1479755" cy="4308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Land Use</a:t>
            </a:r>
          </a:p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Impacts</a:t>
            </a:r>
            <a:endParaRPr lang="en-US" sz="11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86400" y="1523286"/>
            <a:ext cx="32004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latin typeface="+mj-lt"/>
              </a:rPr>
              <a:t> Bus schedule in more concise and user-friendly format</a:t>
            </a:r>
          </a:p>
          <a:p>
            <a:pPr>
              <a:buFont typeface="Arial"/>
              <a:buChar char="•"/>
            </a:pPr>
            <a:endParaRPr lang="en-US" dirty="0" smtClean="0">
              <a:latin typeface="+mj-lt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+mj-lt"/>
              </a:rPr>
              <a:t> Personalized schedule data based off user’s GPS location</a:t>
            </a:r>
          </a:p>
          <a:p>
            <a:pPr>
              <a:buFont typeface="Arial"/>
              <a:buChar char="•"/>
            </a:pPr>
            <a:endParaRPr lang="en-US" dirty="0" smtClean="0">
              <a:latin typeface="+mj-lt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+mj-lt"/>
              </a:rPr>
              <a:t> Enables multi-agency trip planning</a:t>
            </a:r>
          </a:p>
          <a:p>
            <a:pPr>
              <a:buFont typeface="Arial"/>
              <a:buChar char="•"/>
            </a:pPr>
            <a:endParaRPr lang="en-US" dirty="0" smtClean="0">
              <a:latin typeface="+mj-lt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+mj-lt"/>
              </a:rPr>
              <a:t> Highly popular nationwide application </a:t>
            </a:r>
          </a:p>
          <a:p>
            <a:pPr>
              <a:buFont typeface="Arial"/>
              <a:buChar char="•"/>
            </a:pPr>
            <a:endParaRPr lang="en-US" dirty="0" smtClean="0">
              <a:latin typeface="+mj-lt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+mj-lt"/>
              </a:rPr>
              <a:t> Available for all major smart phone platforms</a:t>
            </a:r>
          </a:p>
          <a:p>
            <a:pPr>
              <a:buFont typeface="Arial"/>
              <a:buChar char="•"/>
            </a:pPr>
            <a:endParaRPr lang="en-US" dirty="0" smtClean="0">
              <a:latin typeface="+mj-lt"/>
            </a:endParaRPr>
          </a:p>
          <a:p>
            <a:pPr>
              <a:buFont typeface="Arial"/>
              <a:buChar char="•"/>
            </a:pPr>
            <a:endParaRPr lang="en-US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3461" y="563016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/>
              <a:t>http://www.hopstop.com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7B497-9F54-4543-8493-34C1C28E270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58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7"/>
    </mc:Choice>
    <mc:Fallback xmlns="">
      <p:transition spd="slow" advTm="3397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OpenTripPlanner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18941" y="6394457"/>
            <a:ext cx="1479755" cy="4308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Cost </a:t>
            </a:r>
          </a:p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Effectiveness</a:t>
            </a:r>
            <a:endParaRPr lang="en-US" sz="11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13882" y="6394457"/>
            <a:ext cx="1479755" cy="4308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Information</a:t>
            </a:r>
          </a:p>
          <a:p>
            <a:r>
              <a:rPr lang="en-US" dirty="0"/>
              <a:t>Equity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08823" y="6394457"/>
            <a:ext cx="1479755" cy="4308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Land Use</a:t>
            </a:r>
          </a:p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Impacts</a:t>
            </a:r>
            <a:endParaRPr lang="en-US" sz="11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0" y="6394457"/>
            <a:ext cx="1479755" cy="430887"/>
          </a:xfrm>
          <a:prstGeom prst="rect">
            <a:avLst/>
          </a:prstGeom>
          <a:solidFill>
            <a:srgbClr val="10253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1100" b="1" dirty="0">
                <a:solidFill>
                  <a:prstClr val="white"/>
                </a:solidFill>
                <a:latin typeface="Trebuchet MS"/>
              </a:rPr>
              <a:t>Regional</a:t>
            </a:r>
          </a:p>
          <a:p>
            <a:pPr lvl="0" algn="ctr"/>
            <a:r>
              <a:rPr lang="en-US" sz="1100" b="1" dirty="0" smtClean="0">
                <a:solidFill>
                  <a:prstClr val="white"/>
                </a:solidFill>
                <a:latin typeface="Trebuchet MS"/>
              </a:rPr>
              <a:t>Connectivity</a:t>
            </a:r>
            <a:endParaRPr lang="en-US" sz="1100" b="1" dirty="0">
              <a:solidFill>
                <a:prstClr val="white"/>
              </a:solidFill>
              <a:latin typeface="Trebuchet MS"/>
            </a:endParaRPr>
          </a:p>
        </p:txBody>
      </p:sp>
      <p:pic>
        <p:nvPicPr>
          <p:cNvPr id="10" name="Picture 9" descr="Screen shot 2011-11-15 at 10.42.00 AM.png"/>
          <p:cNvPicPr>
            <a:picLocks noChangeAspect="1"/>
          </p:cNvPicPr>
          <p:nvPr/>
        </p:nvPicPr>
        <p:blipFill>
          <a:blip r:embed="rId3" cstate="print"/>
          <a:srcRect l="4208" t="15333" r="5000" b="7333"/>
          <a:stretch>
            <a:fillRect/>
          </a:stretch>
        </p:blipFill>
        <p:spPr>
          <a:xfrm>
            <a:off x="801414" y="1447800"/>
            <a:ext cx="7580586" cy="42641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10000" y="571158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200" dirty="0" smtClean="0"/>
              <a:t>http://www.opentripplanner.com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48450" y="6410325"/>
            <a:ext cx="2133600" cy="365125"/>
          </a:xfrm>
        </p:spPr>
        <p:txBody>
          <a:bodyPr/>
          <a:lstStyle/>
          <a:p>
            <a:fld id="{A4F7B497-9F54-4543-8493-34C1C28E270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53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35"/>
    </mc:Choice>
    <mc:Fallback xmlns="">
      <p:transition spd="slow" advTm="38135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Direct Agency 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5057706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/>
              <a:t>TimeTablePublisher</a:t>
            </a:r>
            <a:endParaRPr lang="en-US" dirty="0" smtClean="0"/>
          </a:p>
          <a:p>
            <a:endParaRPr lang="en-US" dirty="0" smtClean="0"/>
          </a:p>
          <a:p>
            <a:pPr lvl="1"/>
            <a:r>
              <a:rPr lang="en-US" dirty="0" smtClean="0"/>
              <a:t>An application that runs exclusively on GTFS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Produces print-quality schedules for all routes, directions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Creates web-ready formats for agencies too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No cost to the agency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One of many open source tools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0" y="6394457"/>
            <a:ext cx="1479755" cy="4308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1100" b="1" dirty="0">
                <a:solidFill>
                  <a:prstClr val="white"/>
                </a:solidFill>
                <a:latin typeface="Trebuchet MS"/>
              </a:rPr>
              <a:t>Regional</a:t>
            </a:r>
          </a:p>
          <a:p>
            <a:pPr lvl="0" algn="ctr"/>
            <a:r>
              <a:rPr lang="en-US" sz="1100" b="1" dirty="0" smtClean="0">
                <a:solidFill>
                  <a:prstClr val="white"/>
                </a:solidFill>
                <a:latin typeface="Trebuchet MS"/>
              </a:rPr>
              <a:t>Connectivity</a:t>
            </a:r>
            <a:endParaRPr lang="en-US" sz="1100" b="1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18941" y="6394457"/>
            <a:ext cx="1479755" cy="430887"/>
          </a:xfrm>
          <a:prstGeom prst="rect">
            <a:avLst/>
          </a:prstGeom>
          <a:solidFill>
            <a:srgbClr val="10253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Cost </a:t>
            </a:r>
          </a:p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Effectiveness</a:t>
            </a:r>
            <a:endParaRPr lang="en-US" sz="11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13882" y="6394457"/>
            <a:ext cx="1479755" cy="4308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Information</a:t>
            </a:r>
          </a:p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Equity</a:t>
            </a:r>
            <a:endParaRPr lang="en-US" sz="11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08823" y="6394457"/>
            <a:ext cx="1479755" cy="4308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Land Use</a:t>
            </a:r>
          </a:p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Impacts</a:t>
            </a:r>
            <a:endParaRPr lang="en-US" sz="11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76398" y="5983295"/>
            <a:ext cx="29803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http://code.google.com/p/timetablepublisher/</a:t>
            </a:r>
          </a:p>
        </p:txBody>
      </p:sp>
      <p:sp>
        <p:nvSpPr>
          <p:cNvPr id="9" name="AutoShape 2" descr="http://www.pcb.its.dot.gov/t3/images/514_t3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4" descr="sample web and printed schedules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1" name="Picture 5" descr="C:\Users\jwong39\Desktop\514_t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39"/>
          <a:stretch/>
        </p:blipFill>
        <p:spPr bwMode="auto">
          <a:xfrm>
            <a:off x="4387291" y="1066800"/>
            <a:ext cx="4006089" cy="260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sample web and printed schedul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75"/>
          <a:stretch/>
        </p:blipFill>
        <p:spPr bwMode="auto">
          <a:xfrm>
            <a:off x="4614444" y="3810000"/>
            <a:ext cx="3551782" cy="216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48450" y="6400800"/>
            <a:ext cx="2133600" cy="365125"/>
          </a:xfrm>
        </p:spPr>
        <p:txBody>
          <a:bodyPr/>
          <a:lstStyle/>
          <a:p>
            <a:fld id="{A4F7B497-9F54-4543-8493-34C1C28E2702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14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33"/>
    </mc:Choice>
    <mc:Fallback xmlns="">
      <p:transition spd="slow" advTm="31133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Equity in Information Access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18941" y="6394457"/>
            <a:ext cx="1479755" cy="4308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Cost </a:t>
            </a:r>
          </a:p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Reduction</a:t>
            </a:r>
            <a:endParaRPr lang="en-US" sz="11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13882" y="6394457"/>
            <a:ext cx="1479755" cy="430887"/>
          </a:xfrm>
          <a:prstGeom prst="rect">
            <a:avLst/>
          </a:prstGeom>
          <a:solidFill>
            <a:srgbClr val="10253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Information</a:t>
            </a:r>
          </a:p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Access</a:t>
            </a:r>
            <a:endParaRPr lang="en-US" sz="11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 fontScale="85000" lnSpcReduction="10000"/>
          </a:bodyPr>
          <a:lstStyle/>
          <a:p>
            <a:pPr lvl="1"/>
            <a:endParaRPr lang="en-US" sz="2000" dirty="0"/>
          </a:p>
          <a:p>
            <a:r>
              <a:rPr lang="en-US" dirty="0" smtClean="0"/>
              <a:t>Agency sponsored information projects must be ADA compliant</a:t>
            </a:r>
          </a:p>
          <a:p>
            <a:endParaRPr lang="en-US" dirty="0"/>
          </a:p>
          <a:p>
            <a:r>
              <a:rPr lang="en-US" dirty="0" smtClean="0"/>
              <a:t>Open data enables developers who </a:t>
            </a:r>
            <a:r>
              <a:rPr lang="en-US" dirty="0"/>
              <a:t>specialize in accessible </a:t>
            </a:r>
            <a:r>
              <a:rPr lang="en-US" dirty="0" smtClean="0"/>
              <a:t>apps to access local market</a:t>
            </a:r>
            <a:endParaRPr lang="en-US" dirty="0"/>
          </a:p>
          <a:p>
            <a:pPr lvl="1">
              <a:lnSpc>
                <a:spcPct val="200000"/>
              </a:lnSpc>
            </a:pPr>
            <a:r>
              <a:rPr lang="en-US" dirty="0" smtClean="0"/>
              <a:t>Interactive </a:t>
            </a:r>
            <a:r>
              <a:rPr lang="en-US" dirty="0"/>
              <a:t>Voice Response (IVR)</a:t>
            </a:r>
          </a:p>
          <a:p>
            <a:pPr lvl="1">
              <a:lnSpc>
                <a:spcPct val="200000"/>
              </a:lnSpc>
            </a:pPr>
            <a:r>
              <a:rPr lang="en-US" dirty="0"/>
              <a:t>SMS Schedule Access</a:t>
            </a:r>
          </a:p>
          <a:p>
            <a:pPr lvl="1">
              <a:lnSpc>
                <a:spcPct val="200000"/>
              </a:lnSpc>
            </a:pPr>
            <a:r>
              <a:rPr lang="en-US" dirty="0"/>
              <a:t>Transit Assistive Devices (TADs)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08823" y="6394457"/>
            <a:ext cx="1479755" cy="4308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Land Use</a:t>
            </a:r>
          </a:p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Impacts</a:t>
            </a:r>
            <a:endParaRPr lang="en-US" sz="11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0" y="6394457"/>
            <a:ext cx="1479755" cy="4308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1100" b="1" dirty="0">
                <a:solidFill>
                  <a:prstClr val="white"/>
                </a:solidFill>
                <a:latin typeface="Trebuchet MS"/>
              </a:rPr>
              <a:t>Regional</a:t>
            </a:r>
          </a:p>
          <a:p>
            <a:pPr lvl="0" algn="ctr"/>
            <a:r>
              <a:rPr lang="en-US" sz="1100" b="1" dirty="0" smtClean="0">
                <a:solidFill>
                  <a:prstClr val="white"/>
                </a:solidFill>
                <a:latin typeface="Trebuchet MS"/>
              </a:rPr>
              <a:t>Connectivity</a:t>
            </a:r>
            <a:endParaRPr lang="en-US" sz="1100" b="1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7B497-9F54-4543-8493-34C1C28E2702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087" y="3733800"/>
            <a:ext cx="86677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557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13"/>
    </mc:Choice>
    <mc:Fallback xmlns="">
      <p:transition spd="slow" advTm="65813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Walk Score: Apartment Search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018941" y="6394457"/>
            <a:ext cx="1479755" cy="4308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Cost </a:t>
            </a:r>
          </a:p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Reduction</a:t>
            </a:r>
            <a:endParaRPr lang="en-US" sz="11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13882" y="6394457"/>
            <a:ext cx="1479755" cy="4308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Information</a:t>
            </a:r>
          </a:p>
          <a:p>
            <a:r>
              <a:rPr lang="en-US" dirty="0"/>
              <a:t>Access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08823" y="6394457"/>
            <a:ext cx="1479755" cy="430887"/>
          </a:xfrm>
          <a:prstGeom prst="rect">
            <a:avLst/>
          </a:prstGeom>
          <a:solidFill>
            <a:srgbClr val="10253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Land Use</a:t>
            </a:r>
          </a:p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Impacts</a:t>
            </a:r>
            <a:endParaRPr lang="en-US" sz="11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0" t="-117" r="7427" b="-1598"/>
          <a:stretch/>
        </p:blipFill>
        <p:spPr bwMode="auto">
          <a:xfrm>
            <a:off x="2052699" y="1143000"/>
            <a:ext cx="5319651" cy="506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24000" y="6394457"/>
            <a:ext cx="1479755" cy="4308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1100" b="1" dirty="0">
                <a:solidFill>
                  <a:prstClr val="white"/>
                </a:solidFill>
                <a:latin typeface="Trebuchet MS"/>
              </a:rPr>
              <a:t>Regional</a:t>
            </a:r>
          </a:p>
          <a:p>
            <a:pPr lvl="0" algn="ctr"/>
            <a:r>
              <a:rPr lang="en-US" sz="1100" b="1" dirty="0" smtClean="0">
                <a:solidFill>
                  <a:prstClr val="white"/>
                </a:solidFill>
                <a:latin typeface="Trebuchet MS"/>
              </a:rPr>
              <a:t>Connectivity</a:t>
            </a:r>
            <a:endParaRPr lang="en-US" sz="1100" b="1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7B497-9F54-4543-8493-34C1C28E2702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560636" y="6083342"/>
            <a:ext cx="181171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http://www.walkscore.com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04473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41"/>
    </mc:Choice>
    <mc:Fallback xmlns="">
      <p:transition spd="slow" advTm="28841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Case Study Approach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/>
          </a:bodyPr>
          <a:lstStyle/>
          <a:p>
            <a:r>
              <a:rPr lang="en-US" sz="3000" dirty="0" smtClean="0"/>
              <a:t>Transit Agencies</a:t>
            </a:r>
          </a:p>
          <a:p>
            <a:pPr lvl="1"/>
            <a:r>
              <a:rPr lang="en-US" sz="2700" dirty="0" smtClean="0"/>
              <a:t>Philadelphia</a:t>
            </a:r>
          </a:p>
          <a:p>
            <a:pPr lvl="1"/>
            <a:r>
              <a:rPr lang="en-US" sz="2700" dirty="0" smtClean="0"/>
              <a:t>San Francisco</a:t>
            </a:r>
          </a:p>
          <a:p>
            <a:pPr lvl="1"/>
            <a:r>
              <a:rPr lang="en-US" sz="2700" dirty="0" smtClean="0"/>
              <a:t>Chicago</a:t>
            </a:r>
          </a:p>
          <a:p>
            <a:pPr lvl="1"/>
            <a:r>
              <a:rPr lang="en-US" sz="2700" dirty="0" smtClean="0"/>
              <a:t>New York</a:t>
            </a:r>
          </a:p>
          <a:p>
            <a:pPr lvl="1"/>
            <a:r>
              <a:rPr lang="en-US" sz="2700" dirty="0" smtClean="0"/>
              <a:t>Boston</a:t>
            </a:r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/>
          </a:p>
          <a:p>
            <a:r>
              <a:rPr lang="en-US" sz="3000" dirty="0" smtClean="0"/>
              <a:t>Email and phone interviews with staff</a:t>
            </a:r>
          </a:p>
          <a:p>
            <a:pPr lvl="1"/>
            <a:endParaRPr lang="en-US" dirty="0"/>
          </a:p>
        </p:txBody>
      </p:sp>
      <p:pic>
        <p:nvPicPr>
          <p:cNvPr id="14" name="Picture 7" descr="C:\Users\Karen\Desktop\BaseMap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64" y="1142450"/>
            <a:ext cx="4966382" cy="3837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8" descr="C:\Users\Karen\Desktop\CaseStudy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809999" y="1143000"/>
            <a:ext cx="4965671" cy="3837109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7B497-9F54-4543-8493-34C1C28E270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16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89"/>
    </mc:Choice>
    <mc:Fallback xmlns="">
      <p:transition spd="slow" advTm="21189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Development Cost Scenarios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5715000" cy="5059363"/>
          </a:xfrm>
        </p:spPr>
        <p:txBody>
          <a:bodyPr>
            <a:noAutofit/>
          </a:bodyPr>
          <a:lstStyle/>
          <a:p>
            <a:pPr lvl="0"/>
            <a:r>
              <a:rPr lang="en-US" sz="2000" dirty="0">
                <a:solidFill>
                  <a:prstClr val="black"/>
                </a:solidFill>
              </a:rPr>
              <a:t>Multiple Platforms: BART Experience</a:t>
            </a:r>
          </a:p>
          <a:p>
            <a:pPr lvl="1"/>
            <a:r>
              <a:rPr lang="en-US" sz="1600" dirty="0">
                <a:solidFill>
                  <a:prstClr val="black"/>
                </a:solidFill>
              </a:rPr>
              <a:t>Deployed apps for multiple devices</a:t>
            </a:r>
          </a:p>
          <a:p>
            <a:pPr lvl="1"/>
            <a:r>
              <a:rPr lang="en-US" sz="1600" dirty="0">
                <a:solidFill>
                  <a:prstClr val="black"/>
                </a:solidFill>
              </a:rPr>
              <a:t>Too costly to keep up with evolving </a:t>
            </a:r>
            <a:r>
              <a:rPr lang="en-US" sz="1600" dirty="0" smtClean="0">
                <a:solidFill>
                  <a:prstClr val="black"/>
                </a:solidFill>
              </a:rPr>
              <a:t>technologies</a:t>
            </a:r>
          </a:p>
          <a:p>
            <a:pPr marL="457200" lvl="1" indent="0">
              <a:buNone/>
            </a:pPr>
            <a:endParaRPr lang="en-US" sz="1600" dirty="0" smtClean="0">
              <a:solidFill>
                <a:prstClr val="black"/>
              </a:solidFill>
            </a:endParaRPr>
          </a:p>
          <a:p>
            <a:pPr marL="457200" lvl="1" indent="0">
              <a:buNone/>
            </a:pPr>
            <a:endParaRPr lang="en-US" sz="1600" dirty="0">
              <a:solidFill>
                <a:prstClr val="black"/>
              </a:solidFill>
            </a:endParaRPr>
          </a:p>
          <a:p>
            <a:r>
              <a:rPr lang="en-US" sz="2000" dirty="0" smtClean="0"/>
              <a:t>Custom Solution: </a:t>
            </a:r>
            <a:r>
              <a:rPr lang="en-US" sz="2000" b="1" dirty="0" err="1" smtClean="0"/>
              <a:t>goroo</a:t>
            </a:r>
            <a:endParaRPr lang="en-US" sz="2000" b="1" dirty="0" smtClean="0"/>
          </a:p>
          <a:p>
            <a:pPr lvl="1"/>
            <a:r>
              <a:rPr lang="en-US" sz="1800" dirty="0" smtClean="0"/>
              <a:t>Multimodal trip planner</a:t>
            </a:r>
          </a:p>
          <a:p>
            <a:pPr lvl="1"/>
            <a:r>
              <a:rPr lang="en-US" sz="1800" dirty="0" smtClean="0"/>
              <a:t>Only works in Chicago</a:t>
            </a:r>
          </a:p>
          <a:p>
            <a:pPr lvl="1"/>
            <a:r>
              <a:rPr lang="en-US" sz="1800" dirty="0" smtClean="0"/>
              <a:t>Costs &gt;$4,000,000 to public</a:t>
            </a:r>
          </a:p>
          <a:p>
            <a:pPr marL="457200" lvl="1" indent="0">
              <a:buNone/>
            </a:pPr>
            <a:endParaRPr lang="en-US" sz="1800" dirty="0"/>
          </a:p>
          <a:p>
            <a:endParaRPr lang="en-US" sz="2000" dirty="0" smtClean="0"/>
          </a:p>
          <a:p>
            <a:r>
              <a:rPr lang="en-US" sz="2000" dirty="0" smtClean="0"/>
              <a:t>Open </a:t>
            </a:r>
            <a:r>
              <a:rPr lang="en-US" sz="2000" dirty="0"/>
              <a:t>Source: </a:t>
            </a:r>
            <a:r>
              <a:rPr lang="en-US" sz="2000" dirty="0" smtClean="0"/>
              <a:t>OpenTripPlanner</a:t>
            </a:r>
            <a:endParaRPr lang="en-US" sz="2000" dirty="0"/>
          </a:p>
          <a:p>
            <a:pPr lvl="1"/>
            <a:r>
              <a:rPr lang="en-US" sz="1800" dirty="0" smtClean="0"/>
              <a:t>Deployed in Portland</a:t>
            </a:r>
          </a:p>
          <a:p>
            <a:pPr lvl="1"/>
            <a:r>
              <a:rPr lang="en-US" sz="1800" dirty="0" smtClean="0"/>
              <a:t>Estimated </a:t>
            </a:r>
            <a:r>
              <a:rPr lang="en-US" sz="1800" dirty="0"/>
              <a:t>~$140,000</a:t>
            </a:r>
          </a:p>
          <a:p>
            <a:pPr lvl="1"/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6523546"/>
            <a:ext cx="625203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/>
              <a:t>Source: </a:t>
            </a:r>
            <a:r>
              <a:rPr lang="en-US" sz="1050" dirty="0" err="1" smtClean="0"/>
              <a:t>Biernbaum</a:t>
            </a:r>
            <a:r>
              <a:rPr lang="en-US" sz="1050" dirty="0" smtClean="0"/>
              <a:t>, </a:t>
            </a:r>
            <a:r>
              <a:rPr lang="en-US" sz="1050" dirty="0" err="1" smtClean="0"/>
              <a:t>Rainville</a:t>
            </a:r>
            <a:r>
              <a:rPr lang="en-US" sz="1050" dirty="0" smtClean="0"/>
              <a:t>, Spiro. Multimodal Trip Planner System Final Evaluation report (2011)</a:t>
            </a:r>
            <a:endParaRPr lang="en-US" sz="1050" dirty="0"/>
          </a:p>
        </p:txBody>
      </p:sp>
      <p:grpSp>
        <p:nvGrpSpPr>
          <p:cNvPr id="6" name="Group 5"/>
          <p:cNvGrpSpPr/>
          <p:nvPr/>
        </p:nvGrpSpPr>
        <p:grpSpPr>
          <a:xfrm>
            <a:off x="6934199" y="993738"/>
            <a:ext cx="1512754" cy="1437263"/>
            <a:chOff x="6934199" y="1371600"/>
            <a:chExt cx="1833563" cy="1742063"/>
          </a:xfrm>
        </p:grpSpPr>
        <p:pic>
          <p:nvPicPr>
            <p:cNvPr id="1026" name="Picture 2" descr="http://aux.iconpedia.net/uploads/17209831951787883743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750" y="2324519"/>
              <a:ext cx="789144" cy="789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t1.gstatic.com/images?q=tbn:ANd9GcTt4S8zq4olAmUvH6NgdIupLYBF3UTehgCH6TW4SxD_UBjcgl1AkZ94_qSgD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4894" y="2324519"/>
              <a:ext cx="789144" cy="789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://cdn.thetechjournal.com/wp-content/uploads/images/1107/1310753576-upcoming-apple-tv-clone-blackberry-cyclone-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199" y="1371600"/>
              <a:ext cx="929407" cy="929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1170" y="1378973"/>
              <a:ext cx="976592" cy="9220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33" name="Picture 9" descr="Hom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0"/>
            <a:ext cx="2087065" cy="6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994" y="5029200"/>
            <a:ext cx="2547871" cy="41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7B497-9F54-4543-8493-34C1C28E2702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50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90"/>
    </mc:Choice>
    <mc:Fallback xmlns="">
      <p:transition spd="slow" advTm="7369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Key 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Open data should be accurate and up-to-date</a:t>
            </a:r>
          </a:p>
          <a:p>
            <a:pPr lvl="1"/>
            <a:r>
              <a:rPr lang="en-US" sz="2400" dirty="0"/>
              <a:t>Transit riders will rely on the data</a:t>
            </a:r>
          </a:p>
          <a:p>
            <a:pPr lvl="1"/>
            <a:r>
              <a:rPr lang="en-US" sz="2400" dirty="0"/>
              <a:t>Construction, closures, schedule changes should be updated.</a:t>
            </a:r>
          </a:p>
          <a:p>
            <a:pPr lvl="1"/>
            <a:endParaRPr lang="en-US" dirty="0"/>
          </a:p>
          <a:p>
            <a:r>
              <a:rPr lang="en-US" dirty="0" smtClean="0"/>
              <a:t>Staff</a:t>
            </a:r>
            <a:r>
              <a:rPr lang="en-US" dirty="0"/>
              <a:t>-level champions and </a:t>
            </a:r>
            <a:r>
              <a:rPr lang="en-US" dirty="0" smtClean="0"/>
              <a:t>strong leadership leads to successful deployments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7B497-9F54-4543-8493-34C1C28E2702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17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66"/>
    </mc:Choice>
    <mc:Fallback xmlns="">
      <p:transition spd="slow" advTm="63466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Key 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Express agency concerns through usage agreements</a:t>
            </a:r>
          </a:p>
          <a:p>
            <a:pPr lvl="1"/>
            <a:r>
              <a:rPr lang="en-US" sz="2400" dirty="0"/>
              <a:t>Logo and transit map usage</a:t>
            </a:r>
          </a:p>
          <a:p>
            <a:pPr lvl="1"/>
            <a:r>
              <a:rPr lang="en-US" sz="2400" dirty="0"/>
              <a:t>Ensuring developers don’t misrepresent themselves or apps as “official”</a:t>
            </a:r>
          </a:p>
          <a:p>
            <a:endParaRPr lang="en-US" dirty="0" smtClean="0"/>
          </a:p>
          <a:p>
            <a:r>
              <a:rPr lang="en-US" dirty="0" smtClean="0"/>
              <a:t>Developer Relationships</a:t>
            </a:r>
          </a:p>
          <a:p>
            <a:pPr lvl="1"/>
            <a:r>
              <a:rPr lang="en-US" sz="2400" dirty="0" smtClean="0"/>
              <a:t>Different levels of engagement</a:t>
            </a:r>
          </a:p>
          <a:p>
            <a:pPr lvl="1"/>
            <a:r>
              <a:rPr lang="en-US" sz="2400" dirty="0" smtClean="0"/>
              <a:t>Support for mutual customers</a:t>
            </a:r>
            <a:endParaRPr lang="en-US" sz="2400" dirty="0"/>
          </a:p>
        </p:txBody>
      </p:sp>
      <p:grpSp>
        <p:nvGrpSpPr>
          <p:cNvPr id="5" name="Group 4"/>
          <p:cNvGrpSpPr/>
          <p:nvPr/>
        </p:nvGrpSpPr>
        <p:grpSpPr>
          <a:xfrm>
            <a:off x="6589523" y="5000056"/>
            <a:ext cx="1159940" cy="1023794"/>
            <a:chOff x="1526991" y="5033190"/>
            <a:chExt cx="1458603" cy="1287401"/>
          </a:xfrm>
        </p:grpSpPr>
        <p:grpSp>
          <p:nvGrpSpPr>
            <p:cNvPr id="6" name="Group 5"/>
            <p:cNvGrpSpPr/>
            <p:nvPr/>
          </p:nvGrpSpPr>
          <p:grpSpPr>
            <a:xfrm>
              <a:off x="1526991" y="5033190"/>
              <a:ext cx="280672" cy="1112713"/>
              <a:chOff x="850263" y="1783556"/>
              <a:chExt cx="280672" cy="1112713"/>
            </a:xfrm>
            <a:solidFill>
              <a:srgbClr val="C8C212"/>
            </a:solidFill>
          </p:grpSpPr>
          <p:sp>
            <p:nvSpPr>
              <p:cNvPr id="42" name="Oval 41"/>
              <p:cNvSpPr/>
              <p:nvPr/>
            </p:nvSpPr>
            <p:spPr>
              <a:xfrm>
                <a:off x="887412" y="1783556"/>
                <a:ext cx="206375" cy="206375"/>
              </a:xfrm>
              <a:prstGeom prst="ellipse">
                <a:avLst/>
              </a:prstGeom>
              <a:grpFill/>
              <a:ln>
                <a:solidFill>
                  <a:srgbClr val="C8C2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ounded Rectangle 42"/>
              <p:cNvSpPr/>
              <p:nvPr/>
            </p:nvSpPr>
            <p:spPr>
              <a:xfrm>
                <a:off x="914400" y="2024063"/>
                <a:ext cx="152400" cy="490538"/>
              </a:xfrm>
              <a:prstGeom prst="roundRect">
                <a:avLst/>
              </a:prstGeom>
              <a:grpFill/>
              <a:ln>
                <a:solidFill>
                  <a:srgbClr val="C8C2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ounded Rectangle 43"/>
              <p:cNvSpPr/>
              <p:nvPr/>
            </p:nvSpPr>
            <p:spPr>
              <a:xfrm rot="817772">
                <a:off x="871189" y="2354768"/>
                <a:ext cx="76200" cy="541500"/>
              </a:xfrm>
              <a:prstGeom prst="roundRect">
                <a:avLst/>
              </a:prstGeom>
              <a:grpFill/>
              <a:ln>
                <a:solidFill>
                  <a:srgbClr val="C8C2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ounded Rectangle 44"/>
              <p:cNvSpPr/>
              <p:nvPr/>
            </p:nvSpPr>
            <p:spPr>
              <a:xfrm rot="20782228" flipH="1">
                <a:off x="1053327" y="2354769"/>
                <a:ext cx="76200" cy="541500"/>
              </a:xfrm>
              <a:prstGeom prst="roundRect">
                <a:avLst/>
              </a:prstGeom>
              <a:grpFill/>
              <a:ln>
                <a:solidFill>
                  <a:srgbClr val="C8C2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ounded Rectangle 45"/>
              <p:cNvSpPr/>
              <p:nvPr/>
            </p:nvSpPr>
            <p:spPr>
              <a:xfrm rot="817772">
                <a:off x="850263" y="2035999"/>
                <a:ext cx="45719" cy="324099"/>
              </a:xfrm>
              <a:prstGeom prst="roundRect">
                <a:avLst/>
              </a:prstGeom>
              <a:grpFill/>
              <a:ln>
                <a:solidFill>
                  <a:srgbClr val="C8C2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ounded Rectangle 46"/>
              <p:cNvSpPr/>
              <p:nvPr/>
            </p:nvSpPr>
            <p:spPr>
              <a:xfrm rot="20782228" flipH="1">
                <a:off x="1085216" y="2036000"/>
                <a:ext cx="45719" cy="324099"/>
              </a:xfrm>
              <a:prstGeom prst="roundRect">
                <a:avLst/>
              </a:prstGeom>
              <a:grpFill/>
              <a:ln>
                <a:solidFill>
                  <a:srgbClr val="C8C2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060245" y="5033190"/>
              <a:ext cx="280672" cy="1112713"/>
              <a:chOff x="850263" y="1783556"/>
              <a:chExt cx="280672" cy="1112713"/>
            </a:xfrm>
            <a:solidFill>
              <a:srgbClr val="C8C212"/>
            </a:solidFill>
          </p:grpSpPr>
          <p:sp>
            <p:nvSpPr>
              <p:cNvPr id="36" name="Oval 35"/>
              <p:cNvSpPr/>
              <p:nvPr/>
            </p:nvSpPr>
            <p:spPr>
              <a:xfrm>
                <a:off x="887412" y="1783556"/>
                <a:ext cx="206375" cy="206375"/>
              </a:xfrm>
              <a:prstGeom prst="ellipse">
                <a:avLst/>
              </a:prstGeom>
              <a:grpFill/>
              <a:ln>
                <a:solidFill>
                  <a:srgbClr val="C8C2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>
                <a:off x="914400" y="2024063"/>
                <a:ext cx="152400" cy="490538"/>
              </a:xfrm>
              <a:prstGeom prst="roundRect">
                <a:avLst/>
              </a:prstGeom>
              <a:grpFill/>
              <a:ln>
                <a:solidFill>
                  <a:srgbClr val="C8C2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 rot="817772">
                <a:off x="871189" y="2354768"/>
                <a:ext cx="76200" cy="541500"/>
              </a:xfrm>
              <a:prstGeom prst="roundRect">
                <a:avLst/>
              </a:prstGeom>
              <a:grpFill/>
              <a:ln>
                <a:solidFill>
                  <a:srgbClr val="C8C2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 rot="20782228" flipH="1">
                <a:off x="1053327" y="2354769"/>
                <a:ext cx="76200" cy="541500"/>
              </a:xfrm>
              <a:prstGeom prst="roundRect">
                <a:avLst/>
              </a:prstGeom>
              <a:grpFill/>
              <a:ln>
                <a:solidFill>
                  <a:srgbClr val="C8C2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 rot="817772">
                <a:off x="850263" y="2035999"/>
                <a:ext cx="45719" cy="324099"/>
              </a:xfrm>
              <a:prstGeom prst="roundRect">
                <a:avLst/>
              </a:prstGeom>
              <a:grpFill/>
              <a:ln>
                <a:solidFill>
                  <a:srgbClr val="C8C2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 rot="20782228" flipH="1">
                <a:off x="1085216" y="2036000"/>
                <a:ext cx="45719" cy="324099"/>
              </a:xfrm>
              <a:prstGeom prst="roundRect">
                <a:avLst/>
              </a:prstGeom>
              <a:grpFill/>
              <a:ln>
                <a:solidFill>
                  <a:srgbClr val="C8C2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581769" y="5033190"/>
              <a:ext cx="280672" cy="1112713"/>
              <a:chOff x="850263" y="1783556"/>
              <a:chExt cx="280672" cy="1112713"/>
            </a:xfrm>
            <a:solidFill>
              <a:srgbClr val="C8C212"/>
            </a:solidFill>
          </p:grpSpPr>
          <p:sp>
            <p:nvSpPr>
              <p:cNvPr id="30" name="Oval 29"/>
              <p:cNvSpPr/>
              <p:nvPr/>
            </p:nvSpPr>
            <p:spPr>
              <a:xfrm>
                <a:off x="887412" y="1783556"/>
                <a:ext cx="206375" cy="206375"/>
              </a:xfrm>
              <a:prstGeom prst="ellipse">
                <a:avLst/>
              </a:prstGeom>
              <a:grpFill/>
              <a:ln>
                <a:solidFill>
                  <a:srgbClr val="C8C2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ounded Rectangle 30"/>
              <p:cNvSpPr/>
              <p:nvPr/>
            </p:nvSpPr>
            <p:spPr>
              <a:xfrm>
                <a:off x="914400" y="2024063"/>
                <a:ext cx="152400" cy="490538"/>
              </a:xfrm>
              <a:prstGeom prst="roundRect">
                <a:avLst/>
              </a:prstGeom>
              <a:grpFill/>
              <a:ln>
                <a:solidFill>
                  <a:srgbClr val="C8C2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 rot="817772">
                <a:off x="871189" y="2354768"/>
                <a:ext cx="76200" cy="541500"/>
              </a:xfrm>
              <a:prstGeom prst="roundRect">
                <a:avLst/>
              </a:prstGeom>
              <a:grpFill/>
              <a:ln>
                <a:solidFill>
                  <a:srgbClr val="C8C2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 rot="20782228" flipH="1">
                <a:off x="1053327" y="2354769"/>
                <a:ext cx="76200" cy="541500"/>
              </a:xfrm>
              <a:prstGeom prst="roundRect">
                <a:avLst/>
              </a:prstGeom>
              <a:grpFill/>
              <a:ln>
                <a:solidFill>
                  <a:srgbClr val="C8C2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ounded Rectangle 33"/>
              <p:cNvSpPr/>
              <p:nvPr/>
            </p:nvSpPr>
            <p:spPr>
              <a:xfrm rot="817772">
                <a:off x="850263" y="2035999"/>
                <a:ext cx="45719" cy="324099"/>
              </a:xfrm>
              <a:prstGeom prst="roundRect">
                <a:avLst/>
              </a:prstGeom>
              <a:grpFill/>
              <a:ln>
                <a:solidFill>
                  <a:srgbClr val="C8C2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 rot="20782228" flipH="1">
                <a:off x="1085216" y="2036000"/>
                <a:ext cx="45719" cy="324099"/>
              </a:xfrm>
              <a:prstGeom prst="roundRect">
                <a:avLst/>
              </a:prstGeom>
              <a:grpFill/>
              <a:ln>
                <a:solidFill>
                  <a:srgbClr val="C8C2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650144" y="5207878"/>
              <a:ext cx="280672" cy="1112713"/>
              <a:chOff x="850263" y="1783556"/>
              <a:chExt cx="280672" cy="1112713"/>
            </a:xfrm>
            <a:solidFill>
              <a:srgbClr val="10253F"/>
            </a:solidFill>
          </p:grpSpPr>
          <p:sp>
            <p:nvSpPr>
              <p:cNvPr id="24" name="Oval 23"/>
              <p:cNvSpPr/>
              <p:nvPr/>
            </p:nvSpPr>
            <p:spPr>
              <a:xfrm>
                <a:off x="887412" y="1783556"/>
                <a:ext cx="206375" cy="206375"/>
              </a:xfrm>
              <a:prstGeom prst="ellipse">
                <a:avLst/>
              </a:prstGeom>
              <a:grpFill/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914400" y="2024063"/>
                <a:ext cx="152400" cy="490538"/>
              </a:xfrm>
              <a:prstGeom prst="roundRect">
                <a:avLst/>
              </a:prstGeom>
              <a:grpFill/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 rot="817772">
                <a:off x="871189" y="2354768"/>
                <a:ext cx="76200" cy="541500"/>
              </a:xfrm>
              <a:prstGeom prst="roundRect">
                <a:avLst/>
              </a:prstGeom>
              <a:grpFill/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 rot="20782228" flipH="1">
                <a:off x="1053327" y="2354769"/>
                <a:ext cx="76200" cy="541500"/>
              </a:xfrm>
              <a:prstGeom prst="roundRect">
                <a:avLst/>
              </a:prstGeom>
              <a:grpFill/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 rot="817772">
                <a:off x="850263" y="2035999"/>
                <a:ext cx="45719" cy="324099"/>
              </a:xfrm>
              <a:prstGeom prst="roundRect">
                <a:avLst/>
              </a:prstGeom>
              <a:grpFill/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 rot="20782228" flipH="1">
                <a:off x="1085216" y="2036000"/>
                <a:ext cx="45719" cy="324099"/>
              </a:xfrm>
              <a:prstGeom prst="roundRect">
                <a:avLst/>
              </a:prstGeom>
              <a:grpFill/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2183398" y="5207878"/>
              <a:ext cx="280672" cy="1112713"/>
              <a:chOff x="850263" y="1783556"/>
              <a:chExt cx="280672" cy="1112713"/>
            </a:xfrm>
            <a:solidFill>
              <a:srgbClr val="10253F"/>
            </a:solidFill>
          </p:grpSpPr>
          <p:sp>
            <p:nvSpPr>
              <p:cNvPr id="18" name="Oval 17"/>
              <p:cNvSpPr/>
              <p:nvPr/>
            </p:nvSpPr>
            <p:spPr>
              <a:xfrm>
                <a:off x="887412" y="1783556"/>
                <a:ext cx="206375" cy="206375"/>
              </a:xfrm>
              <a:prstGeom prst="ellipse">
                <a:avLst/>
              </a:prstGeom>
              <a:grpFill/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914400" y="2024063"/>
                <a:ext cx="152400" cy="490538"/>
              </a:xfrm>
              <a:prstGeom prst="roundRect">
                <a:avLst/>
              </a:prstGeom>
              <a:grpFill/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 rot="817772">
                <a:off x="871189" y="2354768"/>
                <a:ext cx="76200" cy="541500"/>
              </a:xfrm>
              <a:prstGeom prst="roundRect">
                <a:avLst/>
              </a:prstGeom>
              <a:grpFill/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 rot="20782228" flipH="1">
                <a:off x="1053327" y="2354769"/>
                <a:ext cx="76200" cy="541500"/>
              </a:xfrm>
              <a:prstGeom prst="roundRect">
                <a:avLst/>
              </a:prstGeom>
              <a:grpFill/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 rot="817772">
                <a:off x="850263" y="2035999"/>
                <a:ext cx="45719" cy="324099"/>
              </a:xfrm>
              <a:prstGeom prst="roundRect">
                <a:avLst/>
              </a:prstGeom>
              <a:grpFill/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 rot="20782228" flipH="1">
                <a:off x="1085216" y="2036000"/>
                <a:ext cx="45719" cy="324099"/>
              </a:xfrm>
              <a:prstGeom prst="roundRect">
                <a:avLst/>
              </a:prstGeom>
              <a:grpFill/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2704922" y="5207878"/>
              <a:ext cx="280672" cy="1112713"/>
              <a:chOff x="850263" y="1783556"/>
              <a:chExt cx="280672" cy="1112713"/>
            </a:xfrm>
            <a:solidFill>
              <a:srgbClr val="10253F"/>
            </a:solidFill>
          </p:grpSpPr>
          <p:sp>
            <p:nvSpPr>
              <p:cNvPr id="12" name="Oval 11"/>
              <p:cNvSpPr/>
              <p:nvPr/>
            </p:nvSpPr>
            <p:spPr>
              <a:xfrm>
                <a:off x="887412" y="1783556"/>
                <a:ext cx="206375" cy="206375"/>
              </a:xfrm>
              <a:prstGeom prst="ellipse">
                <a:avLst/>
              </a:prstGeom>
              <a:grpFill/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>
                <a:off x="914400" y="2024063"/>
                <a:ext cx="152400" cy="490538"/>
              </a:xfrm>
              <a:prstGeom prst="roundRect">
                <a:avLst/>
              </a:prstGeom>
              <a:grpFill/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 rot="817772">
                <a:off x="871189" y="2354768"/>
                <a:ext cx="76200" cy="541500"/>
              </a:xfrm>
              <a:prstGeom prst="roundRect">
                <a:avLst/>
              </a:prstGeom>
              <a:grpFill/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 rot="20782228" flipH="1">
                <a:off x="1053327" y="2354769"/>
                <a:ext cx="76200" cy="541500"/>
              </a:xfrm>
              <a:prstGeom prst="roundRect">
                <a:avLst/>
              </a:prstGeom>
              <a:grpFill/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 rot="817772">
                <a:off x="850263" y="2035999"/>
                <a:ext cx="45719" cy="324099"/>
              </a:xfrm>
              <a:prstGeom prst="roundRect">
                <a:avLst/>
              </a:prstGeom>
              <a:grpFill/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 rot="20782228" flipH="1">
                <a:off x="1085216" y="2036000"/>
                <a:ext cx="45719" cy="324099"/>
              </a:xfrm>
              <a:prstGeom prst="roundRect">
                <a:avLst/>
              </a:prstGeom>
              <a:grpFill/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8" name="Group 47"/>
          <p:cNvGrpSpPr/>
          <p:nvPr/>
        </p:nvGrpSpPr>
        <p:grpSpPr>
          <a:xfrm>
            <a:off x="5871598" y="3835032"/>
            <a:ext cx="491998" cy="505543"/>
            <a:chOff x="5817157" y="1955090"/>
            <a:chExt cx="618678" cy="635710"/>
          </a:xfrm>
        </p:grpSpPr>
        <p:cxnSp>
          <p:nvCxnSpPr>
            <p:cNvPr id="49" name="Straight Connector 48"/>
            <p:cNvCxnSpPr/>
            <p:nvPr/>
          </p:nvCxnSpPr>
          <p:spPr>
            <a:xfrm flipH="1">
              <a:off x="6400801" y="2260600"/>
              <a:ext cx="35034" cy="254000"/>
            </a:xfrm>
            <a:prstGeom prst="line">
              <a:avLst/>
            </a:prstGeom>
            <a:ln w="19050">
              <a:solidFill>
                <a:srgbClr val="1025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6196828" y="2514600"/>
              <a:ext cx="203972" cy="0"/>
            </a:xfrm>
            <a:prstGeom prst="line">
              <a:avLst/>
            </a:prstGeom>
            <a:ln w="19050">
              <a:solidFill>
                <a:srgbClr val="1025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/>
            <p:cNvSpPr/>
            <p:nvPr/>
          </p:nvSpPr>
          <p:spPr>
            <a:xfrm>
              <a:off x="5932472" y="1955090"/>
              <a:ext cx="206375" cy="206375"/>
            </a:xfrm>
            <a:prstGeom prst="ellipse">
              <a:avLst/>
            </a:prstGeom>
            <a:solidFill>
              <a:srgbClr val="10253F"/>
            </a:solidFill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5817157" y="2438400"/>
              <a:ext cx="142510" cy="152400"/>
            </a:xfrm>
            <a:prstGeom prst="roundRect">
              <a:avLst/>
            </a:prstGeom>
            <a:solidFill>
              <a:srgbClr val="10253F"/>
            </a:solidFill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ounded Rectangle 52"/>
            <p:cNvSpPr/>
            <p:nvPr/>
          </p:nvSpPr>
          <p:spPr>
            <a:xfrm rot="19800000" flipH="1">
              <a:off x="5996000" y="2290404"/>
              <a:ext cx="45719" cy="182979"/>
            </a:xfrm>
            <a:prstGeom prst="roundRect">
              <a:avLst/>
            </a:prstGeom>
            <a:solidFill>
              <a:srgbClr val="10253F"/>
            </a:solidFill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ounded Rectangle 53"/>
            <p:cNvSpPr/>
            <p:nvPr/>
          </p:nvSpPr>
          <p:spPr>
            <a:xfrm rot="1104094">
              <a:off x="5856272" y="2177524"/>
              <a:ext cx="152400" cy="312738"/>
            </a:xfrm>
            <a:prstGeom prst="roundRect">
              <a:avLst/>
            </a:prstGeom>
            <a:solidFill>
              <a:srgbClr val="10253F"/>
            </a:solidFill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ounded Rectangle 54"/>
            <p:cNvSpPr/>
            <p:nvPr/>
          </p:nvSpPr>
          <p:spPr>
            <a:xfrm rot="16421083" flipH="1">
              <a:off x="6120743" y="2364396"/>
              <a:ext cx="45719" cy="182979"/>
            </a:xfrm>
            <a:prstGeom prst="roundRect">
              <a:avLst/>
            </a:prstGeom>
            <a:solidFill>
              <a:srgbClr val="10253F"/>
            </a:solidFill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6141362" y="4484107"/>
            <a:ext cx="1971016" cy="1017750"/>
            <a:chOff x="4655694" y="3904044"/>
            <a:chExt cx="3975551" cy="2052807"/>
          </a:xfrm>
        </p:grpSpPr>
        <p:sp>
          <p:nvSpPr>
            <p:cNvPr id="56" name="Freeform 55"/>
            <p:cNvSpPr/>
            <p:nvPr/>
          </p:nvSpPr>
          <p:spPr>
            <a:xfrm>
              <a:off x="4655694" y="3904044"/>
              <a:ext cx="2765836" cy="2052807"/>
            </a:xfrm>
            <a:custGeom>
              <a:avLst/>
              <a:gdLst>
                <a:gd name="connsiteX0" fmla="*/ 261257 w 3477986"/>
                <a:gd name="connsiteY0" fmla="*/ 1567543 h 1567543"/>
                <a:gd name="connsiteX1" fmla="*/ 261257 w 3477986"/>
                <a:gd name="connsiteY1" fmla="*/ 1567543 h 1567543"/>
                <a:gd name="connsiteX2" fmla="*/ 0 w 3477986"/>
                <a:gd name="connsiteY2" fmla="*/ 0 h 1567543"/>
                <a:gd name="connsiteX3" fmla="*/ 3477986 w 3477986"/>
                <a:gd name="connsiteY3" fmla="*/ 244929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7986" h="1567543">
                  <a:moveTo>
                    <a:pt x="261257" y="1567543"/>
                  </a:moveTo>
                  <a:lnTo>
                    <a:pt x="261257" y="1567543"/>
                  </a:lnTo>
                  <a:lnTo>
                    <a:pt x="0" y="0"/>
                  </a:lnTo>
                  <a:lnTo>
                    <a:pt x="3477986" y="244929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56"/>
            <p:cNvSpPr/>
            <p:nvPr/>
          </p:nvSpPr>
          <p:spPr>
            <a:xfrm flipH="1">
              <a:off x="5865409" y="3904044"/>
              <a:ext cx="2765836" cy="2052807"/>
            </a:xfrm>
            <a:custGeom>
              <a:avLst/>
              <a:gdLst>
                <a:gd name="connsiteX0" fmla="*/ 261257 w 3477986"/>
                <a:gd name="connsiteY0" fmla="*/ 1567543 h 1567543"/>
                <a:gd name="connsiteX1" fmla="*/ 261257 w 3477986"/>
                <a:gd name="connsiteY1" fmla="*/ 1567543 h 1567543"/>
                <a:gd name="connsiteX2" fmla="*/ 0 w 3477986"/>
                <a:gd name="connsiteY2" fmla="*/ 0 h 1567543"/>
                <a:gd name="connsiteX3" fmla="*/ 3477986 w 3477986"/>
                <a:gd name="connsiteY3" fmla="*/ 244929 h 1567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77986" h="1567543">
                  <a:moveTo>
                    <a:pt x="261257" y="1567543"/>
                  </a:moveTo>
                  <a:lnTo>
                    <a:pt x="261257" y="1567543"/>
                  </a:lnTo>
                  <a:lnTo>
                    <a:pt x="0" y="0"/>
                  </a:lnTo>
                  <a:lnTo>
                    <a:pt x="3477986" y="244929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z</a:t>
              </a:r>
              <a:endParaRPr lang="en-US" dirty="0"/>
            </a:p>
          </p:txBody>
        </p:sp>
      </p:grpSp>
      <p:grpSp>
        <p:nvGrpSpPr>
          <p:cNvPr id="58" name="Group 57"/>
          <p:cNvGrpSpPr/>
          <p:nvPr/>
        </p:nvGrpSpPr>
        <p:grpSpPr>
          <a:xfrm flipH="1">
            <a:off x="7702191" y="3809241"/>
            <a:ext cx="823336" cy="570655"/>
            <a:chOff x="317330" y="5562600"/>
            <a:chExt cx="1099408" cy="762000"/>
          </a:xfrm>
        </p:grpSpPr>
        <p:sp>
          <p:nvSpPr>
            <p:cNvPr id="59" name="Rounded Rectangle 58"/>
            <p:cNvSpPr/>
            <p:nvPr/>
          </p:nvSpPr>
          <p:spPr>
            <a:xfrm>
              <a:off x="317330" y="5562600"/>
              <a:ext cx="1099408" cy="762000"/>
            </a:xfrm>
            <a:prstGeom prst="roundRect">
              <a:avLst>
                <a:gd name="adj" fmla="val 12742"/>
              </a:avLst>
            </a:prstGeom>
            <a:noFill/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950745" y="5703370"/>
              <a:ext cx="382450" cy="477161"/>
              <a:chOff x="883081" y="5676219"/>
              <a:chExt cx="392129" cy="489237"/>
            </a:xfrm>
          </p:grpSpPr>
          <p:grpSp>
            <p:nvGrpSpPr>
              <p:cNvPr id="71" name="Group 70"/>
              <p:cNvGrpSpPr/>
              <p:nvPr/>
            </p:nvGrpSpPr>
            <p:grpSpPr>
              <a:xfrm>
                <a:off x="883081" y="5676219"/>
                <a:ext cx="392129" cy="489237"/>
                <a:chOff x="845455" y="5629275"/>
                <a:chExt cx="429755" cy="536181"/>
              </a:xfrm>
            </p:grpSpPr>
            <p:sp>
              <p:nvSpPr>
                <p:cNvPr id="74" name="Rounded Rectangle 220"/>
                <p:cNvSpPr/>
                <p:nvPr/>
              </p:nvSpPr>
              <p:spPr>
                <a:xfrm>
                  <a:off x="845455" y="5629275"/>
                  <a:ext cx="429755" cy="455439"/>
                </a:xfrm>
                <a:custGeom>
                  <a:avLst/>
                  <a:gdLst>
                    <a:gd name="connsiteX0" fmla="*/ 0 w 429755"/>
                    <a:gd name="connsiteY0" fmla="*/ 71627 h 442205"/>
                    <a:gd name="connsiteX1" fmla="*/ 71627 w 429755"/>
                    <a:gd name="connsiteY1" fmla="*/ 0 h 442205"/>
                    <a:gd name="connsiteX2" fmla="*/ 358128 w 429755"/>
                    <a:gd name="connsiteY2" fmla="*/ 0 h 442205"/>
                    <a:gd name="connsiteX3" fmla="*/ 429755 w 429755"/>
                    <a:gd name="connsiteY3" fmla="*/ 71627 h 442205"/>
                    <a:gd name="connsiteX4" fmla="*/ 429755 w 429755"/>
                    <a:gd name="connsiteY4" fmla="*/ 370578 h 442205"/>
                    <a:gd name="connsiteX5" fmla="*/ 358128 w 429755"/>
                    <a:gd name="connsiteY5" fmla="*/ 442205 h 442205"/>
                    <a:gd name="connsiteX6" fmla="*/ 71627 w 429755"/>
                    <a:gd name="connsiteY6" fmla="*/ 442205 h 442205"/>
                    <a:gd name="connsiteX7" fmla="*/ 0 w 429755"/>
                    <a:gd name="connsiteY7" fmla="*/ 370578 h 442205"/>
                    <a:gd name="connsiteX8" fmla="*/ 0 w 429755"/>
                    <a:gd name="connsiteY8" fmla="*/ 71627 h 442205"/>
                    <a:gd name="connsiteX0" fmla="*/ 0 w 429755"/>
                    <a:gd name="connsiteY0" fmla="*/ 75336 h 445914"/>
                    <a:gd name="connsiteX1" fmla="*/ 71627 w 429755"/>
                    <a:gd name="connsiteY1" fmla="*/ 3709 h 445914"/>
                    <a:gd name="connsiteX2" fmla="*/ 214995 w 429755"/>
                    <a:gd name="connsiteY2" fmla="*/ 0 h 445914"/>
                    <a:gd name="connsiteX3" fmla="*/ 358128 w 429755"/>
                    <a:gd name="connsiteY3" fmla="*/ 3709 h 445914"/>
                    <a:gd name="connsiteX4" fmla="*/ 429755 w 429755"/>
                    <a:gd name="connsiteY4" fmla="*/ 75336 h 445914"/>
                    <a:gd name="connsiteX5" fmla="*/ 429755 w 429755"/>
                    <a:gd name="connsiteY5" fmla="*/ 374287 h 445914"/>
                    <a:gd name="connsiteX6" fmla="*/ 358128 w 429755"/>
                    <a:gd name="connsiteY6" fmla="*/ 445914 h 445914"/>
                    <a:gd name="connsiteX7" fmla="*/ 71627 w 429755"/>
                    <a:gd name="connsiteY7" fmla="*/ 445914 h 445914"/>
                    <a:gd name="connsiteX8" fmla="*/ 0 w 429755"/>
                    <a:gd name="connsiteY8" fmla="*/ 374287 h 445914"/>
                    <a:gd name="connsiteX9" fmla="*/ 0 w 429755"/>
                    <a:gd name="connsiteY9" fmla="*/ 75336 h 445914"/>
                    <a:gd name="connsiteX0" fmla="*/ 0 w 429755"/>
                    <a:gd name="connsiteY0" fmla="*/ 92004 h 462582"/>
                    <a:gd name="connsiteX1" fmla="*/ 71627 w 429755"/>
                    <a:gd name="connsiteY1" fmla="*/ 20377 h 462582"/>
                    <a:gd name="connsiteX2" fmla="*/ 212613 w 429755"/>
                    <a:gd name="connsiteY2" fmla="*/ 0 h 462582"/>
                    <a:gd name="connsiteX3" fmla="*/ 358128 w 429755"/>
                    <a:gd name="connsiteY3" fmla="*/ 20377 h 462582"/>
                    <a:gd name="connsiteX4" fmla="*/ 429755 w 429755"/>
                    <a:gd name="connsiteY4" fmla="*/ 92004 h 462582"/>
                    <a:gd name="connsiteX5" fmla="*/ 429755 w 429755"/>
                    <a:gd name="connsiteY5" fmla="*/ 390955 h 462582"/>
                    <a:gd name="connsiteX6" fmla="*/ 358128 w 429755"/>
                    <a:gd name="connsiteY6" fmla="*/ 462582 h 462582"/>
                    <a:gd name="connsiteX7" fmla="*/ 71627 w 429755"/>
                    <a:gd name="connsiteY7" fmla="*/ 462582 h 462582"/>
                    <a:gd name="connsiteX8" fmla="*/ 0 w 429755"/>
                    <a:gd name="connsiteY8" fmla="*/ 390955 h 462582"/>
                    <a:gd name="connsiteX9" fmla="*/ 0 w 429755"/>
                    <a:gd name="connsiteY9" fmla="*/ 92004 h 462582"/>
                    <a:gd name="connsiteX0" fmla="*/ 0 w 429755"/>
                    <a:gd name="connsiteY0" fmla="*/ 84861 h 455439"/>
                    <a:gd name="connsiteX1" fmla="*/ 71627 w 429755"/>
                    <a:gd name="connsiteY1" fmla="*/ 13234 h 455439"/>
                    <a:gd name="connsiteX2" fmla="*/ 212613 w 429755"/>
                    <a:gd name="connsiteY2" fmla="*/ 0 h 455439"/>
                    <a:gd name="connsiteX3" fmla="*/ 358128 w 429755"/>
                    <a:gd name="connsiteY3" fmla="*/ 13234 h 455439"/>
                    <a:gd name="connsiteX4" fmla="*/ 429755 w 429755"/>
                    <a:gd name="connsiteY4" fmla="*/ 84861 h 455439"/>
                    <a:gd name="connsiteX5" fmla="*/ 429755 w 429755"/>
                    <a:gd name="connsiteY5" fmla="*/ 383812 h 455439"/>
                    <a:gd name="connsiteX6" fmla="*/ 358128 w 429755"/>
                    <a:gd name="connsiteY6" fmla="*/ 455439 h 455439"/>
                    <a:gd name="connsiteX7" fmla="*/ 71627 w 429755"/>
                    <a:gd name="connsiteY7" fmla="*/ 455439 h 455439"/>
                    <a:gd name="connsiteX8" fmla="*/ 0 w 429755"/>
                    <a:gd name="connsiteY8" fmla="*/ 383812 h 455439"/>
                    <a:gd name="connsiteX9" fmla="*/ 0 w 429755"/>
                    <a:gd name="connsiteY9" fmla="*/ 84861 h 455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9755" h="455439">
                      <a:moveTo>
                        <a:pt x="0" y="84861"/>
                      </a:moveTo>
                      <a:cubicBezTo>
                        <a:pt x="0" y="45303"/>
                        <a:pt x="32069" y="13234"/>
                        <a:pt x="71627" y="13234"/>
                      </a:cubicBezTo>
                      <a:lnTo>
                        <a:pt x="212613" y="0"/>
                      </a:lnTo>
                      <a:lnTo>
                        <a:pt x="358128" y="13234"/>
                      </a:lnTo>
                      <a:cubicBezTo>
                        <a:pt x="397686" y="13234"/>
                        <a:pt x="429755" y="45303"/>
                        <a:pt x="429755" y="84861"/>
                      </a:cubicBezTo>
                      <a:lnTo>
                        <a:pt x="429755" y="383812"/>
                      </a:lnTo>
                      <a:cubicBezTo>
                        <a:pt x="429755" y="423370"/>
                        <a:pt x="397686" y="455439"/>
                        <a:pt x="358128" y="455439"/>
                      </a:cubicBezTo>
                      <a:lnTo>
                        <a:pt x="71627" y="455439"/>
                      </a:lnTo>
                      <a:cubicBezTo>
                        <a:pt x="32069" y="455439"/>
                        <a:pt x="0" y="423370"/>
                        <a:pt x="0" y="383812"/>
                      </a:cubicBezTo>
                      <a:lnTo>
                        <a:pt x="0" y="84861"/>
                      </a:lnTo>
                      <a:close/>
                    </a:path>
                  </a:pathLst>
                </a:cu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ounded Rectangle 74"/>
                <p:cNvSpPr/>
                <p:nvPr/>
              </p:nvSpPr>
              <p:spPr>
                <a:xfrm>
                  <a:off x="852486" y="5709928"/>
                  <a:ext cx="422723" cy="23595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ounded Rectangle 75"/>
                <p:cNvSpPr/>
                <p:nvPr/>
              </p:nvSpPr>
              <p:spPr>
                <a:xfrm>
                  <a:off x="919707" y="5642510"/>
                  <a:ext cx="288817" cy="6741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Rounded Rectangle 76"/>
                <p:cNvSpPr/>
                <p:nvPr/>
              </p:nvSpPr>
              <p:spPr>
                <a:xfrm>
                  <a:off x="954885" y="5956072"/>
                  <a:ext cx="217924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ounded Rectangle 77"/>
                <p:cNvSpPr/>
                <p:nvPr/>
              </p:nvSpPr>
              <p:spPr>
                <a:xfrm>
                  <a:off x="954885" y="6001791"/>
                  <a:ext cx="217924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Arc 78"/>
                <p:cNvSpPr/>
                <p:nvPr/>
              </p:nvSpPr>
              <p:spPr>
                <a:xfrm>
                  <a:off x="1092622" y="5908374"/>
                  <a:ext cx="127151" cy="141114"/>
                </a:xfrm>
                <a:prstGeom prst="arc">
                  <a:avLst>
                    <a:gd name="adj1" fmla="val 13730035"/>
                    <a:gd name="adj2" fmla="val 18697352"/>
                  </a:avLst>
                </a:prstGeom>
                <a:ln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ounded Rectangle 79"/>
                <p:cNvSpPr/>
                <p:nvPr/>
              </p:nvSpPr>
              <p:spPr>
                <a:xfrm>
                  <a:off x="880144" y="5991932"/>
                  <a:ext cx="45719" cy="170204"/>
                </a:xfrm>
                <a:prstGeom prst="roundRect">
                  <a:avLst>
                    <a:gd name="adj" fmla="val 28353"/>
                  </a:avLst>
                </a:prstGeom>
                <a:solidFill>
                  <a:srgbClr val="10253F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ounded Rectangle 80"/>
                <p:cNvSpPr/>
                <p:nvPr/>
              </p:nvSpPr>
              <p:spPr>
                <a:xfrm>
                  <a:off x="1201710" y="5995252"/>
                  <a:ext cx="45719" cy="170204"/>
                </a:xfrm>
                <a:prstGeom prst="roundRect">
                  <a:avLst>
                    <a:gd name="adj" fmla="val 28353"/>
                  </a:avLst>
                </a:prstGeom>
                <a:solidFill>
                  <a:srgbClr val="10253F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2" name="Oval 71"/>
              <p:cNvSpPr/>
              <p:nvPr/>
            </p:nvSpPr>
            <p:spPr>
              <a:xfrm>
                <a:off x="910545" y="5982377"/>
                <a:ext cx="59135" cy="5555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1206098" y="5982377"/>
                <a:ext cx="59135" cy="5555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420895" y="5636525"/>
              <a:ext cx="366478" cy="600293"/>
              <a:chOff x="386095" y="5614421"/>
              <a:chExt cx="411578" cy="674167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386095" y="5614421"/>
                <a:ext cx="411578" cy="674167"/>
                <a:chOff x="386095" y="5614421"/>
                <a:chExt cx="411578" cy="674167"/>
              </a:xfrm>
            </p:grpSpPr>
            <p:cxnSp>
              <p:nvCxnSpPr>
                <p:cNvPr id="65" name="Straight Connector 64"/>
                <p:cNvCxnSpPr/>
                <p:nvPr/>
              </p:nvCxnSpPr>
              <p:spPr>
                <a:xfrm flipV="1">
                  <a:off x="399696" y="6018922"/>
                  <a:ext cx="73919" cy="269666"/>
                </a:xfrm>
                <a:prstGeom prst="line">
                  <a:avLst/>
                </a:prstGeom>
                <a:ln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 flipH="1" flipV="1">
                  <a:off x="710153" y="6018922"/>
                  <a:ext cx="73919" cy="269666"/>
                </a:xfrm>
                <a:prstGeom prst="line">
                  <a:avLst/>
                </a:prstGeom>
                <a:ln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7" name="Rounded Rectangle 66"/>
                <p:cNvSpPr/>
                <p:nvPr/>
              </p:nvSpPr>
              <p:spPr>
                <a:xfrm>
                  <a:off x="414480" y="5614421"/>
                  <a:ext cx="354809" cy="471916"/>
                </a:xfrm>
                <a:prstGeom prst="roundRect">
                  <a:avLst/>
                </a:pr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ounded Rectangle 67"/>
                <p:cNvSpPr/>
                <p:nvPr/>
              </p:nvSpPr>
              <p:spPr>
                <a:xfrm>
                  <a:off x="444047" y="5642510"/>
                  <a:ext cx="295674" cy="23595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Trapezoid 68"/>
                <p:cNvSpPr/>
                <p:nvPr/>
              </p:nvSpPr>
              <p:spPr>
                <a:xfrm>
                  <a:off x="386095" y="6219692"/>
                  <a:ext cx="411578" cy="45116"/>
                </a:xfrm>
                <a:prstGeom prst="trapezoid">
                  <a:avLst/>
                </a:prstGeom>
                <a:solidFill>
                  <a:srgbClr val="1025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Trapezoid 69"/>
                <p:cNvSpPr/>
                <p:nvPr/>
              </p:nvSpPr>
              <p:spPr>
                <a:xfrm>
                  <a:off x="414480" y="6131183"/>
                  <a:ext cx="354809" cy="45116"/>
                </a:xfrm>
                <a:prstGeom prst="trapezoid">
                  <a:avLst/>
                </a:prstGeom>
                <a:solidFill>
                  <a:srgbClr val="1025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3" name="Oval 62"/>
              <p:cNvSpPr/>
              <p:nvPr/>
            </p:nvSpPr>
            <p:spPr>
              <a:xfrm>
                <a:off x="468695" y="5959605"/>
                <a:ext cx="60201" cy="60201"/>
              </a:xfrm>
              <a:prstGeom prst="ellipse">
                <a:avLst/>
              </a:prstGeom>
              <a:solidFill>
                <a:srgbClr val="C8C2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657726" y="5957434"/>
                <a:ext cx="60201" cy="60201"/>
              </a:xfrm>
              <a:prstGeom prst="ellipse">
                <a:avLst/>
              </a:prstGeom>
              <a:solidFill>
                <a:srgbClr val="C8C2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4" name="TextBox 83"/>
          <p:cNvSpPr txBox="1"/>
          <p:nvPr/>
        </p:nvSpPr>
        <p:spPr>
          <a:xfrm>
            <a:off x="5670097" y="3604200"/>
            <a:ext cx="7505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+mj-lt"/>
              </a:rPr>
              <a:t>Developers</a:t>
            </a:r>
            <a:endParaRPr lang="en-US" sz="900" dirty="0">
              <a:latin typeface="+mj-lt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787086" y="3604200"/>
            <a:ext cx="63511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smtClean="0">
                <a:latin typeface="+mj-lt"/>
              </a:rPr>
              <a:t>Agencies</a:t>
            </a:r>
            <a:endParaRPr lang="en-US" sz="900" dirty="0">
              <a:latin typeface="+mj-lt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776283" y="6027978"/>
            <a:ext cx="9012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smtClean="0">
                <a:latin typeface="+mj-lt"/>
              </a:rPr>
              <a:t>Transit Riders</a:t>
            </a:r>
            <a:endParaRPr lang="en-US" sz="900" dirty="0">
              <a:latin typeface="+mj-lt"/>
            </a:endParaRPr>
          </a:p>
        </p:txBody>
      </p:sp>
      <p:sp>
        <p:nvSpPr>
          <p:cNvPr id="82" name="Slide Number Placeholder 8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7B497-9F54-4543-8493-34C1C28E2702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48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15"/>
    </mc:Choice>
    <mc:Fallback xmlns="">
      <p:transition spd="slow" advTm="3721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Topics Discussed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0593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Select Issues in Transit</a:t>
            </a:r>
          </a:p>
          <a:p>
            <a:endParaRPr lang="en-US" dirty="0"/>
          </a:p>
          <a:p>
            <a:r>
              <a:rPr lang="en-US" dirty="0" smtClean="0"/>
              <a:t>What is Open Transit Data?</a:t>
            </a:r>
          </a:p>
          <a:p>
            <a:endParaRPr lang="en-US" dirty="0" smtClean="0"/>
          </a:p>
          <a:p>
            <a:r>
              <a:rPr lang="en-US" dirty="0" smtClean="0"/>
              <a:t>Regional Transit Data Warehouse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Open Data and Innovations</a:t>
            </a:r>
          </a:p>
          <a:p>
            <a:endParaRPr lang="en-US" dirty="0"/>
          </a:p>
          <a:p>
            <a:r>
              <a:rPr lang="en-US" dirty="0" smtClean="0"/>
              <a:t>Case Study Observations</a:t>
            </a:r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7B497-9F54-4543-8493-34C1C28E270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4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11"/>
    </mc:Choice>
    <mc:Fallback xmlns="">
      <p:transition spd="slow" advTm="25311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Performance Measures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Ways to track usage</a:t>
            </a:r>
          </a:p>
          <a:p>
            <a:pPr lvl="1"/>
            <a:r>
              <a:rPr lang="en-US" dirty="0" smtClean="0"/>
              <a:t>GTFS downloads</a:t>
            </a:r>
          </a:p>
          <a:p>
            <a:pPr lvl="1"/>
            <a:r>
              <a:rPr lang="en-US" dirty="0" smtClean="0"/>
              <a:t>App downloads</a:t>
            </a:r>
          </a:p>
          <a:p>
            <a:pPr lvl="1"/>
            <a:r>
              <a:rPr lang="en-US" dirty="0" smtClean="0"/>
              <a:t>Number of apps </a:t>
            </a:r>
            <a:br>
              <a:rPr lang="en-US" dirty="0" smtClean="0"/>
            </a:br>
            <a:r>
              <a:rPr lang="en-US" dirty="0" smtClean="0"/>
              <a:t>developed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App Accessibility Inventory</a:t>
            </a:r>
          </a:p>
          <a:p>
            <a:endParaRPr lang="en-US" dirty="0" smtClean="0"/>
          </a:p>
          <a:p>
            <a:r>
              <a:rPr lang="en-US" dirty="0" smtClean="0"/>
              <a:t>Market Research Surveys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889926" y="1143000"/>
            <a:ext cx="4041156" cy="3200400"/>
            <a:chOff x="5271739" y="1219200"/>
            <a:chExt cx="3463848" cy="274320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2592"/>
            <a:stretch/>
          </p:blipFill>
          <p:spPr bwMode="auto">
            <a:xfrm>
              <a:off x="5271739" y="1219200"/>
              <a:ext cx="3463848" cy="59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408"/>
            <a:stretch/>
          </p:blipFill>
          <p:spPr bwMode="auto">
            <a:xfrm>
              <a:off x="5271739" y="1816100"/>
              <a:ext cx="3463848" cy="2146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7B497-9F54-4543-8493-34C1C28E2702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29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69"/>
    </mc:Choice>
    <mc:Fallback xmlns="">
      <p:transition spd="slow" advTm="48869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[Gatech]\2011_Fall\CP6331_Introduction_Transport_Planning\Group Projects\Mapping\GroupMaps\CaseStudyv01\Group7Mapping020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3535" y="392800"/>
            <a:ext cx="7543800" cy="58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Where is Georgia in the Open Data trend?</a:t>
            </a:r>
            <a:endParaRPr lang="en-US" dirty="0"/>
          </a:p>
        </p:txBody>
      </p:sp>
      <p:pic>
        <p:nvPicPr>
          <p:cNvPr id="1026" name="Picture 2" descr="D:\Dropbox\Dropbox\6602 - Group 7 Term Project - Interconnected Transit Services\GroupMapping\Allagencie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381000"/>
            <a:ext cx="7542635" cy="5828400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7B497-9F54-4543-8493-34C1C28E2702}" type="slidenum">
              <a:rPr lang="en-US" smtClean="0"/>
              <a:pPr/>
              <a:t>31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596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72"/>
    </mc:Choice>
    <mc:Fallback xmlns="">
      <p:transition spd="slow" advTm="37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Atlanta: State of the Region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9037"/>
            <a:ext cx="8229600" cy="50593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No Atlanta transit agencies provide data in an open format … yet.</a:t>
            </a:r>
          </a:p>
          <a:p>
            <a:endParaRPr lang="en-US" dirty="0"/>
          </a:p>
          <a:p>
            <a:r>
              <a:rPr lang="en-US" dirty="0"/>
              <a:t>MARTA has a GTFS </a:t>
            </a:r>
            <a:r>
              <a:rPr lang="en-US" dirty="0" smtClean="0"/>
              <a:t>feed</a:t>
            </a:r>
          </a:p>
          <a:p>
            <a:pPr lvl="1"/>
            <a:r>
              <a:rPr lang="en-US" dirty="0" smtClean="0"/>
              <a:t>Provides to Google Transit and </a:t>
            </a:r>
            <a:r>
              <a:rPr lang="en-US" dirty="0" err="1" smtClean="0"/>
              <a:t>HopStop</a:t>
            </a:r>
            <a:endParaRPr lang="en-US" dirty="0"/>
          </a:p>
          <a:p>
            <a:pPr lvl="1"/>
            <a:r>
              <a:rPr lang="en-US" dirty="0" smtClean="0"/>
              <a:t>Not Open</a:t>
            </a:r>
          </a:p>
          <a:p>
            <a:endParaRPr lang="en-US" dirty="0"/>
          </a:p>
          <a:p>
            <a:r>
              <a:rPr lang="en-US" dirty="0" smtClean="0"/>
              <a:t>Smaller </a:t>
            </a:r>
            <a:r>
              <a:rPr lang="en-US" dirty="0"/>
              <a:t>agencies need to create </a:t>
            </a:r>
            <a:r>
              <a:rPr lang="en-US" dirty="0" smtClean="0"/>
              <a:t>and open feeds</a:t>
            </a:r>
          </a:p>
          <a:p>
            <a:endParaRPr lang="en-US" dirty="0"/>
          </a:p>
          <a:p>
            <a:r>
              <a:rPr lang="en-US" dirty="0" smtClean="0"/>
              <a:t>ARC developed Regional </a:t>
            </a:r>
            <a:r>
              <a:rPr lang="en-US" dirty="0"/>
              <a:t>T</a:t>
            </a:r>
            <a:r>
              <a:rPr lang="en-US" dirty="0" smtClean="0"/>
              <a:t>ransit </a:t>
            </a:r>
            <a:r>
              <a:rPr lang="en-US" dirty="0"/>
              <a:t>D</a:t>
            </a:r>
            <a:r>
              <a:rPr lang="en-US" dirty="0" smtClean="0"/>
              <a:t>ata Warehouse</a:t>
            </a:r>
          </a:p>
          <a:p>
            <a:endParaRPr lang="en-US" dirty="0"/>
          </a:p>
          <a:p>
            <a:r>
              <a:rPr lang="en-US" dirty="0" smtClean="0"/>
              <a:t>Successful discussion on open data with TOS &amp; RTC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7B497-9F54-4543-8493-34C1C28E2702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59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30"/>
    </mc:Choice>
    <mc:Fallback xmlns="">
      <p:transition spd="slow" advTm="5373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ARC: Moving Forward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Providing </a:t>
            </a:r>
            <a:r>
              <a:rPr lang="en-US" dirty="0"/>
              <a:t>staff support for </a:t>
            </a:r>
            <a:r>
              <a:rPr lang="en-US" dirty="0" smtClean="0"/>
              <a:t>agencies</a:t>
            </a:r>
          </a:p>
          <a:p>
            <a:endParaRPr lang="en-US" dirty="0" smtClean="0"/>
          </a:p>
          <a:p>
            <a:r>
              <a:rPr lang="en-US" dirty="0" smtClean="0"/>
              <a:t>Deploy Regional Transit Data Warehouse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Continuing to advocate for open data</a:t>
            </a:r>
          </a:p>
          <a:p>
            <a:endParaRPr lang="en-US" dirty="0" smtClean="0"/>
          </a:p>
          <a:p>
            <a:r>
              <a:rPr lang="en-US" dirty="0" smtClean="0"/>
              <a:t>Hosting “hackathon” to encourage </a:t>
            </a:r>
            <a:r>
              <a:rPr lang="en-US" dirty="0"/>
              <a:t>innovation and </a:t>
            </a:r>
            <a:r>
              <a:rPr lang="en-US" dirty="0" smtClean="0"/>
              <a:t>help address transit needs</a:t>
            </a:r>
          </a:p>
          <a:p>
            <a:pPr lvl="1"/>
            <a:r>
              <a:rPr lang="en-US" dirty="0" smtClean="0"/>
              <a:t>Looking at Summer 2012</a:t>
            </a:r>
          </a:p>
          <a:p>
            <a:pPr lvl="1"/>
            <a:r>
              <a:rPr lang="en-US" dirty="0" smtClean="0"/>
              <a:t>Collaboration with Georgia Tech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7B497-9F54-4543-8493-34C1C28E2702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62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21"/>
    </mc:Choice>
    <mc:Fallback xmlns="">
      <p:transition spd="slow" advTm="42621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Contact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pPr marL="0" indent="0">
              <a:buNone/>
            </a:pPr>
            <a:r>
              <a:rPr lang="en-US" sz="2400" dirty="0" smtClean="0"/>
              <a:t>Regan Hammond</a:t>
            </a:r>
            <a:r>
              <a:rPr lang="en-US" sz="1800" dirty="0"/>
              <a:t> </a:t>
            </a:r>
            <a:r>
              <a:rPr lang="en-US" sz="1800" dirty="0" smtClean="0"/>
              <a:t>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Principal Planner</a:t>
            </a:r>
          </a:p>
          <a:p>
            <a:pPr marL="0" indent="0">
              <a:buNone/>
            </a:pPr>
            <a:r>
              <a:rPr lang="en-US" sz="1800" dirty="0" smtClean="0"/>
              <a:t>404.463.3269  |  </a:t>
            </a:r>
            <a:r>
              <a:rPr lang="en-US" sz="1800" dirty="0" smtClean="0">
                <a:latin typeface="+mn-lt"/>
              </a:rPr>
              <a:t>rhammond@atlantaregional.com</a:t>
            </a: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2400" dirty="0" smtClean="0"/>
              <a:t>Landon Reed</a:t>
            </a:r>
            <a:r>
              <a:rPr lang="en-US" sz="1800" dirty="0" smtClean="0"/>
              <a:t>	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Transit Planning Intern</a:t>
            </a:r>
          </a:p>
          <a:p>
            <a:pPr marL="0" indent="0">
              <a:buNone/>
            </a:pPr>
            <a:r>
              <a:rPr lang="en-US" sz="1800" dirty="0" smtClean="0"/>
              <a:t>404.463.3283  |  </a:t>
            </a:r>
            <a:r>
              <a:rPr lang="en-US" sz="1800" dirty="0" smtClean="0">
                <a:latin typeface="+mn-lt"/>
              </a:rPr>
              <a:t>lreed@atlantaregional.com</a:t>
            </a:r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7B497-9F54-4543-8493-34C1C28E2702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19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12"/>
    </mc:Choice>
    <mc:Fallback xmlns="">
      <p:transition spd="slow" advTm="9712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DDD6C2"/>
              </a:clrFrom>
              <a:clrTo>
                <a:srgbClr val="DDD6C2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0" y="1221551"/>
            <a:ext cx="5931310" cy="5107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Disconnected </a:t>
            </a:r>
            <a:r>
              <a:rPr lang="en-US" dirty="0"/>
              <a:t>regional transit system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DDD6C2"/>
              </a:clrFrom>
              <a:clrTo>
                <a:srgbClr val="DDD6C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0" y="1217082"/>
            <a:ext cx="5931310" cy="5107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4000" y="6394457"/>
            <a:ext cx="1479755" cy="430887"/>
          </a:xfrm>
          <a:prstGeom prst="rect">
            <a:avLst/>
          </a:prstGeom>
          <a:solidFill>
            <a:srgbClr val="10253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Regional</a:t>
            </a:r>
          </a:p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Connectivity</a:t>
            </a:r>
            <a:endParaRPr lang="en-US" sz="11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18941" y="6394457"/>
            <a:ext cx="1479755" cy="4308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Cost </a:t>
            </a:r>
          </a:p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Effectiveness</a:t>
            </a:r>
            <a:endParaRPr lang="en-US" sz="11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13882" y="6394457"/>
            <a:ext cx="1479755" cy="4308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Information</a:t>
            </a:r>
          </a:p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Equity</a:t>
            </a:r>
            <a:endParaRPr lang="en-US" sz="11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3228975" y="1920875"/>
            <a:ext cx="3895725" cy="2130425"/>
          </a:xfrm>
          <a:custGeom>
            <a:avLst/>
            <a:gdLst>
              <a:gd name="connsiteX0" fmla="*/ 3708400 w 3895725"/>
              <a:gd name="connsiteY0" fmla="*/ 962025 h 2130425"/>
              <a:gd name="connsiteX1" fmla="*/ 3803650 w 3895725"/>
              <a:gd name="connsiteY1" fmla="*/ 927100 h 2130425"/>
              <a:gd name="connsiteX2" fmla="*/ 3848100 w 3895725"/>
              <a:gd name="connsiteY2" fmla="*/ 796925 h 2130425"/>
              <a:gd name="connsiteX3" fmla="*/ 3863975 w 3895725"/>
              <a:gd name="connsiteY3" fmla="*/ 828675 h 2130425"/>
              <a:gd name="connsiteX4" fmla="*/ 3863975 w 3895725"/>
              <a:gd name="connsiteY4" fmla="*/ 828675 h 2130425"/>
              <a:gd name="connsiteX5" fmla="*/ 3895725 w 3895725"/>
              <a:gd name="connsiteY5" fmla="*/ 844550 h 2130425"/>
              <a:gd name="connsiteX6" fmla="*/ 3895725 w 3895725"/>
              <a:gd name="connsiteY6" fmla="*/ 793750 h 2130425"/>
              <a:gd name="connsiteX7" fmla="*/ 3876675 w 3895725"/>
              <a:gd name="connsiteY7" fmla="*/ 752475 h 2130425"/>
              <a:gd name="connsiteX8" fmla="*/ 3844925 w 3895725"/>
              <a:gd name="connsiteY8" fmla="*/ 771525 h 2130425"/>
              <a:gd name="connsiteX9" fmla="*/ 3797300 w 3895725"/>
              <a:gd name="connsiteY9" fmla="*/ 682625 h 2130425"/>
              <a:gd name="connsiteX10" fmla="*/ 3730625 w 3895725"/>
              <a:gd name="connsiteY10" fmla="*/ 688975 h 2130425"/>
              <a:gd name="connsiteX11" fmla="*/ 3632200 w 3895725"/>
              <a:gd name="connsiteY11" fmla="*/ 723900 h 2130425"/>
              <a:gd name="connsiteX12" fmla="*/ 3616325 w 3895725"/>
              <a:gd name="connsiteY12" fmla="*/ 733425 h 2130425"/>
              <a:gd name="connsiteX13" fmla="*/ 3581400 w 3895725"/>
              <a:gd name="connsiteY13" fmla="*/ 714375 h 2130425"/>
              <a:gd name="connsiteX14" fmla="*/ 3527425 w 3895725"/>
              <a:gd name="connsiteY14" fmla="*/ 723900 h 2130425"/>
              <a:gd name="connsiteX15" fmla="*/ 3470275 w 3895725"/>
              <a:gd name="connsiteY15" fmla="*/ 739775 h 2130425"/>
              <a:gd name="connsiteX16" fmla="*/ 3432175 w 3895725"/>
              <a:gd name="connsiteY16" fmla="*/ 708025 h 2130425"/>
              <a:gd name="connsiteX17" fmla="*/ 3406775 w 3895725"/>
              <a:gd name="connsiteY17" fmla="*/ 673100 h 2130425"/>
              <a:gd name="connsiteX18" fmla="*/ 3371850 w 3895725"/>
              <a:gd name="connsiteY18" fmla="*/ 638175 h 2130425"/>
              <a:gd name="connsiteX19" fmla="*/ 3343275 w 3895725"/>
              <a:gd name="connsiteY19" fmla="*/ 622300 h 2130425"/>
              <a:gd name="connsiteX20" fmla="*/ 3321050 w 3895725"/>
              <a:gd name="connsiteY20" fmla="*/ 593725 h 2130425"/>
              <a:gd name="connsiteX21" fmla="*/ 3295650 w 3895725"/>
              <a:gd name="connsiteY21" fmla="*/ 542925 h 2130425"/>
              <a:gd name="connsiteX22" fmla="*/ 3263900 w 3895725"/>
              <a:gd name="connsiteY22" fmla="*/ 533400 h 2130425"/>
              <a:gd name="connsiteX23" fmla="*/ 3232150 w 3895725"/>
              <a:gd name="connsiteY23" fmla="*/ 546100 h 2130425"/>
              <a:gd name="connsiteX24" fmla="*/ 3228975 w 3895725"/>
              <a:gd name="connsiteY24" fmla="*/ 546100 h 2130425"/>
              <a:gd name="connsiteX25" fmla="*/ 3206750 w 3895725"/>
              <a:gd name="connsiteY25" fmla="*/ 574675 h 2130425"/>
              <a:gd name="connsiteX26" fmla="*/ 3175000 w 3895725"/>
              <a:gd name="connsiteY26" fmla="*/ 615950 h 2130425"/>
              <a:gd name="connsiteX27" fmla="*/ 3146425 w 3895725"/>
              <a:gd name="connsiteY27" fmla="*/ 647700 h 2130425"/>
              <a:gd name="connsiteX28" fmla="*/ 3105150 w 3895725"/>
              <a:gd name="connsiteY28" fmla="*/ 663575 h 2130425"/>
              <a:gd name="connsiteX29" fmla="*/ 2949575 w 3895725"/>
              <a:gd name="connsiteY29" fmla="*/ 739775 h 2130425"/>
              <a:gd name="connsiteX30" fmla="*/ 2876550 w 3895725"/>
              <a:gd name="connsiteY30" fmla="*/ 787400 h 2130425"/>
              <a:gd name="connsiteX31" fmla="*/ 2809875 w 3895725"/>
              <a:gd name="connsiteY31" fmla="*/ 828675 h 2130425"/>
              <a:gd name="connsiteX32" fmla="*/ 2762250 w 3895725"/>
              <a:gd name="connsiteY32" fmla="*/ 854075 h 2130425"/>
              <a:gd name="connsiteX33" fmla="*/ 2736850 w 3895725"/>
              <a:gd name="connsiteY33" fmla="*/ 889000 h 2130425"/>
              <a:gd name="connsiteX34" fmla="*/ 2686050 w 3895725"/>
              <a:gd name="connsiteY34" fmla="*/ 911225 h 2130425"/>
              <a:gd name="connsiteX35" fmla="*/ 2590800 w 3895725"/>
              <a:gd name="connsiteY35" fmla="*/ 965200 h 2130425"/>
              <a:gd name="connsiteX36" fmla="*/ 2536825 w 3895725"/>
              <a:gd name="connsiteY36" fmla="*/ 993775 h 2130425"/>
              <a:gd name="connsiteX37" fmla="*/ 2498725 w 3895725"/>
              <a:gd name="connsiteY37" fmla="*/ 1009650 h 2130425"/>
              <a:gd name="connsiteX38" fmla="*/ 2460625 w 3895725"/>
              <a:gd name="connsiteY38" fmla="*/ 1057275 h 2130425"/>
              <a:gd name="connsiteX39" fmla="*/ 2416175 w 3895725"/>
              <a:gd name="connsiteY39" fmla="*/ 1063625 h 2130425"/>
              <a:gd name="connsiteX40" fmla="*/ 2349500 w 3895725"/>
              <a:gd name="connsiteY40" fmla="*/ 1073150 h 2130425"/>
              <a:gd name="connsiteX41" fmla="*/ 2292350 w 3895725"/>
              <a:gd name="connsiteY41" fmla="*/ 1089025 h 2130425"/>
              <a:gd name="connsiteX42" fmla="*/ 2235200 w 3895725"/>
              <a:gd name="connsiteY42" fmla="*/ 1117600 h 2130425"/>
              <a:gd name="connsiteX43" fmla="*/ 2209800 w 3895725"/>
              <a:gd name="connsiteY43" fmla="*/ 1146175 h 2130425"/>
              <a:gd name="connsiteX44" fmla="*/ 2073275 w 3895725"/>
              <a:gd name="connsiteY44" fmla="*/ 1231900 h 2130425"/>
              <a:gd name="connsiteX45" fmla="*/ 2038350 w 3895725"/>
              <a:gd name="connsiteY45" fmla="*/ 1270000 h 2130425"/>
              <a:gd name="connsiteX46" fmla="*/ 2000250 w 3895725"/>
              <a:gd name="connsiteY46" fmla="*/ 1314450 h 2130425"/>
              <a:gd name="connsiteX47" fmla="*/ 1978025 w 3895725"/>
              <a:gd name="connsiteY47" fmla="*/ 1362075 h 2130425"/>
              <a:gd name="connsiteX48" fmla="*/ 1876425 w 3895725"/>
              <a:gd name="connsiteY48" fmla="*/ 1463675 h 2130425"/>
              <a:gd name="connsiteX49" fmla="*/ 1857375 w 3895725"/>
              <a:gd name="connsiteY49" fmla="*/ 1485900 h 2130425"/>
              <a:gd name="connsiteX50" fmla="*/ 1822450 w 3895725"/>
              <a:gd name="connsiteY50" fmla="*/ 1520825 h 2130425"/>
              <a:gd name="connsiteX51" fmla="*/ 1797050 w 3895725"/>
              <a:gd name="connsiteY51" fmla="*/ 1555750 h 2130425"/>
              <a:gd name="connsiteX52" fmla="*/ 1762125 w 3895725"/>
              <a:gd name="connsiteY52" fmla="*/ 1609725 h 2130425"/>
              <a:gd name="connsiteX53" fmla="*/ 1720850 w 3895725"/>
              <a:gd name="connsiteY53" fmla="*/ 1638300 h 2130425"/>
              <a:gd name="connsiteX54" fmla="*/ 1679575 w 3895725"/>
              <a:gd name="connsiteY54" fmla="*/ 1641475 h 2130425"/>
              <a:gd name="connsiteX55" fmla="*/ 1631950 w 3895725"/>
              <a:gd name="connsiteY55" fmla="*/ 1670050 h 2130425"/>
              <a:gd name="connsiteX56" fmla="*/ 1581150 w 3895725"/>
              <a:gd name="connsiteY56" fmla="*/ 1701800 h 2130425"/>
              <a:gd name="connsiteX57" fmla="*/ 1546225 w 3895725"/>
              <a:gd name="connsiteY57" fmla="*/ 1704975 h 2130425"/>
              <a:gd name="connsiteX58" fmla="*/ 1527175 w 3895725"/>
              <a:gd name="connsiteY58" fmla="*/ 1736725 h 2130425"/>
              <a:gd name="connsiteX59" fmla="*/ 1492250 w 3895725"/>
              <a:gd name="connsiteY59" fmla="*/ 1762125 h 2130425"/>
              <a:gd name="connsiteX60" fmla="*/ 1470025 w 3895725"/>
              <a:gd name="connsiteY60" fmla="*/ 1771650 h 2130425"/>
              <a:gd name="connsiteX61" fmla="*/ 1422400 w 3895725"/>
              <a:gd name="connsiteY61" fmla="*/ 1784350 h 2130425"/>
              <a:gd name="connsiteX62" fmla="*/ 1406525 w 3895725"/>
              <a:gd name="connsiteY62" fmla="*/ 1819275 h 2130425"/>
              <a:gd name="connsiteX63" fmla="*/ 1381125 w 3895725"/>
              <a:gd name="connsiteY63" fmla="*/ 1847850 h 2130425"/>
              <a:gd name="connsiteX64" fmla="*/ 1320800 w 3895725"/>
              <a:gd name="connsiteY64" fmla="*/ 1889125 h 2130425"/>
              <a:gd name="connsiteX65" fmla="*/ 1270000 w 3895725"/>
              <a:gd name="connsiteY65" fmla="*/ 1908175 h 2130425"/>
              <a:gd name="connsiteX66" fmla="*/ 1228725 w 3895725"/>
              <a:gd name="connsiteY66" fmla="*/ 1936750 h 2130425"/>
              <a:gd name="connsiteX67" fmla="*/ 1203325 w 3895725"/>
              <a:gd name="connsiteY67" fmla="*/ 1965325 h 2130425"/>
              <a:gd name="connsiteX68" fmla="*/ 1193800 w 3895725"/>
              <a:gd name="connsiteY68" fmla="*/ 1984375 h 2130425"/>
              <a:gd name="connsiteX69" fmla="*/ 1193800 w 3895725"/>
              <a:gd name="connsiteY69" fmla="*/ 2016125 h 2130425"/>
              <a:gd name="connsiteX70" fmla="*/ 1200150 w 3895725"/>
              <a:gd name="connsiteY70" fmla="*/ 2082800 h 2130425"/>
              <a:gd name="connsiteX71" fmla="*/ 1203325 w 3895725"/>
              <a:gd name="connsiteY71" fmla="*/ 2130425 h 2130425"/>
              <a:gd name="connsiteX72" fmla="*/ 1254125 w 3895725"/>
              <a:gd name="connsiteY72" fmla="*/ 2130425 h 2130425"/>
              <a:gd name="connsiteX73" fmla="*/ 1254125 w 3895725"/>
              <a:gd name="connsiteY73" fmla="*/ 2111375 h 2130425"/>
              <a:gd name="connsiteX74" fmla="*/ 1196975 w 3895725"/>
              <a:gd name="connsiteY74" fmla="*/ 2105025 h 2130425"/>
              <a:gd name="connsiteX75" fmla="*/ 1193800 w 3895725"/>
              <a:gd name="connsiteY75" fmla="*/ 1962150 h 2130425"/>
              <a:gd name="connsiteX76" fmla="*/ 1168400 w 3895725"/>
              <a:gd name="connsiteY76" fmla="*/ 1936750 h 2130425"/>
              <a:gd name="connsiteX77" fmla="*/ 1117600 w 3895725"/>
              <a:gd name="connsiteY77" fmla="*/ 1933575 h 2130425"/>
              <a:gd name="connsiteX78" fmla="*/ 1069975 w 3895725"/>
              <a:gd name="connsiteY78" fmla="*/ 1917700 h 2130425"/>
              <a:gd name="connsiteX79" fmla="*/ 1047750 w 3895725"/>
              <a:gd name="connsiteY79" fmla="*/ 1866900 h 2130425"/>
              <a:gd name="connsiteX80" fmla="*/ 1028700 w 3895725"/>
              <a:gd name="connsiteY80" fmla="*/ 1825625 h 2130425"/>
              <a:gd name="connsiteX81" fmla="*/ 1009650 w 3895725"/>
              <a:gd name="connsiteY81" fmla="*/ 1787525 h 2130425"/>
              <a:gd name="connsiteX82" fmla="*/ 993775 w 3895725"/>
              <a:gd name="connsiteY82" fmla="*/ 1724025 h 2130425"/>
              <a:gd name="connsiteX83" fmla="*/ 974725 w 3895725"/>
              <a:gd name="connsiteY83" fmla="*/ 1644650 h 2130425"/>
              <a:gd name="connsiteX84" fmla="*/ 965200 w 3895725"/>
              <a:gd name="connsiteY84" fmla="*/ 1584325 h 2130425"/>
              <a:gd name="connsiteX85" fmla="*/ 955675 w 3895725"/>
              <a:gd name="connsiteY85" fmla="*/ 1508125 h 2130425"/>
              <a:gd name="connsiteX86" fmla="*/ 927100 w 3895725"/>
              <a:gd name="connsiteY86" fmla="*/ 1470025 h 2130425"/>
              <a:gd name="connsiteX87" fmla="*/ 898525 w 3895725"/>
              <a:gd name="connsiteY87" fmla="*/ 1422400 h 2130425"/>
              <a:gd name="connsiteX88" fmla="*/ 873125 w 3895725"/>
              <a:gd name="connsiteY88" fmla="*/ 1371600 h 2130425"/>
              <a:gd name="connsiteX89" fmla="*/ 803275 w 3895725"/>
              <a:gd name="connsiteY89" fmla="*/ 1295400 h 2130425"/>
              <a:gd name="connsiteX90" fmla="*/ 762000 w 3895725"/>
              <a:gd name="connsiteY90" fmla="*/ 1247775 h 2130425"/>
              <a:gd name="connsiteX91" fmla="*/ 733425 w 3895725"/>
              <a:gd name="connsiteY91" fmla="*/ 1190625 h 2130425"/>
              <a:gd name="connsiteX92" fmla="*/ 688975 w 3895725"/>
              <a:gd name="connsiteY92" fmla="*/ 1165225 h 2130425"/>
              <a:gd name="connsiteX93" fmla="*/ 660400 w 3895725"/>
              <a:gd name="connsiteY93" fmla="*/ 1085850 h 2130425"/>
              <a:gd name="connsiteX94" fmla="*/ 628650 w 3895725"/>
              <a:gd name="connsiteY94" fmla="*/ 996950 h 2130425"/>
              <a:gd name="connsiteX95" fmla="*/ 587375 w 3895725"/>
              <a:gd name="connsiteY95" fmla="*/ 920750 h 2130425"/>
              <a:gd name="connsiteX96" fmla="*/ 530225 w 3895725"/>
              <a:gd name="connsiteY96" fmla="*/ 860425 h 2130425"/>
              <a:gd name="connsiteX97" fmla="*/ 469900 w 3895725"/>
              <a:gd name="connsiteY97" fmla="*/ 819150 h 2130425"/>
              <a:gd name="connsiteX98" fmla="*/ 412750 w 3895725"/>
              <a:gd name="connsiteY98" fmla="*/ 777875 h 2130425"/>
              <a:gd name="connsiteX99" fmla="*/ 400050 w 3895725"/>
              <a:gd name="connsiteY99" fmla="*/ 730250 h 2130425"/>
              <a:gd name="connsiteX100" fmla="*/ 377825 w 3895725"/>
              <a:gd name="connsiteY100" fmla="*/ 666750 h 2130425"/>
              <a:gd name="connsiteX101" fmla="*/ 330200 w 3895725"/>
              <a:gd name="connsiteY101" fmla="*/ 596900 h 2130425"/>
              <a:gd name="connsiteX102" fmla="*/ 276225 w 3895725"/>
              <a:gd name="connsiteY102" fmla="*/ 539750 h 2130425"/>
              <a:gd name="connsiteX103" fmla="*/ 228600 w 3895725"/>
              <a:gd name="connsiteY103" fmla="*/ 466725 h 2130425"/>
              <a:gd name="connsiteX104" fmla="*/ 184150 w 3895725"/>
              <a:gd name="connsiteY104" fmla="*/ 425450 h 2130425"/>
              <a:gd name="connsiteX105" fmla="*/ 120650 w 3895725"/>
              <a:gd name="connsiteY105" fmla="*/ 390525 h 2130425"/>
              <a:gd name="connsiteX106" fmla="*/ 95250 w 3895725"/>
              <a:gd name="connsiteY106" fmla="*/ 355600 h 2130425"/>
              <a:gd name="connsiteX107" fmla="*/ 69850 w 3895725"/>
              <a:gd name="connsiteY107" fmla="*/ 301625 h 2130425"/>
              <a:gd name="connsiteX108" fmla="*/ 53975 w 3895725"/>
              <a:gd name="connsiteY108" fmla="*/ 234950 h 2130425"/>
              <a:gd name="connsiteX109" fmla="*/ 41275 w 3895725"/>
              <a:gd name="connsiteY109" fmla="*/ 190500 h 2130425"/>
              <a:gd name="connsiteX110" fmla="*/ 22225 w 3895725"/>
              <a:gd name="connsiteY110" fmla="*/ 120650 h 2130425"/>
              <a:gd name="connsiteX111" fmla="*/ 12700 w 3895725"/>
              <a:gd name="connsiteY111" fmla="*/ 60325 h 2130425"/>
              <a:gd name="connsiteX112" fmla="*/ 0 w 3895725"/>
              <a:gd name="connsiteY112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3895725" h="2130425">
                <a:moveTo>
                  <a:pt x="3708400" y="962025"/>
                </a:moveTo>
                <a:lnTo>
                  <a:pt x="3803650" y="927100"/>
                </a:lnTo>
                <a:lnTo>
                  <a:pt x="3848100" y="796925"/>
                </a:lnTo>
                <a:lnTo>
                  <a:pt x="3863975" y="828675"/>
                </a:lnTo>
                <a:lnTo>
                  <a:pt x="3863975" y="828675"/>
                </a:lnTo>
                <a:lnTo>
                  <a:pt x="3895725" y="844550"/>
                </a:lnTo>
                <a:lnTo>
                  <a:pt x="3895725" y="793750"/>
                </a:lnTo>
                <a:lnTo>
                  <a:pt x="3876675" y="752475"/>
                </a:lnTo>
                <a:lnTo>
                  <a:pt x="3844925" y="771525"/>
                </a:lnTo>
                <a:lnTo>
                  <a:pt x="3797300" y="682625"/>
                </a:lnTo>
                <a:lnTo>
                  <a:pt x="3730625" y="688975"/>
                </a:lnTo>
                <a:lnTo>
                  <a:pt x="3632200" y="723900"/>
                </a:lnTo>
                <a:lnTo>
                  <a:pt x="3616325" y="733425"/>
                </a:lnTo>
                <a:lnTo>
                  <a:pt x="3581400" y="714375"/>
                </a:lnTo>
                <a:lnTo>
                  <a:pt x="3527425" y="723900"/>
                </a:lnTo>
                <a:lnTo>
                  <a:pt x="3470275" y="739775"/>
                </a:lnTo>
                <a:lnTo>
                  <a:pt x="3432175" y="708025"/>
                </a:lnTo>
                <a:lnTo>
                  <a:pt x="3406775" y="673100"/>
                </a:lnTo>
                <a:lnTo>
                  <a:pt x="3371850" y="638175"/>
                </a:lnTo>
                <a:lnTo>
                  <a:pt x="3343275" y="622300"/>
                </a:lnTo>
                <a:lnTo>
                  <a:pt x="3321050" y="593725"/>
                </a:lnTo>
                <a:lnTo>
                  <a:pt x="3295650" y="542925"/>
                </a:lnTo>
                <a:lnTo>
                  <a:pt x="3263900" y="533400"/>
                </a:lnTo>
                <a:lnTo>
                  <a:pt x="3232150" y="546100"/>
                </a:lnTo>
                <a:lnTo>
                  <a:pt x="3228975" y="546100"/>
                </a:lnTo>
                <a:lnTo>
                  <a:pt x="3206750" y="574675"/>
                </a:lnTo>
                <a:lnTo>
                  <a:pt x="3175000" y="615950"/>
                </a:lnTo>
                <a:lnTo>
                  <a:pt x="3146425" y="647700"/>
                </a:lnTo>
                <a:lnTo>
                  <a:pt x="3105150" y="663575"/>
                </a:lnTo>
                <a:lnTo>
                  <a:pt x="2949575" y="739775"/>
                </a:lnTo>
                <a:lnTo>
                  <a:pt x="2876550" y="787400"/>
                </a:lnTo>
                <a:lnTo>
                  <a:pt x="2809875" y="828675"/>
                </a:lnTo>
                <a:lnTo>
                  <a:pt x="2762250" y="854075"/>
                </a:lnTo>
                <a:lnTo>
                  <a:pt x="2736850" y="889000"/>
                </a:lnTo>
                <a:lnTo>
                  <a:pt x="2686050" y="911225"/>
                </a:lnTo>
                <a:lnTo>
                  <a:pt x="2590800" y="965200"/>
                </a:lnTo>
                <a:lnTo>
                  <a:pt x="2536825" y="993775"/>
                </a:lnTo>
                <a:lnTo>
                  <a:pt x="2498725" y="1009650"/>
                </a:lnTo>
                <a:lnTo>
                  <a:pt x="2460625" y="1057275"/>
                </a:lnTo>
                <a:lnTo>
                  <a:pt x="2416175" y="1063625"/>
                </a:lnTo>
                <a:lnTo>
                  <a:pt x="2349500" y="1073150"/>
                </a:lnTo>
                <a:lnTo>
                  <a:pt x="2292350" y="1089025"/>
                </a:lnTo>
                <a:lnTo>
                  <a:pt x="2235200" y="1117600"/>
                </a:lnTo>
                <a:lnTo>
                  <a:pt x="2209800" y="1146175"/>
                </a:lnTo>
                <a:lnTo>
                  <a:pt x="2073275" y="1231900"/>
                </a:lnTo>
                <a:lnTo>
                  <a:pt x="2038350" y="1270000"/>
                </a:lnTo>
                <a:lnTo>
                  <a:pt x="2000250" y="1314450"/>
                </a:lnTo>
                <a:lnTo>
                  <a:pt x="1978025" y="1362075"/>
                </a:lnTo>
                <a:lnTo>
                  <a:pt x="1876425" y="1463675"/>
                </a:lnTo>
                <a:lnTo>
                  <a:pt x="1857375" y="1485900"/>
                </a:lnTo>
                <a:lnTo>
                  <a:pt x="1822450" y="1520825"/>
                </a:lnTo>
                <a:lnTo>
                  <a:pt x="1797050" y="1555750"/>
                </a:lnTo>
                <a:lnTo>
                  <a:pt x="1762125" y="1609725"/>
                </a:lnTo>
                <a:lnTo>
                  <a:pt x="1720850" y="1638300"/>
                </a:lnTo>
                <a:lnTo>
                  <a:pt x="1679575" y="1641475"/>
                </a:lnTo>
                <a:lnTo>
                  <a:pt x="1631950" y="1670050"/>
                </a:lnTo>
                <a:lnTo>
                  <a:pt x="1581150" y="1701800"/>
                </a:lnTo>
                <a:lnTo>
                  <a:pt x="1546225" y="1704975"/>
                </a:lnTo>
                <a:lnTo>
                  <a:pt x="1527175" y="1736725"/>
                </a:lnTo>
                <a:lnTo>
                  <a:pt x="1492250" y="1762125"/>
                </a:lnTo>
                <a:lnTo>
                  <a:pt x="1470025" y="1771650"/>
                </a:lnTo>
                <a:lnTo>
                  <a:pt x="1422400" y="1784350"/>
                </a:lnTo>
                <a:lnTo>
                  <a:pt x="1406525" y="1819275"/>
                </a:lnTo>
                <a:lnTo>
                  <a:pt x="1381125" y="1847850"/>
                </a:lnTo>
                <a:lnTo>
                  <a:pt x="1320800" y="1889125"/>
                </a:lnTo>
                <a:lnTo>
                  <a:pt x="1270000" y="1908175"/>
                </a:lnTo>
                <a:lnTo>
                  <a:pt x="1228725" y="1936750"/>
                </a:lnTo>
                <a:lnTo>
                  <a:pt x="1203325" y="1965325"/>
                </a:lnTo>
                <a:lnTo>
                  <a:pt x="1193800" y="1984375"/>
                </a:lnTo>
                <a:lnTo>
                  <a:pt x="1193800" y="2016125"/>
                </a:lnTo>
                <a:lnTo>
                  <a:pt x="1200150" y="2082800"/>
                </a:lnTo>
                <a:lnTo>
                  <a:pt x="1203325" y="2130425"/>
                </a:lnTo>
                <a:lnTo>
                  <a:pt x="1254125" y="2130425"/>
                </a:lnTo>
                <a:lnTo>
                  <a:pt x="1254125" y="2111375"/>
                </a:lnTo>
                <a:lnTo>
                  <a:pt x="1196975" y="2105025"/>
                </a:lnTo>
                <a:cubicBezTo>
                  <a:pt x="1195917" y="2057400"/>
                  <a:pt x="1194858" y="2009775"/>
                  <a:pt x="1193800" y="1962150"/>
                </a:cubicBezTo>
                <a:lnTo>
                  <a:pt x="1168400" y="1936750"/>
                </a:lnTo>
                <a:lnTo>
                  <a:pt x="1117600" y="1933575"/>
                </a:lnTo>
                <a:lnTo>
                  <a:pt x="1069975" y="1917700"/>
                </a:lnTo>
                <a:lnTo>
                  <a:pt x="1047750" y="1866900"/>
                </a:lnTo>
                <a:lnTo>
                  <a:pt x="1028700" y="1825625"/>
                </a:lnTo>
                <a:lnTo>
                  <a:pt x="1009650" y="1787525"/>
                </a:lnTo>
                <a:lnTo>
                  <a:pt x="993775" y="1724025"/>
                </a:lnTo>
                <a:lnTo>
                  <a:pt x="974725" y="1644650"/>
                </a:lnTo>
                <a:lnTo>
                  <a:pt x="965200" y="1584325"/>
                </a:lnTo>
                <a:lnTo>
                  <a:pt x="955675" y="1508125"/>
                </a:lnTo>
                <a:lnTo>
                  <a:pt x="927100" y="1470025"/>
                </a:lnTo>
                <a:lnTo>
                  <a:pt x="898525" y="1422400"/>
                </a:lnTo>
                <a:lnTo>
                  <a:pt x="873125" y="1371600"/>
                </a:lnTo>
                <a:lnTo>
                  <a:pt x="803275" y="1295400"/>
                </a:lnTo>
                <a:lnTo>
                  <a:pt x="762000" y="1247775"/>
                </a:lnTo>
                <a:lnTo>
                  <a:pt x="733425" y="1190625"/>
                </a:lnTo>
                <a:lnTo>
                  <a:pt x="688975" y="1165225"/>
                </a:lnTo>
                <a:lnTo>
                  <a:pt x="660400" y="1085850"/>
                </a:lnTo>
                <a:lnTo>
                  <a:pt x="628650" y="996950"/>
                </a:lnTo>
                <a:lnTo>
                  <a:pt x="587375" y="920750"/>
                </a:lnTo>
                <a:lnTo>
                  <a:pt x="530225" y="860425"/>
                </a:lnTo>
                <a:lnTo>
                  <a:pt x="469900" y="819150"/>
                </a:lnTo>
                <a:lnTo>
                  <a:pt x="412750" y="777875"/>
                </a:lnTo>
                <a:lnTo>
                  <a:pt x="400050" y="730250"/>
                </a:lnTo>
                <a:lnTo>
                  <a:pt x="377825" y="666750"/>
                </a:lnTo>
                <a:lnTo>
                  <a:pt x="330200" y="596900"/>
                </a:lnTo>
                <a:lnTo>
                  <a:pt x="276225" y="539750"/>
                </a:lnTo>
                <a:lnTo>
                  <a:pt x="228600" y="466725"/>
                </a:lnTo>
                <a:lnTo>
                  <a:pt x="184150" y="425450"/>
                </a:lnTo>
                <a:lnTo>
                  <a:pt x="120650" y="390525"/>
                </a:lnTo>
                <a:lnTo>
                  <a:pt x="95250" y="355600"/>
                </a:lnTo>
                <a:lnTo>
                  <a:pt x="69850" y="301625"/>
                </a:lnTo>
                <a:lnTo>
                  <a:pt x="53975" y="234950"/>
                </a:lnTo>
                <a:lnTo>
                  <a:pt x="41275" y="190500"/>
                </a:lnTo>
                <a:lnTo>
                  <a:pt x="22225" y="120650"/>
                </a:lnTo>
                <a:lnTo>
                  <a:pt x="12700" y="60325"/>
                </a:lnTo>
                <a:lnTo>
                  <a:pt x="0" y="0"/>
                </a:lnTo>
              </a:path>
            </a:pathLst>
          </a:custGeom>
          <a:ln w="28575">
            <a:solidFill>
              <a:srgbClr val="102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008823" y="6394457"/>
            <a:ext cx="1479755" cy="4308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Land Use</a:t>
            </a:r>
          </a:p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Impacts</a:t>
            </a:r>
            <a:endParaRPr lang="en-US" sz="11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9" name="Picture 5" descr="C:\Users\eltiar\Desktop\marker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870" y="2540726"/>
            <a:ext cx="196850" cy="33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eltiar\Desktop\marker2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00200"/>
            <a:ext cx="196850" cy="33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7B497-9F54-4543-8493-34C1C28E2702}" type="slidenum">
              <a:rPr lang="en-US" smtClean="0"/>
              <a:pPr/>
              <a:t>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608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53"/>
    </mc:Choice>
    <mc:Fallback xmlns="">
      <p:transition spd="slow" advTm="32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Costly Information Delivery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53" b="15428"/>
          <a:stretch/>
        </p:blipFill>
        <p:spPr bwMode="auto">
          <a:xfrm>
            <a:off x="2667000" y="4367456"/>
            <a:ext cx="4099063" cy="1660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70643" y="6028127"/>
            <a:ext cx="11208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 smtClean="0">
                <a:latin typeface="+mj-lt"/>
              </a:rPr>
              <a:t>Flickr/BristolRE2007</a:t>
            </a:r>
            <a:endParaRPr lang="en-US" sz="800" dirty="0">
              <a:latin typeface="+mj-lt"/>
            </a:endParaRPr>
          </a:p>
        </p:txBody>
      </p:sp>
      <p:pic>
        <p:nvPicPr>
          <p:cNvPr id="3076" name="Picture 4" descr="http://farm3.staticflickr.com/2346/5774609298_273e219a8e_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222" y="1387675"/>
            <a:ext cx="2260452" cy="226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39766" y="3648127"/>
            <a:ext cx="14879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 smtClean="0">
                <a:latin typeface="+mj-lt"/>
              </a:rPr>
              <a:t>Flickr/</a:t>
            </a:r>
            <a:r>
              <a:rPr lang="en-US" sz="800" dirty="0" err="1" smtClean="0">
                <a:latin typeface="+mj-lt"/>
              </a:rPr>
              <a:t>Cubcake</a:t>
            </a:r>
            <a:r>
              <a:rPr lang="en-US" sz="800" dirty="0" smtClean="0">
                <a:latin typeface="+mj-lt"/>
              </a:rPr>
              <a:t> Photography</a:t>
            </a:r>
            <a:endParaRPr lang="en-US" sz="800" dirty="0">
              <a:latin typeface="+mj-lt"/>
            </a:endParaRPr>
          </a:p>
        </p:txBody>
      </p:sp>
      <p:pic>
        <p:nvPicPr>
          <p:cNvPr id="3078" name="Picture 6" descr="http://farm5.staticflickr.com/4115/4791815728_08ece5a256_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69141"/>
            <a:ext cx="4018582" cy="226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13154" y="3629593"/>
            <a:ext cx="13388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 smtClean="0">
                <a:latin typeface="+mj-lt"/>
              </a:rPr>
              <a:t>Flickr/</a:t>
            </a:r>
            <a:r>
              <a:rPr lang="en-US" sz="800" dirty="0" err="1" smtClean="0">
                <a:latin typeface="+mj-lt"/>
              </a:rPr>
              <a:t>TheTransitCamera</a:t>
            </a:r>
            <a:endParaRPr lang="en-US" sz="8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0" y="6394457"/>
            <a:ext cx="1479755" cy="4308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Regional</a:t>
            </a:r>
          </a:p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Connectivity</a:t>
            </a:r>
            <a:endParaRPr lang="en-US" sz="11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18941" y="6394457"/>
            <a:ext cx="1479755" cy="430887"/>
          </a:xfrm>
          <a:prstGeom prst="rect">
            <a:avLst/>
          </a:prstGeom>
          <a:solidFill>
            <a:srgbClr val="10253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Cost </a:t>
            </a:r>
          </a:p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Effectiveness</a:t>
            </a:r>
            <a:endParaRPr lang="en-US" sz="11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13882" y="6394457"/>
            <a:ext cx="1479755" cy="4308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Information</a:t>
            </a:r>
          </a:p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Equity</a:t>
            </a:r>
            <a:endParaRPr lang="en-US" sz="11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08823" y="6394457"/>
            <a:ext cx="1479755" cy="4308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Land Use</a:t>
            </a:r>
          </a:p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Impacts</a:t>
            </a:r>
            <a:endParaRPr lang="en-US" sz="11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8424" y="1079898"/>
            <a:ext cx="2573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j-lt"/>
              </a:rPr>
              <a:t>Custom Schedules per Route</a:t>
            </a:r>
            <a:endParaRPr lang="en-US" sz="1400" b="1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05653" y="1079897"/>
            <a:ext cx="2098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j-lt"/>
              </a:rPr>
              <a:t>Hosting Phone Number</a:t>
            </a:r>
            <a:endParaRPr lang="en-US" sz="1400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5779" y="4060077"/>
            <a:ext cx="17155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j-lt"/>
              </a:rPr>
              <a:t>Electronic Signage</a:t>
            </a:r>
            <a:endParaRPr lang="en-US" sz="1400" b="1" dirty="0">
              <a:latin typeface="+mj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7B497-9F54-4543-8493-34C1C28E270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58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08"/>
    </mc:Choice>
    <mc:Fallback xmlns="">
      <p:transition spd="slow" advTm="32608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4397495" y="1725452"/>
            <a:ext cx="707166" cy="1523074"/>
          </a:xfrm>
          <a:prstGeom prst="roundRect">
            <a:avLst/>
          </a:prstGeom>
          <a:solidFill>
            <a:srgbClr val="C8C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Equitable Information Access</a:t>
            </a:r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>
            <a:off x="1937042" y="1628449"/>
            <a:ext cx="975244" cy="1692307"/>
            <a:chOff x="1063714" y="1628449"/>
            <a:chExt cx="975244" cy="1692307"/>
          </a:xfrm>
        </p:grpSpPr>
        <p:sp>
          <p:nvSpPr>
            <p:cNvPr id="6" name="Rounded Rectangle 5"/>
            <p:cNvSpPr/>
            <p:nvPr/>
          </p:nvSpPr>
          <p:spPr>
            <a:xfrm>
              <a:off x="1063714" y="1628449"/>
              <a:ext cx="975244" cy="1692307"/>
            </a:xfrm>
            <a:prstGeom prst="roundRect">
              <a:avLst/>
            </a:prstGeom>
            <a:solidFill>
              <a:srgbClr val="C8C2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174327" y="1779548"/>
              <a:ext cx="762715" cy="1158424"/>
            </a:xfrm>
            <a:prstGeom prst="rect">
              <a:avLst/>
            </a:prstGeom>
            <a:solidFill>
              <a:srgbClr val="10253F"/>
            </a:solidFill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1000" dirty="0">
                <a:solidFill>
                  <a:srgbClr val="C8C212"/>
                </a:solidFill>
                <a:latin typeface="+mj-lt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478811" y="3078998"/>
              <a:ext cx="145052" cy="145052"/>
            </a:xfrm>
            <a:prstGeom prst="ellipse">
              <a:avLst/>
            </a:prstGeom>
            <a:solidFill>
              <a:srgbClr val="10253F"/>
            </a:solidFill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4473289" y="1945908"/>
            <a:ext cx="555577" cy="381525"/>
          </a:xfrm>
          <a:prstGeom prst="rect">
            <a:avLst/>
          </a:prstGeom>
          <a:solidFill>
            <a:srgbClr val="10253F"/>
          </a:solidFill>
          <a:ln>
            <a:solidFill>
              <a:srgbClr val="1025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sz="600" dirty="0">
              <a:solidFill>
                <a:srgbClr val="C8C212"/>
              </a:solidFill>
              <a:latin typeface="+mj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528408" y="2477782"/>
            <a:ext cx="445317" cy="628393"/>
            <a:chOff x="3087827" y="2796959"/>
            <a:chExt cx="535992" cy="756341"/>
          </a:xfrm>
        </p:grpSpPr>
        <p:grpSp>
          <p:nvGrpSpPr>
            <p:cNvPr id="13" name="Group 12"/>
            <p:cNvGrpSpPr/>
            <p:nvPr/>
          </p:nvGrpSpPr>
          <p:grpSpPr>
            <a:xfrm>
              <a:off x="3087827" y="2796959"/>
              <a:ext cx="535992" cy="166577"/>
              <a:chOff x="3087827" y="2796959"/>
              <a:chExt cx="535992" cy="166577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3087827" y="2796959"/>
                <a:ext cx="151824" cy="166577"/>
              </a:xfrm>
              <a:prstGeom prst="rect">
                <a:avLst/>
              </a:prstGeom>
              <a:solidFill>
                <a:srgbClr val="1025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en-US" sz="1000" dirty="0">
                  <a:solidFill>
                    <a:srgbClr val="C8C212"/>
                  </a:solidFill>
                  <a:latin typeface="+mj-lt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278383" y="2796959"/>
                <a:ext cx="151824" cy="166577"/>
              </a:xfrm>
              <a:prstGeom prst="rect">
                <a:avLst/>
              </a:prstGeom>
              <a:solidFill>
                <a:srgbClr val="1025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en-US" sz="1000" dirty="0">
                  <a:solidFill>
                    <a:srgbClr val="C8C212"/>
                  </a:solidFill>
                  <a:latin typeface="+mj-lt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3471995" y="2796959"/>
                <a:ext cx="151824" cy="166577"/>
              </a:xfrm>
              <a:prstGeom prst="rect">
                <a:avLst/>
              </a:prstGeom>
              <a:solidFill>
                <a:srgbClr val="1025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en-US" sz="1000" dirty="0">
                  <a:solidFill>
                    <a:srgbClr val="C8C212"/>
                  </a:solidFill>
                  <a:latin typeface="+mj-lt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3087827" y="2993547"/>
              <a:ext cx="535992" cy="166577"/>
              <a:chOff x="3087827" y="3011381"/>
              <a:chExt cx="535992" cy="166577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3087827" y="3011381"/>
                <a:ext cx="151825" cy="166577"/>
              </a:xfrm>
              <a:prstGeom prst="rect">
                <a:avLst/>
              </a:prstGeom>
              <a:solidFill>
                <a:srgbClr val="1025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en-US" sz="1000" dirty="0">
                  <a:solidFill>
                    <a:srgbClr val="C8C212"/>
                  </a:solidFill>
                  <a:latin typeface="+mj-lt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3278383" y="3011381"/>
                <a:ext cx="151825" cy="166577"/>
              </a:xfrm>
              <a:prstGeom prst="rect">
                <a:avLst/>
              </a:prstGeom>
              <a:solidFill>
                <a:srgbClr val="1025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en-US" sz="1000" dirty="0">
                  <a:solidFill>
                    <a:srgbClr val="C8C212"/>
                  </a:solidFill>
                  <a:latin typeface="+mj-lt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471994" y="3011381"/>
                <a:ext cx="151825" cy="166577"/>
              </a:xfrm>
              <a:prstGeom prst="rect">
                <a:avLst/>
              </a:prstGeom>
              <a:solidFill>
                <a:srgbClr val="1025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en-US" sz="1000" dirty="0">
                  <a:solidFill>
                    <a:srgbClr val="C8C212"/>
                  </a:solidFill>
                  <a:latin typeface="+mj-lt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3087827" y="3190135"/>
              <a:ext cx="535992" cy="166577"/>
              <a:chOff x="3087827" y="3193311"/>
              <a:chExt cx="535992" cy="166577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3087827" y="3193311"/>
                <a:ext cx="151825" cy="166577"/>
              </a:xfrm>
              <a:prstGeom prst="rect">
                <a:avLst/>
              </a:prstGeom>
              <a:solidFill>
                <a:srgbClr val="1025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en-US" sz="1000" dirty="0">
                  <a:solidFill>
                    <a:srgbClr val="C8C212"/>
                  </a:solidFill>
                  <a:latin typeface="+mj-lt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3278383" y="3193311"/>
                <a:ext cx="151825" cy="166577"/>
              </a:xfrm>
              <a:prstGeom prst="rect">
                <a:avLst/>
              </a:prstGeom>
              <a:solidFill>
                <a:srgbClr val="1025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en-US" sz="1000" dirty="0">
                  <a:solidFill>
                    <a:srgbClr val="C8C212"/>
                  </a:solidFill>
                  <a:latin typeface="+mj-lt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3471994" y="3193311"/>
                <a:ext cx="151825" cy="166577"/>
              </a:xfrm>
              <a:prstGeom prst="rect">
                <a:avLst/>
              </a:prstGeom>
              <a:solidFill>
                <a:srgbClr val="1025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en-US" sz="1000" dirty="0">
                  <a:solidFill>
                    <a:srgbClr val="C8C212"/>
                  </a:solidFill>
                  <a:latin typeface="+mj-lt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3087827" y="3386723"/>
              <a:ext cx="535992" cy="166577"/>
              <a:chOff x="3087827" y="3386723"/>
              <a:chExt cx="535992" cy="166577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3087827" y="3386723"/>
                <a:ext cx="151824" cy="166577"/>
              </a:xfrm>
              <a:prstGeom prst="rect">
                <a:avLst/>
              </a:prstGeom>
              <a:solidFill>
                <a:srgbClr val="1025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en-US" sz="1000" dirty="0">
                  <a:solidFill>
                    <a:srgbClr val="C8C212"/>
                  </a:solidFill>
                  <a:latin typeface="+mj-lt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278383" y="3386723"/>
                <a:ext cx="151824" cy="166577"/>
              </a:xfrm>
              <a:prstGeom prst="rect">
                <a:avLst/>
              </a:prstGeom>
              <a:solidFill>
                <a:srgbClr val="1025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en-US" sz="1000" dirty="0">
                  <a:solidFill>
                    <a:srgbClr val="C8C212"/>
                  </a:solidFill>
                  <a:latin typeface="+mj-lt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471995" y="3386723"/>
                <a:ext cx="151824" cy="166577"/>
              </a:xfrm>
              <a:prstGeom prst="rect">
                <a:avLst/>
              </a:prstGeom>
              <a:solidFill>
                <a:srgbClr val="1025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endParaRPr lang="en-US" sz="1000" dirty="0">
                  <a:solidFill>
                    <a:srgbClr val="C8C212"/>
                  </a:solidFill>
                  <a:latin typeface="+mj-lt"/>
                </a:endParaRPr>
              </a:p>
            </p:txBody>
          </p:sp>
        </p:grpSp>
      </p:grpSp>
      <p:grpSp>
        <p:nvGrpSpPr>
          <p:cNvPr id="73" name="Group 72"/>
          <p:cNvGrpSpPr/>
          <p:nvPr/>
        </p:nvGrpSpPr>
        <p:grpSpPr>
          <a:xfrm>
            <a:off x="5954464" y="1632725"/>
            <a:ext cx="1888620" cy="1578652"/>
            <a:chOff x="6747749" y="1632725"/>
            <a:chExt cx="1888620" cy="1578652"/>
          </a:xfrm>
        </p:grpSpPr>
        <p:grpSp>
          <p:nvGrpSpPr>
            <p:cNvPr id="29" name="Group 28"/>
            <p:cNvGrpSpPr/>
            <p:nvPr/>
          </p:nvGrpSpPr>
          <p:grpSpPr>
            <a:xfrm>
              <a:off x="6747749" y="1632725"/>
              <a:ext cx="1888620" cy="1070119"/>
              <a:chOff x="5410200" y="2931148"/>
              <a:chExt cx="1803154" cy="833745"/>
            </a:xfrm>
          </p:grpSpPr>
          <p:sp>
            <p:nvSpPr>
              <p:cNvPr id="30" name="Chord 29"/>
              <p:cNvSpPr/>
              <p:nvPr/>
            </p:nvSpPr>
            <p:spPr>
              <a:xfrm>
                <a:off x="5410200" y="3079093"/>
                <a:ext cx="609600" cy="685800"/>
              </a:xfrm>
              <a:prstGeom prst="chord">
                <a:avLst>
                  <a:gd name="adj1" fmla="val 11201818"/>
                  <a:gd name="adj2" fmla="val 21150814"/>
                </a:avLst>
              </a:prstGeom>
              <a:solidFill>
                <a:srgbClr val="C8C2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Chord 30"/>
              <p:cNvSpPr/>
              <p:nvPr/>
            </p:nvSpPr>
            <p:spPr>
              <a:xfrm>
                <a:off x="6603754" y="3079093"/>
                <a:ext cx="609600" cy="685800"/>
              </a:xfrm>
              <a:prstGeom prst="chord">
                <a:avLst>
                  <a:gd name="adj1" fmla="val 11201818"/>
                  <a:gd name="adj2" fmla="val 21150814"/>
                </a:avLst>
              </a:prstGeom>
              <a:solidFill>
                <a:srgbClr val="C8C2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Block Arc 31"/>
              <p:cNvSpPr/>
              <p:nvPr/>
            </p:nvSpPr>
            <p:spPr>
              <a:xfrm>
                <a:off x="5494529" y="2931148"/>
                <a:ext cx="1668271" cy="665799"/>
              </a:xfrm>
              <a:prstGeom prst="blockArc">
                <a:avLst>
                  <a:gd name="adj1" fmla="val 10882301"/>
                  <a:gd name="adj2" fmla="val 21371086"/>
                  <a:gd name="adj3" fmla="val 29793"/>
                </a:avLst>
              </a:prstGeom>
              <a:solidFill>
                <a:srgbClr val="C8C2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rapezoid 32"/>
            <p:cNvSpPr/>
            <p:nvPr/>
          </p:nvSpPr>
          <p:spPr>
            <a:xfrm>
              <a:off x="7066995" y="2256894"/>
              <a:ext cx="1250127" cy="954483"/>
            </a:xfrm>
            <a:prstGeom prst="trapezoid">
              <a:avLst>
                <a:gd name="adj" fmla="val 18385"/>
              </a:avLst>
            </a:prstGeom>
            <a:solidFill>
              <a:srgbClr val="C8C2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7287364" y="2309025"/>
              <a:ext cx="809392" cy="809392"/>
              <a:chOff x="4381500" y="3892892"/>
              <a:chExt cx="762000" cy="762000"/>
            </a:xfrm>
          </p:grpSpPr>
          <p:sp>
            <p:nvSpPr>
              <p:cNvPr id="35" name="Donut 34"/>
              <p:cNvSpPr/>
              <p:nvPr/>
            </p:nvSpPr>
            <p:spPr>
              <a:xfrm>
                <a:off x="4381500" y="3892892"/>
                <a:ext cx="762000" cy="762000"/>
              </a:xfrm>
              <a:prstGeom prst="donut">
                <a:avLst/>
              </a:prstGeom>
              <a:solidFill>
                <a:srgbClr val="1025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6" name="Group 35"/>
              <p:cNvGrpSpPr/>
              <p:nvPr/>
            </p:nvGrpSpPr>
            <p:grpSpPr>
              <a:xfrm>
                <a:off x="4724400" y="3959182"/>
                <a:ext cx="76200" cy="612818"/>
                <a:chOff x="4724400" y="3959182"/>
                <a:chExt cx="76200" cy="612818"/>
              </a:xfrm>
            </p:grpSpPr>
            <p:sp>
              <p:nvSpPr>
                <p:cNvPr id="51" name="Oval 50"/>
                <p:cNvSpPr/>
                <p:nvPr/>
              </p:nvSpPr>
              <p:spPr>
                <a:xfrm>
                  <a:off x="4724400" y="3959182"/>
                  <a:ext cx="76200" cy="76200"/>
                </a:xfrm>
                <a:prstGeom prst="ellipse">
                  <a:avLst/>
                </a:prstGeom>
                <a:solidFill>
                  <a:srgbClr val="C8C212"/>
                </a:solidFill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Oval 51"/>
                <p:cNvSpPr/>
                <p:nvPr/>
              </p:nvSpPr>
              <p:spPr>
                <a:xfrm>
                  <a:off x="4724400" y="4495800"/>
                  <a:ext cx="76200" cy="76200"/>
                </a:xfrm>
                <a:prstGeom prst="ellipse">
                  <a:avLst/>
                </a:prstGeom>
                <a:solidFill>
                  <a:srgbClr val="C8C212"/>
                </a:solidFill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7" name="Group 36"/>
              <p:cNvGrpSpPr/>
              <p:nvPr/>
            </p:nvGrpSpPr>
            <p:grpSpPr>
              <a:xfrm rot="7680000">
                <a:off x="4724400" y="3959182"/>
                <a:ext cx="76200" cy="612818"/>
                <a:chOff x="4724400" y="3959182"/>
                <a:chExt cx="76200" cy="612818"/>
              </a:xfrm>
            </p:grpSpPr>
            <p:sp>
              <p:nvSpPr>
                <p:cNvPr id="49" name="Oval 48"/>
                <p:cNvSpPr/>
                <p:nvPr/>
              </p:nvSpPr>
              <p:spPr>
                <a:xfrm>
                  <a:off x="4724400" y="3959182"/>
                  <a:ext cx="76200" cy="76200"/>
                </a:xfrm>
                <a:prstGeom prst="ellipse">
                  <a:avLst/>
                </a:prstGeom>
                <a:solidFill>
                  <a:srgbClr val="C8C212"/>
                </a:solidFill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4724400" y="4495800"/>
                  <a:ext cx="76200" cy="76200"/>
                </a:xfrm>
                <a:prstGeom prst="ellipse">
                  <a:avLst/>
                </a:prstGeom>
                <a:solidFill>
                  <a:srgbClr val="C8C212"/>
                </a:solidFill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 rot="5760000">
                <a:off x="4724400" y="3959182"/>
                <a:ext cx="76200" cy="612818"/>
                <a:chOff x="4724400" y="3959182"/>
                <a:chExt cx="76200" cy="612818"/>
              </a:xfrm>
            </p:grpSpPr>
            <p:sp>
              <p:nvSpPr>
                <p:cNvPr id="47" name="Oval 46"/>
                <p:cNvSpPr/>
                <p:nvPr/>
              </p:nvSpPr>
              <p:spPr>
                <a:xfrm>
                  <a:off x="4724400" y="3959182"/>
                  <a:ext cx="76200" cy="76200"/>
                </a:xfrm>
                <a:prstGeom prst="ellipse">
                  <a:avLst/>
                </a:prstGeom>
                <a:solidFill>
                  <a:srgbClr val="C8C212"/>
                </a:solidFill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4724400" y="4495800"/>
                  <a:ext cx="76200" cy="76200"/>
                </a:xfrm>
                <a:prstGeom prst="ellipse">
                  <a:avLst/>
                </a:prstGeom>
                <a:solidFill>
                  <a:srgbClr val="C8C212"/>
                </a:solidFill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 rot="3840000">
                <a:off x="4724400" y="3959182"/>
                <a:ext cx="76200" cy="612818"/>
                <a:chOff x="4724400" y="3959182"/>
                <a:chExt cx="76200" cy="612818"/>
              </a:xfrm>
            </p:grpSpPr>
            <p:sp>
              <p:nvSpPr>
                <p:cNvPr id="45" name="Oval 44"/>
                <p:cNvSpPr/>
                <p:nvPr/>
              </p:nvSpPr>
              <p:spPr>
                <a:xfrm>
                  <a:off x="4724400" y="3959182"/>
                  <a:ext cx="76200" cy="76200"/>
                </a:xfrm>
                <a:prstGeom prst="ellipse">
                  <a:avLst/>
                </a:prstGeom>
                <a:solidFill>
                  <a:srgbClr val="C8C212"/>
                </a:solidFill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Oval 45"/>
                <p:cNvSpPr/>
                <p:nvPr/>
              </p:nvSpPr>
              <p:spPr>
                <a:xfrm>
                  <a:off x="4724400" y="4495800"/>
                  <a:ext cx="76200" cy="76200"/>
                </a:xfrm>
                <a:prstGeom prst="ellipse">
                  <a:avLst/>
                </a:prstGeom>
                <a:solidFill>
                  <a:srgbClr val="C8C212"/>
                </a:solidFill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0" name="Group 39"/>
              <p:cNvGrpSpPr/>
              <p:nvPr/>
            </p:nvGrpSpPr>
            <p:grpSpPr>
              <a:xfrm rot="1920000">
                <a:off x="4724400" y="3959182"/>
                <a:ext cx="76200" cy="612818"/>
                <a:chOff x="4724400" y="3959182"/>
                <a:chExt cx="76200" cy="612818"/>
              </a:xfrm>
            </p:grpSpPr>
            <p:sp>
              <p:nvSpPr>
                <p:cNvPr id="43" name="Oval 42"/>
                <p:cNvSpPr/>
                <p:nvPr/>
              </p:nvSpPr>
              <p:spPr>
                <a:xfrm>
                  <a:off x="4724400" y="3959182"/>
                  <a:ext cx="76200" cy="76200"/>
                </a:xfrm>
                <a:prstGeom prst="ellipse">
                  <a:avLst/>
                </a:prstGeom>
                <a:solidFill>
                  <a:srgbClr val="C8C212"/>
                </a:solidFill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>
                  <a:off x="4724400" y="4495800"/>
                  <a:ext cx="76200" cy="76200"/>
                </a:xfrm>
                <a:prstGeom prst="ellipse">
                  <a:avLst/>
                </a:prstGeom>
                <a:solidFill>
                  <a:srgbClr val="C8C212"/>
                </a:solidFill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1" name="Oval 40"/>
              <p:cNvSpPr/>
              <p:nvPr/>
            </p:nvSpPr>
            <p:spPr>
              <a:xfrm>
                <a:off x="4852181" y="4475717"/>
                <a:ext cx="76200" cy="76200"/>
              </a:xfrm>
              <a:prstGeom prst="ellipse">
                <a:avLst/>
              </a:prstGeom>
              <a:solidFill>
                <a:srgbClr val="C8C212"/>
              </a:solidFill>
              <a:ln>
                <a:solidFill>
                  <a:srgbClr val="C8C2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Arc 41"/>
              <p:cNvSpPr/>
              <p:nvPr/>
            </p:nvSpPr>
            <p:spPr>
              <a:xfrm rot="20917112">
                <a:off x="4503007" y="3957728"/>
                <a:ext cx="203981" cy="208295"/>
              </a:xfrm>
              <a:prstGeom prst="arc">
                <a:avLst/>
              </a:prstGeom>
              <a:ln>
                <a:solidFill>
                  <a:srgbClr val="C8C21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3" name="Group 52"/>
          <p:cNvGrpSpPr/>
          <p:nvPr/>
        </p:nvGrpSpPr>
        <p:grpSpPr>
          <a:xfrm>
            <a:off x="2590800" y="4566686"/>
            <a:ext cx="548395" cy="1503614"/>
            <a:chOff x="2184400" y="3521260"/>
            <a:chExt cx="1003300" cy="1810714"/>
          </a:xfrm>
          <a:noFill/>
        </p:grpSpPr>
        <p:sp>
          <p:nvSpPr>
            <p:cNvPr id="54" name="Freeform 53"/>
            <p:cNvSpPr/>
            <p:nvPr/>
          </p:nvSpPr>
          <p:spPr>
            <a:xfrm>
              <a:off x="2184400" y="3521260"/>
              <a:ext cx="1003300" cy="1810714"/>
            </a:xfrm>
            <a:custGeom>
              <a:avLst/>
              <a:gdLst>
                <a:gd name="connsiteX0" fmla="*/ 0 w 1003300"/>
                <a:gd name="connsiteY0" fmla="*/ 352240 h 1810714"/>
                <a:gd name="connsiteX1" fmla="*/ 215900 w 1003300"/>
                <a:gd name="connsiteY1" fmla="*/ 34740 h 1810714"/>
                <a:gd name="connsiteX2" fmla="*/ 800100 w 1003300"/>
                <a:gd name="connsiteY2" fmla="*/ 85540 h 1810714"/>
                <a:gd name="connsiteX3" fmla="*/ 1003300 w 1003300"/>
                <a:gd name="connsiteY3" fmla="*/ 720540 h 1810714"/>
                <a:gd name="connsiteX4" fmla="*/ 800100 w 1003300"/>
                <a:gd name="connsiteY4" fmla="*/ 1228540 h 1810714"/>
                <a:gd name="connsiteX5" fmla="*/ 736600 w 1003300"/>
                <a:gd name="connsiteY5" fmla="*/ 1761940 h 1810714"/>
                <a:gd name="connsiteX6" fmla="*/ 190500 w 1003300"/>
                <a:gd name="connsiteY6" fmla="*/ 1761940 h 1810714"/>
                <a:gd name="connsiteX7" fmla="*/ 25400 w 1003300"/>
                <a:gd name="connsiteY7" fmla="*/ 1546040 h 181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3300" h="1810714">
                  <a:moveTo>
                    <a:pt x="0" y="352240"/>
                  </a:moveTo>
                  <a:cubicBezTo>
                    <a:pt x="41275" y="215715"/>
                    <a:pt x="82550" y="79190"/>
                    <a:pt x="215900" y="34740"/>
                  </a:cubicBezTo>
                  <a:cubicBezTo>
                    <a:pt x="349250" y="-9710"/>
                    <a:pt x="668867" y="-28760"/>
                    <a:pt x="800100" y="85540"/>
                  </a:cubicBezTo>
                  <a:cubicBezTo>
                    <a:pt x="931333" y="199840"/>
                    <a:pt x="1003300" y="530040"/>
                    <a:pt x="1003300" y="720540"/>
                  </a:cubicBezTo>
                  <a:cubicBezTo>
                    <a:pt x="1003300" y="911040"/>
                    <a:pt x="844550" y="1054973"/>
                    <a:pt x="800100" y="1228540"/>
                  </a:cubicBezTo>
                  <a:cubicBezTo>
                    <a:pt x="755650" y="1402107"/>
                    <a:pt x="838200" y="1673040"/>
                    <a:pt x="736600" y="1761940"/>
                  </a:cubicBezTo>
                  <a:cubicBezTo>
                    <a:pt x="635000" y="1850840"/>
                    <a:pt x="309033" y="1797923"/>
                    <a:pt x="190500" y="1761940"/>
                  </a:cubicBezTo>
                  <a:cubicBezTo>
                    <a:pt x="71967" y="1725957"/>
                    <a:pt x="48683" y="1635998"/>
                    <a:pt x="25400" y="1546040"/>
                  </a:cubicBezTo>
                </a:path>
              </a:pathLst>
            </a:custGeom>
            <a:grpFill/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>
              <a:off x="2285505" y="3703730"/>
              <a:ext cx="801090" cy="1445774"/>
            </a:xfrm>
            <a:custGeom>
              <a:avLst/>
              <a:gdLst>
                <a:gd name="connsiteX0" fmla="*/ 0 w 1003300"/>
                <a:gd name="connsiteY0" fmla="*/ 352240 h 1810714"/>
                <a:gd name="connsiteX1" fmla="*/ 215900 w 1003300"/>
                <a:gd name="connsiteY1" fmla="*/ 34740 h 1810714"/>
                <a:gd name="connsiteX2" fmla="*/ 800100 w 1003300"/>
                <a:gd name="connsiteY2" fmla="*/ 85540 h 1810714"/>
                <a:gd name="connsiteX3" fmla="*/ 1003300 w 1003300"/>
                <a:gd name="connsiteY3" fmla="*/ 720540 h 1810714"/>
                <a:gd name="connsiteX4" fmla="*/ 800100 w 1003300"/>
                <a:gd name="connsiteY4" fmla="*/ 1228540 h 1810714"/>
                <a:gd name="connsiteX5" fmla="*/ 736600 w 1003300"/>
                <a:gd name="connsiteY5" fmla="*/ 1761940 h 1810714"/>
                <a:gd name="connsiteX6" fmla="*/ 190500 w 1003300"/>
                <a:gd name="connsiteY6" fmla="*/ 1761940 h 1810714"/>
                <a:gd name="connsiteX7" fmla="*/ 25400 w 1003300"/>
                <a:gd name="connsiteY7" fmla="*/ 1546040 h 181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03300" h="1810714">
                  <a:moveTo>
                    <a:pt x="0" y="352240"/>
                  </a:moveTo>
                  <a:cubicBezTo>
                    <a:pt x="41275" y="215715"/>
                    <a:pt x="82550" y="79190"/>
                    <a:pt x="215900" y="34740"/>
                  </a:cubicBezTo>
                  <a:cubicBezTo>
                    <a:pt x="349250" y="-9710"/>
                    <a:pt x="668867" y="-28760"/>
                    <a:pt x="800100" y="85540"/>
                  </a:cubicBezTo>
                  <a:cubicBezTo>
                    <a:pt x="931333" y="199840"/>
                    <a:pt x="1003300" y="530040"/>
                    <a:pt x="1003300" y="720540"/>
                  </a:cubicBezTo>
                  <a:cubicBezTo>
                    <a:pt x="1003300" y="911040"/>
                    <a:pt x="844550" y="1054973"/>
                    <a:pt x="800100" y="1228540"/>
                  </a:cubicBezTo>
                  <a:cubicBezTo>
                    <a:pt x="755650" y="1402107"/>
                    <a:pt x="838200" y="1673040"/>
                    <a:pt x="736600" y="1761940"/>
                  </a:cubicBezTo>
                  <a:cubicBezTo>
                    <a:pt x="635000" y="1850840"/>
                    <a:pt x="309033" y="1797923"/>
                    <a:pt x="190500" y="1761940"/>
                  </a:cubicBezTo>
                  <a:cubicBezTo>
                    <a:pt x="71967" y="1725957"/>
                    <a:pt x="48683" y="1635998"/>
                    <a:pt x="25400" y="1546040"/>
                  </a:cubicBezTo>
                </a:path>
              </a:pathLst>
            </a:custGeom>
            <a:grpFill/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2285505" y="4178968"/>
              <a:ext cx="409001" cy="495300"/>
            </a:xfrm>
            <a:custGeom>
              <a:avLst/>
              <a:gdLst>
                <a:gd name="connsiteX0" fmla="*/ 0 w 190536"/>
                <a:gd name="connsiteY0" fmla="*/ 0 h 495300"/>
                <a:gd name="connsiteX1" fmla="*/ 190500 w 190536"/>
                <a:gd name="connsiteY1" fmla="*/ 304800 h 495300"/>
                <a:gd name="connsiteX2" fmla="*/ 12700 w 190536"/>
                <a:gd name="connsiteY2" fmla="*/ 49530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36" h="495300">
                  <a:moveTo>
                    <a:pt x="0" y="0"/>
                  </a:moveTo>
                  <a:cubicBezTo>
                    <a:pt x="94191" y="111125"/>
                    <a:pt x="188383" y="222250"/>
                    <a:pt x="190500" y="304800"/>
                  </a:cubicBezTo>
                  <a:cubicBezTo>
                    <a:pt x="192617" y="387350"/>
                    <a:pt x="102658" y="441325"/>
                    <a:pt x="12700" y="495300"/>
                  </a:cubicBezTo>
                </a:path>
              </a:pathLst>
            </a:custGeom>
            <a:grpFill/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943600" y="4554112"/>
            <a:ext cx="645450" cy="1528763"/>
            <a:chOff x="5307788" y="3848100"/>
            <a:chExt cx="788213" cy="1866901"/>
          </a:xfrm>
        </p:grpSpPr>
        <p:grpSp>
          <p:nvGrpSpPr>
            <p:cNvPr id="58" name="Group 57"/>
            <p:cNvGrpSpPr/>
            <p:nvPr/>
          </p:nvGrpSpPr>
          <p:grpSpPr>
            <a:xfrm>
              <a:off x="5307788" y="4406997"/>
              <a:ext cx="603179" cy="654050"/>
              <a:chOff x="5257800" y="3213100"/>
              <a:chExt cx="1054100" cy="1143000"/>
            </a:xfrm>
          </p:grpSpPr>
          <p:sp>
            <p:nvSpPr>
              <p:cNvPr id="62" name="Freeform 61"/>
              <p:cNvSpPr/>
              <p:nvPr/>
            </p:nvSpPr>
            <p:spPr>
              <a:xfrm flipH="1">
                <a:off x="5257800" y="3213100"/>
                <a:ext cx="1054100" cy="1143000"/>
              </a:xfrm>
              <a:custGeom>
                <a:avLst/>
                <a:gdLst>
                  <a:gd name="connsiteX0" fmla="*/ 0 w 1054100"/>
                  <a:gd name="connsiteY0" fmla="*/ 1104900 h 1104900"/>
                  <a:gd name="connsiteX1" fmla="*/ 1054100 w 1054100"/>
                  <a:gd name="connsiteY1" fmla="*/ 495300 h 1104900"/>
                  <a:gd name="connsiteX2" fmla="*/ 12700 w 1054100"/>
                  <a:gd name="connsiteY2" fmla="*/ 0 h 1104900"/>
                  <a:gd name="connsiteX0" fmla="*/ 0 w 1054100"/>
                  <a:gd name="connsiteY0" fmla="*/ 1104900 h 1104900"/>
                  <a:gd name="connsiteX1" fmla="*/ 1054100 w 1054100"/>
                  <a:gd name="connsiteY1" fmla="*/ 495300 h 1104900"/>
                  <a:gd name="connsiteX2" fmla="*/ 177800 w 1054100"/>
                  <a:gd name="connsiteY2" fmla="*/ 101600 h 1104900"/>
                  <a:gd name="connsiteX3" fmla="*/ 12700 w 1054100"/>
                  <a:gd name="connsiteY3" fmla="*/ 0 h 1104900"/>
                  <a:gd name="connsiteX0" fmla="*/ 0 w 1054100"/>
                  <a:gd name="connsiteY0" fmla="*/ 1143000 h 1143000"/>
                  <a:gd name="connsiteX1" fmla="*/ 1054100 w 1054100"/>
                  <a:gd name="connsiteY1" fmla="*/ 533400 h 1143000"/>
                  <a:gd name="connsiteX2" fmla="*/ 177800 w 1054100"/>
                  <a:gd name="connsiteY2" fmla="*/ 139700 h 1143000"/>
                  <a:gd name="connsiteX3" fmla="*/ 0 w 1054100"/>
                  <a:gd name="connsiteY3" fmla="*/ 0 h 1143000"/>
                  <a:gd name="connsiteX0" fmla="*/ 0 w 1054976"/>
                  <a:gd name="connsiteY0" fmla="*/ 1143000 h 1143000"/>
                  <a:gd name="connsiteX1" fmla="*/ 1054100 w 1054976"/>
                  <a:gd name="connsiteY1" fmla="*/ 533400 h 1143000"/>
                  <a:gd name="connsiteX2" fmla="*/ 177800 w 1054976"/>
                  <a:gd name="connsiteY2" fmla="*/ 139700 h 1143000"/>
                  <a:gd name="connsiteX3" fmla="*/ 0 w 1054976"/>
                  <a:gd name="connsiteY3" fmla="*/ 0 h 1143000"/>
                  <a:gd name="connsiteX0" fmla="*/ 0 w 1054100"/>
                  <a:gd name="connsiteY0" fmla="*/ 1143000 h 1143000"/>
                  <a:gd name="connsiteX1" fmla="*/ 1054100 w 1054100"/>
                  <a:gd name="connsiteY1" fmla="*/ 533400 h 1143000"/>
                  <a:gd name="connsiteX2" fmla="*/ 177800 w 1054100"/>
                  <a:gd name="connsiteY2" fmla="*/ 139700 h 1143000"/>
                  <a:gd name="connsiteX3" fmla="*/ 0 w 1054100"/>
                  <a:gd name="connsiteY3" fmla="*/ 0 h 1143000"/>
                  <a:gd name="connsiteX0" fmla="*/ 0 w 1054100"/>
                  <a:gd name="connsiteY0" fmla="*/ 1143000 h 1143000"/>
                  <a:gd name="connsiteX1" fmla="*/ 1054100 w 1054100"/>
                  <a:gd name="connsiteY1" fmla="*/ 533400 h 1143000"/>
                  <a:gd name="connsiteX2" fmla="*/ 177800 w 1054100"/>
                  <a:gd name="connsiteY2" fmla="*/ 215900 h 1143000"/>
                  <a:gd name="connsiteX3" fmla="*/ 0 w 1054100"/>
                  <a:gd name="connsiteY3" fmla="*/ 0 h 1143000"/>
                  <a:gd name="connsiteX0" fmla="*/ 0 w 1054100"/>
                  <a:gd name="connsiteY0" fmla="*/ 1143000 h 1143000"/>
                  <a:gd name="connsiteX1" fmla="*/ 1054100 w 1054100"/>
                  <a:gd name="connsiteY1" fmla="*/ 533400 h 1143000"/>
                  <a:gd name="connsiteX2" fmla="*/ 177800 w 1054100"/>
                  <a:gd name="connsiteY2" fmla="*/ 215900 h 1143000"/>
                  <a:gd name="connsiteX3" fmla="*/ 0 w 1054100"/>
                  <a:gd name="connsiteY3" fmla="*/ 0 h 1143000"/>
                  <a:gd name="connsiteX0" fmla="*/ 0 w 1054100"/>
                  <a:gd name="connsiteY0" fmla="*/ 1143000 h 1143000"/>
                  <a:gd name="connsiteX1" fmla="*/ 1054100 w 1054100"/>
                  <a:gd name="connsiteY1" fmla="*/ 533400 h 1143000"/>
                  <a:gd name="connsiteX2" fmla="*/ 177800 w 1054100"/>
                  <a:gd name="connsiteY2" fmla="*/ 215900 h 1143000"/>
                  <a:gd name="connsiteX3" fmla="*/ 0 w 1054100"/>
                  <a:gd name="connsiteY3" fmla="*/ 0 h 1143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4100" h="1143000">
                    <a:moveTo>
                      <a:pt x="0" y="1143000"/>
                    </a:moveTo>
                    <a:lnTo>
                      <a:pt x="1054100" y="533400"/>
                    </a:lnTo>
                    <a:cubicBezTo>
                      <a:pt x="537633" y="353483"/>
                      <a:pt x="353483" y="304800"/>
                      <a:pt x="177800" y="215900"/>
                    </a:cubicBezTo>
                    <a:cubicBezTo>
                      <a:pt x="2117" y="127000"/>
                      <a:pt x="59267" y="46567"/>
                      <a:pt x="0" y="0"/>
                    </a:cubicBezTo>
                  </a:path>
                </a:pathLst>
              </a:custGeom>
              <a:noFill/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Freeform 62"/>
              <p:cNvSpPr/>
              <p:nvPr/>
            </p:nvSpPr>
            <p:spPr>
              <a:xfrm>
                <a:off x="6071956" y="3657600"/>
                <a:ext cx="125643" cy="402984"/>
              </a:xfrm>
              <a:custGeom>
                <a:avLst/>
                <a:gdLst>
                  <a:gd name="connsiteX0" fmla="*/ 38253 w 50953"/>
                  <a:gd name="connsiteY0" fmla="*/ 0 h 355600"/>
                  <a:gd name="connsiteX1" fmla="*/ 153 w 50953"/>
                  <a:gd name="connsiteY1" fmla="*/ 177800 h 355600"/>
                  <a:gd name="connsiteX2" fmla="*/ 50953 w 50953"/>
                  <a:gd name="connsiteY2" fmla="*/ 355600 h 355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953" h="355600">
                    <a:moveTo>
                      <a:pt x="38253" y="0"/>
                    </a:moveTo>
                    <a:cubicBezTo>
                      <a:pt x="18144" y="59266"/>
                      <a:pt x="-1964" y="118533"/>
                      <a:pt x="153" y="177800"/>
                    </a:cubicBezTo>
                    <a:cubicBezTo>
                      <a:pt x="2270" y="237067"/>
                      <a:pt x="26611" y="296333"/>
                      <a:pt x="50953" y="355600"/>
                    </a:cubicBezTo>
                  </a:path>
                </a:pathLst>
              </a:custGeom>
              <a:solidFill>
                <a:srgbClr val="10253F"/>
              </a:solidFill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Freeform 63"/>
              <p:cNvSpPr/>
              <p:nvPr/>
            </p:nvSpPr>
            <p:spPr>
              <a:xfrm>
                <a:off x="6096000" y="3454400"/>
                <a:ext cx="115551" cy="825500"/>
              </a:xfrm>
              <a:custGeom>
                <a:avLst/>
                <a:gdLst>
                  <a:gd name="connsiteX0" fmla="*/ 0 w 115551"/>
                  <a:gd name="connsiteY0" fmla="*/ 0 h 825500"/>
                  <a:gd name="connsiteX1" fmla="*/ 114300 w 115551"/>
                  <a:gd name="connsiteY1" fmla="*/ 381000 h 825500"/>
                  <a:gd name="connsiteX2" fmla="*/ 50800 w 115551"/>
                  <a:gd name="connsiteY2" fmla="*/ 825500 h 825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5551" h="825500">
                    <a:moveTo>
                      <a:pt x="0" y="0"/>
                    </a:moveTo>
                    <a:cubicBezTo>
                      <a:pt x="52916" y="121708"/>
                      <a:pt x="105833" y="243417"/>
                      <a:pt x="114300" y="381000"/>
                    </a:cubicBezTo>
                    <a:cubicBezTo>
                      <a:pt x="122767" y="518583"/>
                      <a:pt x="86783" y="672041"/>
                      <a:pt x="50800" y="825500"/>
                    </a:cubicBezTo>
                  </a:path>
                </a:pathLst>
              </a:custGeom>
              <a:noFill/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Freeform 64"/>
              <p:cNvSpPr/>
              <p:nvPr/>
            </p:nvSpPr>
            <p:spPr>
              <a:xfrm>
                <a:off x="6146647" y="3670300"/>
                <a:ext cx="50953" cy="355600"/>
              </a:xfrm>
              <a:custGeom>
                <a:avLst/>
                <a:gdLst>
                  <a:gd name="connsiteX0" fmla="*/ 38253 w 50953"/>
                  <a:gd name="connsiteY0" fmla="*/ 0 h 355600"/>
                  <a:gd name="connsiteX1" fmla="*/ 153 w 50953"/>
                  <a:gd name="connsiteY1" fmla="*/ 177800 h 355600"/>
                  <a:gd name="connsiteX2" fmla="*/ 50953 w 50953"/>
                  <a:gd name="connsiteY2" fmla="*/ 355600 h 355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953" h="355600">
                    <a:moveTo>
                      <a:pt x="38253" y="0"/>
                    </a:moveTo>
                    <a:cubicBezTo>
                      <a:pt x="18144" y="59266"/>
                      <a:pt x="-1964" y="118533"/>
                      <a:pt x="153" y="177800"/>
                    </a:cubicBezTo>
                    <a:cubicBezTo>
                      <a:pt x="2270" y="237067"/>
                      <a:pt x="26611" y="296333"/>
                      <a:pt x="50953" y="355600"/>
                    </a:cubicBezTo>
                  </a:path>
                </a:pathLst>
              </a:custGeom>
              <a:solidFill>
                <a:schemeClr val="bg1"/>
              </a:solidFill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9" name="Freeform 58"/>
            <p:cNvSpPr/>
            <p:nvPr/>
          </p:nvSpPr>
          <p:spPr>
            <a:xfrm>
              <a:off x="5787425" y="5038725"/>
              <a:ext cx="308576" cy="676276"/>
            </a:xfrm>
            <a:custGeom>
              <a:avLst/>
              <a:gdLst>
                <a:gd name="connsiteX0" fmla="*/ 0 w 400221"/>
                <a:gd name="connsiteY0" fmla="*/ 0 h 942975"/>
                <a:gd name="connsiteX1" fmla="*/ 76200 w 400221"/>
                <a:gd name="connsiteY1" fmla="*/ 266700 h 942975"/>
                <a:gd name="connsiteX2" fmla="*/ 180975 w 400221"/>
                <a:gd name="connsiteY2" fmla="*/ 438150 h 942975"/>
                <a:gd name="connsiteX3" fmla="*/ 400050 w 400221"/>
                <a:gd name="connsiteY3" fmla="*/ 809625 h 942975"/>
                <a:gd name="connsiteX4" fmla="*/ 142875 w 400221"/>
                <a:gd name="connsiteY4" fmla="*/ 942975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0221" h="942975">
                  <a:moveTo>
                    <a:pt x="0" y="0"/>
                  </a:moveTo>
                  <a:cubicBezTo>
                    <a:pt x="23019" y="96837"/>
                    <a:pt x="46038" y="193675"/>
                    <a:pt x="76200" y="266700"/>
                  </a:cubicBezTo>
                  <a:cubicBezTo>
                    <a:pt x="106362" y="339725"/>
                    <a:pt x="127000" y="347663"/>
                    <a:pt x="180975" y="438150"/>
                  </a:cubicBezTo>
                  <a:cubicBezTo>
                    <a:pt x="234950" y="528637"/>
                    <a:pt x="406400" y="725488"/>
                    <a:pt x="400050" y="809625"/>
                  </a:cubicBezTo>
                  <a:cubicBezTo>
                    <a:pt x="393700" y="893762"/>
                    <a:pt x="142875" y="942975"/>
                    <a:pt x="142875" y="942975"/>
                  </a:cubicBezTo>
                </a:path>
              </a:pathLst>
            </a:custGeom>
            <a:noFill/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 59"/>
            <p:cNvSpPr/>
            <p:nvPr/>
          </p:nvSpPr>
          <p:spPr>
            <a:xfrm>
              <a:off x="5609378" y="3848100"/>
              <a:ext cx="210398" cy="628650"/>
            </a:xfrm>
            <a:custGeom>
              <a:avLst/>
              <a:gdLst>
                <a:gd name="connsiteX0" fmla="*/ 180975 w 180975"/>
                <a:gd name="connsiteY0" fmla="*/ 628650 h 628650"/>
                <a:gd name="connsiteX1" fmla="*/ 142875 w 180975"/>
                <a:gd name="connsiteY1" fmla="*/ 180975 h 628650"/>
                <a:gd name="connsiteX2" fmla="*/ 0 w 180975"/>
                <a:gd name="connsiteY2" fmla="*/ 0 h 62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975" h="628650">
                  <a:moveTo>
                    <a:pt x="180975" y="628650"/>
                  </a:moveTo>
                  <a:cubicBezTo>
                    <a:pt x="177006" y="457200"/>
                    <a:pt x="173037" y="285750"/>
                    <a:pt x="142875" y="180975"/>
                  </a:cubicBezTo>
                  <a:cubicBezTo>
                    <a:pt x="112713" y="76200"/>
                    <a:pt x="56356" y="38100"/>
                    <a:pt x="0" y="0"/>
                  </a:cubicBezTo>
                </a:path>
              </a:pathLst>
            </a:custGeom>
            <a:noFill/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 60"/>
            <p:cNvSpPr/>
            <p:nvPr/>
          </p:nvSpPr>
          <p:spPr>
            <a:xfrm>
              <a:off x="5381446" y="4321272"/>
              <a:ext cx="361950" cy="171450"/>
            </a:xfrm>
            <a:custGeom>
              <a:avLst/>
              <a:gdLst>
                <a:gd name="connsiteX0" fmla="*/ 361950 w 361950"/>
                <a:gd name="connsiteY0" fmla="*/ 0 h 171450"/>
                <a:gd name="connsiteX1" fmla="*/ 171450 w 361950"/>
                <a:gd name="connsiteY1" fmla="*/ 38100 h 171450"/>
                <a:gd name="connsiteX2" fmla="*/ 0 w 361950"/>
                <a:gd name="connsiteY2" fmla="*/ 17145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1950" h="171450">
                  <a:moveTo>
                    <a:pt x="361950" y="0"/>
                  </a:moveTo>
                  <a:cubicBezTo>
                    <a:pt x="296862" y="4762"/>
                    <a:pt x="231775" y="9525"/>
                    <a:pt x="171450" y="38100"/>
                  </a:cubicBezTo>
                  <a:cubicBezTo>
                    <a:pt x="111125" y="66675"/>
                    <a:pt x="55562" y="119062"/>
                    <a:pt x="0" y="171450"/>
                  </a:cubicBezTo>
                </a:path>
              </a:pathLst>
            </a:custGeom>
            <a:noFill/>
            <a:ln w="76200"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2666153" y="4050268"/>
            <a:ext cx="386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Considering All Abilities/ADA Access</a:t>
            </a:r>
            <a:endParaRPr lang="en-US" dirty="0">
              <a:latin typeface="+mj-lt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980598" y="1066800"/>
            <a:ext cx="3547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Personal Technology Limitations</a:t>
            </a:r>
            <a:endParaRPr lang="en-US" dirty="0">
              <a:latin typeface="+mj-lt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524000" y="6394457"/>
            <a:ext cx="1479755" cy="4308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1100" b="1" dirty="0">
                <a:solidFill>
                  <a:prstClr val="white"/>
                </a:solidFill>
                <a:latin typeface="Trebuchet MS"/>
              </a:rPr>
              <a:t>Regional</a:t>
            </a:r>
          </a:p>
          <a:p>
            <a:pPr lvl="0" algn="ctr"/>
            <a:r>
              <a:rPr lang="en-US" sz="1100" b="1" dirty="0" smtClean="0">
                <a:solidFill>
                  <a:prstClr val="white"/>
                </a:solidFill>
                <a:latin typeface="Trebuchet MS"/>
              </a:rPr>
              <a:t>Connectivity</a:t>
            </a:r>
            <a:endParaRPr lang="en-US" sz="1100" b="1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018941" y="6394457"/>
            <a:ext cx="1479755" cy="4308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Cost </a:t>
            </a:r>
          </a:p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Effectiveness</a:t>
            </a:r>
            <a:endParaRPr lang="en-US" sz="11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513882" y="6394457"/>
            <a:ext cx="1479755" cy="430887"/>
          </a:xfrm>
          <a:prstGeom prst="rect">
            <a:avLst/>
          </a:prstGeom>
          <a:solidFill>
            <a:srgbClr val="10253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Information</a:t>
            </a:r>
          </a:p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Equity</a:t>
            </a:r>
            <a:endParaRPr lang="en-US" sz="11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008823" y="6394457"/>
            <a:ext cx="1479755" cy="4308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Land Use</a:t>
            </a:r>
          </a:p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Impacts</a:t>
            </a:r>
            <a:endParaRPr lang="en-US" sz="11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050" name="Picture 2" descr="File:Handicapped Accessible sign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791" y="4685194"/>
            <a:ext cx="1266600" cy="126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7B497-9F54-4543-8493-34C1C28E270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79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60"/>
    </mc:Choice>
    <mc:Fallback xmlns="">
      <p:transition spd="slow" advTm="2646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Impacting Land Use/Mode Choice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4041496" cy="5059363"/>
          </a:xfrm>
        </p:spPr>
        <p:txBody>
          <a:bodyPr>
            <a:normAutofit/>
          </a:bodyPr>
          <a:lstStyle/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We all know where we live in relation to the freeway.</a:t>
            </a:r>
          </a:p>
          <a:p>
            <a:endParaRPr lang="en-US" sz="2800" dirty="0" smtClean="0"/>
          </a:p>
          <a:p>
            <a:r>
              <a:rPr lang="en-US" sz="2800" dirty="0" smtClean="0"/>
              <a:t>What if you knew </a:t>
            </a:r>
            <a:br>
              <a:rPr lang="en-US" sz="2800" dirty="0" smtClean="0"/>
            </a:br>
            <a:r>
              <a:rPr lang="en-US" sz="2800" dirty="0" smtClean="0"/>
              <a:t>more about transit?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1524000" y="6394457"/>
            <a:ext cx="1479755" cy="4308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1100" b="1" dirty="0">
                <a:solidFill>
                  <a:prstClr val="white"/>
                </a:solidFill>
                <a:latin typeface="Trebuchet MS"/>
              </a:rPr>
              <a:t>Regional</a:t>
            </a:r>
          </a:p>
          <a:p>
            <a:pPr lvl="0" algn="ctr"/>
            <a:r>
              <a:rPr lang="en-US" sz="1100" b="1" dirty="0" smtClean="0">
                <a:solidFill>
                  <a:prstClr val="white"/>
                </a:solidFill>
                <a:latin typeface="Trebuchet MS"/>
              </a:rPr>
              <a:t>Connectivity</a:t>
            </a:r>
            <a:endParaRPr lang="en-US" sz="1100" b="1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18941" y="6394457"/>
            <a:ext cx="1479755" cy="4308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Cost </a:t>
            </a:r>
          </a:p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Effectiveness</a:t>
            </a:r>
            <a:endParaRPr lang="en-US" sz="11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13882" y="6394457"/>
            <a:ext cx="1479755" cy="4308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Information</a:t>
            </a:r>
          </a:p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Equity</a:t>
            </a:r>
            <a:endParaRPr lang="en-US" sz="11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08823" y="6394457"/>
            <a:ext cx="1479755" cy="430887"/>
          </a:xfrm>
          <a:prstGeom prst="rect">
            <a:avLst/>
          </a:prstGeom>
          <a:solidFill>
            <a:srgbClr val="10253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Land Use</a:t>
            </a:r>
          </a:p>
          <a:p>
            <a:pPr algn="ctr"/>
            <a:r>
              <a:rPr lang="en-US" sz="1100" b="1" dirty="0" smtClean="0">
                <a:solidFill>
                  <a:schemeClr val="bg1"/>
                </a:solidFill>
                <a:latin typeface="+mj-lt"/>
              </a:rPr>
              <a:t>Impacts</a:t>
            </a:r>
            <a:endParaRPr lang="en-US" sz="11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9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1216022"/>
            <a:ext cx="4550008" cy="4641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7857" y="-307978"/>
            <a:ext cx="4550008" cy="4641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eltiar\Documents\My Dropbox\6602 - Group 7 Term Project - Interconnected Transit Services\Presentations\Final Class Presentation\interstates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784" y="1476375"/>
            <a:ext cx="4447395" cy="461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392" y="1472372"/>
            <a:ext cx="4553239" cy="4645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7B497-9F54-4543-8493-34C1C28E2702}" type="slidenum">
              <a:rPr lang="en-US" smtClean="0"/>
              <a:pPr/>
              <a:t>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384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21"/>
    </mc:Choice>
    <mc:Fallback xmlns="">
      <p:transition spd="slow" advTm="31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Evolution of Transit Data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838200" y="2200275"/>
            <a:ext cx="7467600" cy="0"/>
          </a:xfrm>
          <a:prstGeom prst="line">
            <a:avLst/>
          </a:prstGeom>
          <a:ln w="254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300205" y="3059822"/>
            <a:ext cx="1371600" cy="1752600"/>
          </a:xfrm>
          <a:prstGeom prst="rect">
            <a:avLst/>
          </a:prstGeom>
          <a:solidFill>
            <a:schemeClr val="bg1"/>
          </a:solidFill>
          <a:ln w="57150">
            <a:solidFill>
              <a:srgbClr val="4A7E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1414505" y="3288422"/>
            <a:ext cx="1143000" cy="1371600"/>
            <a:chOff x="978243" y="3124200"/>
            <a:chExt cx="1143000" cy="1371600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978243" y="3124200"/>
              <a:ext cx="1143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978243" y="3320143"/>
              <a:ext cx="1143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978243" y="3505200"/>
              <a:ext cx="1143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978243" y="3712029"/>
              <a:ext cx="1143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978243" y="3907972"/>
              <a:ext cx="1143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978243" y="4103915"/>
              <a:ext cx="1143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978243" y="4299858"/>
              <a:ext cx="1143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978243" y="4495800"/>
              <a:ext cx="114300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 flipH="1">
            <a:off x="1467020" y="3297566"/>
            <a:ext cx="228600" cy="1331112"/>
            <a:chOff x="990600" y="3134208"/>
            <a:chExt cx="381000" cy="1331112"/>
          </a:xfrm>
        </p:grpSpPr>
        <p:grpSp>
          <p:nvGrpSpPr>
            <p:cNvPr id="29" name="Group 28"/>
            <p:cNvGrpSpPr/>
            <p:nvPr/>
          </p:nvGrpSpPr>
          <p:grpSpPr>
            <a:xfrm>
              <a:off x="990600" y="3134208"/>
              <a:ext cx="381000" cy="152400"/>
              <a:chOff x="2362200" y="3150972"/>
              <a:chExt cx="381000" cy="152400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2362200" y="31509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2362200" y="31890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2362200" y="32271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2362200" y="32652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2362200" y="33033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/>
            <p:cNvGrpSpPr/>
            <p:nvPr/>
          </p:nvGrpSpPr>
          <p:grpSpPr>
            <a:xfrm>
              <a:off x="990600" y="3330660"/>
              <a:ext cx="381000" cy="152400"/>
              <a:chOff x="2362200" y="3150972"/>
              <a:chExt cx="381000" cy="152400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>
                <a:off x="2362200" y="31509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2362200" y="31890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2362200" y="32271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2362200" y="32652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2362200" y="33033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/>
            <p:cNvGrpSpPr/>
            <p:nvPr/>
          </p:nvGrpSpPr>
          <p:grpSpPr>
            <a:xfrm>
              <a:off x="990600" y="3527112"/>
              <a:ext cx="381000" cy="152400"/>
              <a:chOff x="2362200" y="3150972"/>
              <a:chExt cx="381000" cy="152400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>
                <a:off x="2362200" y="31509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2362200" y="31890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2362200" y="32271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2362200" y="32652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2362200" y="33033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oup 48"/>
            <p:cNvGrpSpPr/>
            <p:nvPr/>
          </p:nvGrpSpPr>
          <p:grpSpPr>
            <a:xfrm>
              <a:off x="990600" y="3723564"/>
              <a:ext cx="381000" cy="152400"/>
              <a:chOff x="2362200" y="3150972"/>
              <a:chExt cx="381000" cy="152400"/>
            </a:xfrm>
          </p:grpSpPr>
          <p:cxnSp>
            <p:nvCxnSpPr>
              <p:cNvPr id="50" name="Straight Connector 49"/>
              <p:cNvCxnSpPr/>
              <p:nvPr/>
            </p:nvCxnSpPr>
            <p:spPr>
              <a:xfrm>
                <a:off x="2362200" y="31509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2362200" y="31890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2362200" y="32271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2362200" y="32652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2362200" y="33033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oup 54"/>
            <p:cNvGrpSpPr/>
            <p:nvPr/>
          </p:nvGrpSpPr>
          <p:grpSpPr>
            <a:xfrm>
              <a:off x="990600" y="3920016"/>
              <a:ext cx="381000" cy="152400"/>
              <a:chOff x="2362200" y="3150972"/>
              <a:chExt cx="381000" cy="152400"/>
            </a:xfrm>
          </p:grpSpPr>
          <p:cxnSp>
            <p:nvCxnSpPr>
              <p:cNvPr id="56" name="Straight Connector 55"/>
              <p:cNvCxnSpPr/>
              <p:nvPr/>
            </p:nvCxnSpPr>
            <p:spPr>
              <a:xfrm>
                <a:off x="2362200" y="31509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2362200" y="31890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2362200" y="32271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2362200" y="32652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2362200" y="33033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oup 60"/>
            <p:cNvGrpSpPr/>
            <p:nvPr/>
          </p:nvGrpSpPr>
          <p:grpSpPr>
            <a:xfrm>
              <a:off x="990600" y="4116468"/>
              <a:ext cx="381000" cy="152400"/>
              <a:chOff x="2362200" y="3150972"/>
              <a:chExt cx="381000" cy="152400"/>
            </a:xfrm>
          </p:grpSpPr>
          <p:cxnSp>
            <p:nvCxnSpPr>
              <p:cNvPr id="62" name="Straight Connector 61"/>
              <p:cNvCxnSpPr/>
              <p:nvPr/>
            </p:nvCxnSpPr>
            <p:spPr>
              <a:xfrm>
                <a:off x="2362200" y="31509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2362200" y="31890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2362200" y="32271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2362200" y="32652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2362200" y="33033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oup 66"/>
            <p:cNvGrpSpPr/>
            <p:nvPr/>
          </p:nvGrpSpPr>
          <p:grpSpPr>
            <a:xfrm>
              <a:off x="990600" y="4312920"/>
              <a:ext cx="381000" cy="152400"/>
              <a:chOff x="2362200" y="3150972"/>
              <a:chExt cx="381000" cy="152400"/>
            </a:xfrm>
          </p:grpSpPr>
          <p:cxnSp>
            <p:nvCxnSpPr>
              <p:cNvPr id="68" name="Straight Connector 67"/>
              <p:cNvCxnSpPr/>
              <p:nvPr/>
            </p:nvCxnSpPr>
            <p:spPr>
              <a:xfrm>
                <a:off x="2362200" y="31509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2362200" y="31890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2362200" y="32271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2362200" y="32652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2362200" y="33033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7" name="TextBox 116"/>
          <p:cNvSpPr txBox="1"/>
          <p:nvPr/>
        </p:nvSpPr>
        <p:spPr>
          <a:xfrm>
            <a:off x="1414505" y="3033985"/>
            <a:ext cx="1104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2A63A8"/>
                </a:solidFill>
              </a:rPr>
              <a:t>Schedule</a:t>
            </a:r>
            <a:endParaRPr lang="en-US" b="1" dirty="0">
              <a:solidFill>
                <a:srgbClr val="2A63A8"/>
              </a:solidFill>
            </a:endParaRPr>
          </a:p>
        </p:txBody>
      </p:sp>
      <p:grpSp>
        <p:nvGrpSpPr>
          <p:cNvPr id="118" name="Group 117"/>
          <p:cNvGrpSpPr/>
          <p:nvPr/>
        </p:nvGrpSpPr>
        <p:grpSpPr>
          <a:xfrm flipH="1">
            <a:off x="1872895" y="3297566"/>
            <a:ext cx="228600" cy="1331112"/>
            <a:chOff x="990600" y="3134208"/>
            <a:chExt cx="381000" cy="1331112"/>
          </a:xfrm>
        </p:grpSpPr>
        <p:grpSp>
          <p:nvGrpSpPr>
            <p:cNvPr id="119" name="Group 118"/>
            <p:cNvGrpSpPr/>
            <p:nvPr/>
          </p:nvGrpSpPr>
          <p:grpSpPr>
            <a:xfrm>
              <a:off x="990600" y="3134208"/>
              <a:ext cx="381000" cy="152400"/>
              <a:chOff x="2362200" y="3150972"/>
              <a:chExt cx="381000" cy="152400"/>
            </a:xfrm>
          </p:grpSpPr>
          <p:cxnSp>
            <p:nvCxnSpPr>
              <p:cNvPr id="156" name="Straight Connector 155"/>
              <p:cNvCxnSpPr/>
              <p:nvPr/>
            </p:nvCxnSpPr>
            <p:spPr>
              <a:xfrm>
                <a:off x="2362200" y="31509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/>
              <p:nvPr/>
            </p:nvCxnSpPr>
            <p:spPr>
              <a:xfrm>
                <a:off x="2362200" y="31890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2362200" y="32271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>
                <a:off x="2362200" y="32652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2362200" y="33033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0" name="Group 119"/>
            <p:cNvGrpSpPr/>
            <p:nvPr/>
          </p:nvGrpSpPr>
          <p:grpSpPr>
            <a:xfrm>
              <a:off x="990600" y="3330660"/>
              <a:ext cx="381000" cy="152400"/>
              <a:chOff x="2362200" y="3150972"/>
              <a:chExt cx="381000" cy="152400"/>
            </a:xfrm>
          </p:grpSpPr>
          <p:cxnSp>
            <p:nvCxnSpPr>
              <p:cNvPr id="151" name="Straight Connector 150"/>
              <p:cNvCxnSpPr/>
              <p:nvPr/>
            </p:nvCxnSpPr>
            <p:spPr>
              <a:xfrm>
                <a:off x="2362200" y="31509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2362200" y="31890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>
                <a:off x="2362200" y="32271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>
                <a:off x="2362200" y="32652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>
                <a:off x="2362200" y="33033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" name="Group 120"/>
            <p:cNvGrpSpPr/>
            <p:nvPr/>
          </p:nvGrpSpPr>
          <p:grpSpPr>
            <a:xfrm>
              <a:off x="990600" y="3527112"/>
              <a:ext cx="381000" cy="152400"/>
              <a:chOff x="2362200" y="3150972"/>
              <a:chExt cx="381000" cy="152400"/>
            </a:xfrm>
          </p:grpSpPr>
          <p:cxnSp>
            <p:nvCxnSpPr>
              <p:cNvPr id="146" name="Straight Connector 145"/>
              <p:cNvCxnSpPr/>
              <p:nvPr/>
            </p:nvCxnSpPr>
            <p:spPr>
              <a:xfrm>
                <a:off x="2362200" y="31509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>
                <a:off x="2362200" y="31890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>
                <a:off x="2362200" y="32271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/>
              <p:nvPr/>
            </p:nvCxnSpPr>
            <p:spPr>
              <a:xfrm>
                <a:off x="2362200" y="32652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>
                <a:off x="2362200" y="33033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" name="Group 121"/>
            <p:cNvGrpSpPr/>
            <p:nvPr/>
          </p:nvGrpSpPr>
          <p:grpSpPr>
            <a:xfrm>
              <a:off x="990600" y="3723564"/>
              <a:ext cx="381000" cy="152400"/>
              <a:chOff x="2362200" y="3150972"/>
              <a:chExt cx="381000" cy="152400"/>
            </a:xfrm>
          </p:grpSpPr>
          <p:cxnSp>
            <p:nvCxnSpPr>
              <p:cNvPr id="141" name="Straight Connector 140"/>
              <p:cNvCxnSpPr/>
              <p:nvPr/>
            </p:nvCxnSpPr>
            <p:spPr>
              <a:xfrm>
                <a:off x="2362200" y="31509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>
                <a:off x="2362200" y="31890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>
                <a:off x="2362200" y="32271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>
                <a:off x="2362200" y="32652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>
                <a:off x="2362200" y="33033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3" name="Group 122"/>
            <p:cNvGrpSpPr/>
            <p:nvPr/>
          </p:nvGrpSpPr>
          <p:grpSpPr>
            <a:xfrm>
              <a:off x="990600" y="3920016"/>
              <a:ext cx="381000" cy="152400"/>
              <a:chOff x="2362200" y="3150972"/>
              <a:chExt cx="381000" cy="152400"/>
            </a:xfrm>
          </p:grpSpPr>
          <p:cxnSp>
            <p:nvCxnSpPr>
              <p:cNvPr id="136" name="Straight Connector 135"/>
              <p:cNvCxnSpPr/>
              <p:nvPr/>
            </p:nvCxnSpPr>
            <p:spPr>
              <a:xfrm>
                <a:off x="2362200" y="31509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2362200" y="31890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>
                <a:off x="2362200" y="32271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>
                <a:off x="2362200" y="32652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>
                <a:off x="2362200" y="33033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4" name="Group 123"/>
            <p:cNvGrpSpPr/>
            <p:nvPr/>
          </p:nvGrpSpPr>
          <p:grpSpPr>
            <a:xfrm>
              <a:off x="990600" y="4116468"/>
              <a:ext cx="381000" cy="152400"/>
              <a:chOff x="2362200" y="3150972"/>
              <a:chExt cx="381000" cy="152400"/>
            </a:xfrm>
          </p:grpSpPr>
          <p:cxnSp>
            <p:nvCxnSpPr>
              <p:cNvPr id="131" name="Straight Connector 130"/>
              <p:cNvCxnSpPr/>
              <p:nvPr/>
            </p:nvCxnSpPr>
            <p:spPr>
              <a:xfrm>
                <a:off x="2362200" y="31509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>
                <a:off x="2362200" y="31890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>
                <a:off x="2362200" y="32271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2362200" y="32652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2362200" y="33033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5" name="Group 124"/>
            <p:cNvGrpSpPr/>
            <p:nvPr/>
          </p:nvGrpSpPr>
          <p:grpSpPr>
            <a:xfrm>
              <a:off x="990600" y="4312920"/>
              <a:ext cx="381000" cy="152400"/>
              <a:chOff x="2362200" y="3150972"/>
              <a:chExt cx="381000" cy="152400"/>
            </a:xfrm>
          </p:grpSpPr>
          <p:cxnSp>
            <p:nvCxnSpPr>
              <p:cNvPr id="126" name="Straight Connector 125"/>
              <p:cNvCxnSpPr/>
              <p:nvPr/>
            </p:nvCxnSpPr>
            <p:spPr>
              <a:xfrm>
                <a:off x="2362200" y="31509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>
                <a:off x="2362200" y="31890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>
                <a:off x="2362200" y="32271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>
                <a:off x="2362200" y="32652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/>
              <p:nvPr/>
            </p:nvCxnSpPr>
            <p:spPr>
              <a:xfrm>
                <a:off x="2362200" y="33033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1" name="Group 160"/>
          <p:cNvGrpSpPr/>
          <p:nvPr/>
        </p:nvGrpSpPr>
        <p:grpSpPr>
          <a:xfrm flipH="1">
            <a:off x="2273422" y="3297566"/>
            <a:ext cx="228600" cy="1331112"/>
            <a:chOff x="990600" y="3134208"/>
            <a:chExt cx="381000" cy="1331112"/>
          </a:xfrm>
        </p:grpSpPr>
        <p:grpSp>
          <p:nvGrpSpPr>
            <p:cNvPr id="162" name="Group 161"/>
            <p:cNvGrpSpPr/>
            <p:nvPr/>
          </p:nvGrpSpPr>
          <p:grpSpPr>
            <a:xfrm>
              <a:off x="990600" y="3134208"/>
              <a:ext cx="381000" cy="152400"/>
              <a:chOff x="2362200" y="3150972"/>
              <a:chExt cx="381000" cy="152400"/>
            </a:xfrm>
          </p:grpSpPr>
          <p:cxnSp>
            <p:nvCxnSpPr>
              <p:cNvPr id="199" name="Straight Connector 198"/>
              <p:cNvCxnSpPr/>
              <p:nvPr/>
            </p:nvCxnSpPr>
            <p:spPr>
              <a:xfrm>
                <a:off x="2362200" y="31509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>
                <a:off x="2362200" y="31890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>
                <a:off x="2362200" y="32271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/>
              <p:cNvCxnSpPr/>
              <p:nvPr/>
            </p:nvCxnSpPr>
            <p:spPr>
              <a:xfrm>
                <a:off x="2362200" y="32652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>
                <a:off x="2362200" y="33033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3" name="Group 162"/>
            <p:cNvGrpSpPr/>
            <p:nvPr/>
          </p:nvGrpSpPr>
          <p:grpSpPr>
            <a:xfrm>
              <a:off x="990600" y="3330660"/>
              <a:ext cx="381000" cy="152400"/>
              <a:chOff x="2362200" y="3150972"/>
              <a:chExt cx="381000" cy="152400"/>
            </a:xfrm>
          </p:grpSpPr>
          <p:cxnSp>
            <p:nvCxnSpPr>
              <p:cNvPr id="194" name="Straight Connector 193"/>
              <p:cNvCxnSpPr/>
              <p:nvPr/>
            </p:nvCxnSpPr>
            <p:spPr>
              <a:xfrm>
                <a:off x="2362200" y="31509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>
                <a:off x="2362200" y="31890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>
                <a:off x="2362200" y="32271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>
                <a:off x="2362200" y="32652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>
                <a:off x="2362200" y="33033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4" name="Group 163"/>
            <p:cNvGrpSpPr/>
            <p:nvPr/>
          </p:nvGrpSpPr>
          <p:grpSpPr>
            <a:xfrm>
              <a:off x="990600" y="3527112"/>
              <a:ext cx="381000" cy="152400"/>
              <a:chOff x="2362200" y="3150972"/>
              <a:chExt cx="381000" cy="152400"/>
            </a:xfrm>
          </p:grpSpPr>
          <p:cxnSp>
            <p:nvCxnSpPr>
              <p:cNvPr id="189" name="Straight Connector 188"/>
              <p:cNvCxnSpPr/>
              <p:nvPr/>
            </p:nvCxnSpPr>
            <p:spPr>
              <a:xfrm>
                <a:off x="2362200" y="31509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>
                <a:off x="2362200" y="31890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>
                <a:off x="2362200" y="32271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>
                <a:off x="2362200" y="32652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>
                <a:off x="2362200" y="33033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5" name="Group 164"/>
            <p:cNvGrpSpPr/>
            <p:nvPr/>
          </p:nvGrpSpPr>
          <p:grpSpPr>
            <a:xfrm>
              <a:off x="990600" y="3723564"/>
              <a:ext cx="381000" cy="152400"/>
              <a:chOff x="2362200" y="3150972"/>
              <a:chExt cx="381000" cy="152400"/>
            </a:xfrm>
          </p:grpSpPr>
          <p:cxnSp>
            <p:nvCxnSpPr>
              <p:cNvPr id="184" name="Straight Connector 183"/>
              <p:cNvCxnSpPr/>
              <p:nvPr/>
            </p:nvCxnSpPr>
            <p:spPr>
              <a:xfrm>
                <a:off x="2362200" y="31509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>
                <a:off x="2362200" y="31890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2362200" y="32271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>
                <a:off x="2362200" y="32652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2362200" y="33033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6" name="Group 165"/>
            <p:cNvGrpSpPr/>
            <p:nvPr/>
          </p:nvGrpSpPr>
          <p:grpSpPr>
            <a:xfrm>
              <a:off x="990600" y="3920016"/>
              <a:ext cx="381000" cy="152400"/>
              <a:chOff x="2362200" y="3150972"/>
              <a:chExt cx="381000" cy="152400"/>
            </a:xfrm>
          </p:grpSpPr>
          <p:cxnSp>
            <p:nvCxnSpPr>
              <p:cNvPr id="179" name="Straight Connector 178"/>
              <p:cNvCxnSpPr/>
              <p:nvPr/>
            </p:nvCxnSpPr>
            <p:spPr>
              <a:xfrm>
                <a:off x="2362200" y="31509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2362200" y="31890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>
                <a:off x="2362200" y="32271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2362200" y="32652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>
                <a:off x="2362200" y="33033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7" name="Group 166"/>
            <p:cNvGrpSpPr/>
            <p:nvPr/>
          </p:nvGrpSpPr>
          <p:grpSpPr>
            <a:xfrm>
              <a:off x="990600" y="4116468"/>
              <a:ext cx="381000" cy="152400"/>
              <a:chOff x="2362200" y="3150972"/>
              <a:chExt cx="381000" cy="152400"/>
            </a:xfrm>
          </p:grpSpPr>
          <p:cxnSp>
            <p:nvCxnSpPr>
              <p:cNvPr id="174" name="Straight Connector 173"/>
              <p:cNvCxnSpPr/>
              <p:nvPr/>
            </p:nvCxnSpPr>
            <p:spPr>
              <a:xfrm>
                <a:off x="2362200" y="31509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2362200" y="31890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2362200" y="32271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>
                <a:off x="2362200" y="32652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2362200" y="33033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8" name="Group 167"/>
            <p:cNvGrpSpPr/>
            <p:nvPr/>
          </p:nvGrpSpPr>
          <p:grpSpPr>
            <a:xfrm>
              <a:off x="990600" y="4312920"/>
              <a:ext cx="381000" cy="152400"/>
              <a:chOff x="2362200" y="3150972"/>
              <a:chExt cx="381000" cy="152400"/>
            </a:xfrm>
          </p:grpSpPr>
          <p:cxnSp>
            <p:nvCxnSpPr>
              <p:cNvPr id="169" name="Straight Connector 168"/>
              <p:cNvCxnSpPr/>
              <p:nvPr/>
            </p:nvCxnSpPr>
            <p:spPr>
              <a:xfrm>
                <a:off x="2362200" y="31509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>
                <a:off x="2362200" y="31890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2362200" y="32271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2362200" y="32652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2362200" y="3303372"/>
                <a:ext cx="381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35" name="TextBox 634"/>
          <p:cNvSpPr txBox="1"/>
          <p:nvPr/>
        </p:nvSpPr>
        <p:spPr>
          <a:xfrm>
            <a:off x="838200" y="1447800"/>
            <a:ext cx="746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4A7EBB"/>
                </a:solidFill>
                <a:latin typeface="+mj-lt"/>
              </a:rPr>
              <a:t>Paper Schedules	Digitization		Interactivity</a:t>
            </a:r>
            <a:endParaRPr lang="en-US" sz="2000" b="1" dirty="0">
              <a:solidFill>
                <a:srgbClr val="4A7EBB"/>
              </a:solidFill>
              <a:latin typeface="+mj-lt"/>
            </a:endParaRPr>
          </a:p>
        </p:txBody>
      </p:sp>
      <p:sp>
        <p:nvSpPr>
          <p:cNvPr id="636" name="Oval 635"/>
          <p:cNvSpPr/>
          <p:nvPr/>
        </p:nvSpPr>
        <p:spPr>
          <a:xfrm>
            <a:off x="1733550" y="1924050"/>
            <a:ext cx="552450" cy="552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7" name="Oval 636"/>
          <p:cNvSpPr/>
          <p:nvPr/>
        </p:nvSpPr>
        <p:spPr>
          <a:xfrm>
            <a:off x="4262524" y="1924050"/>
            <a:ext cx="552450" cy="552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8" name="Oval 637"/>
          <p:cNvSpPr/>
          <p:nvPr/>
        </p:nvSpPr>
        <p:spPr>
          <a:xfrm>
            <a:off x="7096648" y="1924050"/>
            <a:ext cx="552450" cy="552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666" y="3190801"/>
            <a:ext cx="902414" cy="145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960876"/>
            <a:ext cx="1828800" cy="206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2572055" y="3555075"/>
            <a:ext cx="1590719" cy="0"/>
          </a:xfrm>
          <a:prstGeom prst="line">
            <a:avLst/>
          </a:prstGeom>
          <a:ln w="762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538749" y="4279826"/>
            <a:ext cx="49045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700" y="3581400"/>
            <a:ext cx="1677966" cy="642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6921666" y="3301390"/>
            <a:ext cx="902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4A7EBB"/>
                </a:solidFill>
              </a:rPr>
              <a:t>10</a:t>
            </a:r>
            <a:endParaRPr lang="en-US" b="1" dirty="0" smtClean="0">
              <a:solidFill>
                <a:srgbClr val="4A7EBB"/>
              </a:solidFill>
            </a:endParaRPr>
          </a:p>
          <a:p>
            <a:pPr algn="ctr"/>
            <a:r>
              <a:rPr lang="en-US" b="1" dirty="0" smtClean="0">
                <a:solidFill>
                  <a:srgbClr val="4A7EBB"/>
                </a:solidFill>
              </a:rPr>
              <a:t>9:36</a:t>
            </a:r>
            <a:endParaRPr lang="en-US" b="1" dirty="0">
              <a:solidFill>
                <a:srgbClr val="4A7EBB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7B497-9F54-4543-8493-34C1C28E270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56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18"/>
    </mc:Choice>
    <mc:Fallback xmlns="">
      <p:transition spd="slow" advTm="43318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does Open Data help?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1428366" y="5033190"/>
            <a:ext cx="1458603" cy="1287401"/>
            <a:chOff x="1526991" y="5033190"/>
            <a:chExt cx="1458603" cy="1287401"/>
          </a:xfrm>
        </p:grpSpPr>
        <p:grpSp>
          <p:nvGrpSpPr>
            <p:cNvPr id="114" name="Group 113"/>
            <p:cNvGrpSpPr/>
            <p:nvPr/>
          </p:nvGrpSpPr>
          <p:grpSpPr>
            <a:xfrm>
              <a:off x="1526991" y="5033190"/>
              <a:ext cx="280672" cy="1112713"/>
              <a:chOff x="850263" y="1783556"/>
              <a:chExt cx="280672" cy="1112713"/>
            </a:xfrm>
            <a:solidFill>
              <a:srgbClr val="C8C212"/>
            </a:solidFill>
          </p:grpSpPr>
          <p:sp>
            <p:nvSpPr>
              <p:cNvPr id="115" name="Oval 114"/>
              <p:cNvSpPr/>
              <p:nvPr/>
            </p:nvSpPr>
            <p:spPr>
              <a:xfrm>
                <a:off x="887412" y="1783556"/>
                <a:ext cx="206375" cy="206375"/>
              </a:xfrm>
              <a:prstGeom prst="ellipse">
                <a:avLst/>
              </a:prstGeom>
              <a:grpFill/>
              <a:ln>
                <a:solidFill>
                  <a:srgbClr val="C8C2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ounded Rectangle 115"/>
              <p:cNvSpPr/>
              <p:nvPr/>
            </p:nvSpPr>
            <p:spPr>
              <a:xfrm>
                <a:off x="914400" y="2024063"/>
                <a:ext cx="152400" cy="490538"/>
              </a:xfrm>
              <a:prstGeom prst="roundRect">
                <a:avLst/>
              </a:prstGeom>
              <a:grpFill/>
              <a:ln>
                <a:solidFill>
                  <a:srgbClr val="C8C2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ounded Rectangle 116"/>
              <p:cNvSpPr/>
              <p:nvPr/>
            </p:nvSpPr>
            <p:spPr>
              <a:xfrm rot="817772">
                <a:off x="871189" y="2354768"/>
                <a:ext cx="76200" cy="541500"/>
              </a:xfrm>
              <a:prstGeom prst="roundRect">
                <a:avLst/>
              </a:prstGeom>
              <a:grpFill/>
              <a:ln>
                <a:solidFill>
                  <a:srgbClr val="C8C2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ounded Rectangle 117"/>
              <p:cNvSpPr/>
              <p:nvPr/>
            </p:nvSpPr>
            <p:spPr>
              <a:xfrm rot="20782228" flipH="1">
                <a:off x="1053327" y="2354769"/>
                <a:ext cx="76200" cy="541500"/>
              </a:xfrm>
              <a:prstGeom prst="roundRect">
                <a:avLst/>
              </a:prstGeom>
              <a:grpFill/>
              <a:ln>
                <a:solidFill>
                  <a:srgbClr val="C8C2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ounded Rectangle 118"/>
              <p:cNvSpPr/>
              <p:nvPr/>
            </p:nvSpPr>
            <p:spPr>
              <a:xfrm rot="817772">
                <a:off x="850263" y="2035999"/>
                <a:ext cx="45719" cy="324099"/>
              </a:xfrm>
              <a:prstGeom prst="roundRect">
                <a:avLst/>
              </a:prstGeom>
              <a:grpFill/>
              <a:ln>
                <a:solidFill>
                  <a:srgbClr val="C8C2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ounded Rectangle 119"/>
              <p:cNvSpPr/>
              <p:nvPr/>
            </p:nvSpPr>
            <p:spPr>
              <a:xfrm rot="20782228" flipH="1">
                <a:off x="1085216" y="2036000"/>
                <a:ext cx="45719" cy="324099"/>
              </a:xfrm>
              <a:prstGeom prst="roundRect">
                <a:avLst/>
              </a:prstGeom>
              <a:grpFill/>
              <a:ln>
                <a:solidFill>
                  <a:srgbClr val="C8C2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1" name="Group 120"/>
            <p:cNvGrpSpPr/>
            <p:nvPr/>
          </p:nvGrpSpPr>
          <p:grpSpPr>
            <a:xfrm>
              <a:off x="2060245" y="5033190"/>
              <a:ext cx="280672" cy="1112713"/>
              <a:chOff x="850263" y="1783556"/>
              <a:chExt cx="280672" cy="1112713"/>
            </a:xfrm>
            <a:solidFill>
              <a:srgbClr val="C8C212"/>
            </a:solidFill>
          </p:grpSpPr>
          <p:sp>
            <p:nvSpPr>
              <p:cNvPr id="122" name="Oval 121"/>
              <p:cNvSpPr/>
              <p:nvPr/>
            </p:nvSpPr>
            <p:spPr>
              <a:xfrm>
                <a:off x="887412" y="1783556"/>
                <a:ext cx="206375" cy="206375"/>
              </a:xfrm>
              <a:prstGeom prst="ellipse">
                <a:avLst/>
              </a:prstGeom>
              <a:grpFill/>
              <a:ln>
                <a:solidFill>
                  <a:srgbClr val="C8C2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ounded Rectangle 122"/>
              <p:cNvSpPr/>
              <p:nvPr/>
            </p:nvSpPr>
            <p:spPr>
              <a:xfrm>
                <a:off x="914400" y="2024063"/>
                <a:ext cx="152400" cy="490538"/>
              </a:xfrm>
              <a:prstGeom prst="roundRect">
                <a:avLst/>
              </a:prstGeom>
              <a:grpFill/>
              <a:ln>
                <a:solidFill>
                  <a:srgbClr val="C8C2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ounded Rectangle 123"/>
              <p:cNvSpPr/>
              <p:nvPr/>
            </p:nvSpPr>
            <p:spPr>
              <a:xfrm rot="817772">
                <a:off x="871189" y="2354768"/>
                <a:ext cx="76200" cy="541500"/>
              </a:xfrm>
              <a:prstGeom prst="roundRect">
                <a:avLst/>
              </a:prstGeom>
              <a:grpFill/>
              <a:ln>
                <a:solidFill>
                  <a:srgbClr val="C8C2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ounded Rectangle 124"/>
              <p:cNvSpPr/>
              <p:nvPr/>
            </p:nvSpPr>
            <p:spPr>
              <a:xfrm rot="20782228" flipH="1">
                <a:off x="1053327" y="2354769"/>
                <a:ext cx="76200" cy="541500"/>
              </a:xfrm>
              <a:prstGeom prst="roundRect">
                <a:avLst/>
              </a:prstGeom>
              <a:grpFill/>
              <a:ln>
                <a:solidFill>
                  <a:srgbClr val="C8C2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ounded Rectangle 125"/>
              <p:cNvSpPr/>
              <p:nvPr/>
            </p:nvSpPr>
            <p:spPr>
              <a:xfrm rot="817772">
                <a:off x="850263" y="2035999"/>
                <a:ext cx="45719" cy="324099"/>
              </a:xfrm>
              <a:prstGeom prst="roundRect">
                <a:avLst/>
              </a:prstGeom>
              <a:grpFill/>
              <a:ln>
                <a:solidFill>
                  <a:srgbClr val="C8C2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ounded Rectangle 126"/>
              <p:cNvSpPr/>
              <p:nvPr/>
            </p:nvSpPr>
            <p:spPr>
              <a:xfrm rot="20782228" flipH="1">
                <a:off x="1085216" y="2036000"/>
                <a:ext cx="45719" cy="324099"/>
              </a:xfrm>
              <a:prstGeom prst="roundRect">
                <a:avLst/>
              </a:prstGeom>
              <a:grpFill/>
              <a:ln>
                <a:solidFill>
                  <a:srgbClr val="C8C2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8" name="Group 127"/>
            <p:cNvGrpSpPr/>
            <p:nvPr/>
          </p:nvGrpSpPr>
          <p:grpSpPr>
            <a:xfrm>
              <a:off x="2581769" y="5033190"/>
              <a:ext cx="280672" cy="1112713"/>
              <a:chOff x="850263" y="1783556"/>
              <a:chExt cx="280672" cy="1112713"/>
            </a:xfrm>
            <a:solidFill>
              <a:srgbClr val="C8C212"/>
            </a:solidFill>
          </p:grpSpPr>
          <p:sp>
            <p:nvSpPr>
              <p:cNvPr id="129" name="Oval 128"/>
              <p:cNvSpPr/>
              <p:nvPr/>
            </p:nvSpPr>
            <p:spPr>
              <a:xfrm>
                <a:off x="887412" y="1783556"/>
                <a:ext cx="206375" cy="206375"/>
              </a:xfrm>
              <a:prstGeom prst="ellipse">
                <a:avLst/>
              </a:prstGeom>
              <a:grpFill/>
              <a:ln>
                <a:solidFill>
                  <a:srgbClr val="C8C2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ounded Rectangle 129"/>
              <p:cNvSpPr/>
              <p:nvPr/>
            </p:nvSpPr>
            <p:spPr>
              <a:xfrm>
                <a:off x="914400" y="2024063"/>
                <a:ext cx="152400" cy="490538"/>
              </a:xfrm>
              <a:prstGeom prst="roundRect">
                <a:avLst/>
              </a:prstGeom>
              <a:grpFill/>
              <a:ln>
                <a:solidFill>
                  <a:srgbClr val="C8C2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ounded Rectangle 130"/>
              <p:cNvSpPr/>
              <p:nvPr/>
            </p:nvSpPr>
            <p:spPr>
              <a:xfrm rot="817772">
                <a:off x="871189" y="2354768"/>
                <a:ext cx="76200" cy="541500"/>
              </a:xfrm>
              <a:prstGeom prst="roundRect">
                <a:avLst/>
              </a:prstGeom>
              <a:grpFill/>
              <a:ln>
                <a:solidFill>
                  <a:srgbClr val="C8C2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ounded Rectangle 131"/>
              <p:cNvSpPr/>
              <p:nvPr/>
            </p:nvSpPr>
            <p:spPr>
              <a:xfrm rot="20782228" flipH="1">
                <a:off x="1053327" y="2354769"/>
                <a:ext cx="76200" cy="541500"/>
              </a:xfrm>
              <a:prstGeom prst="roundRect">
                <a:avLst/>
              </a:prstGeom>
              <a:grpFill/>
              <a:ln>
                <a:solidFill>
                  <a:srgbClr val="C8C2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ounded Rectangle 132"/>
              <p:cNvSpPr/>
              <p:nvPr/>
            </p:nvSpPr>
            <p:spPr>
              <a:xfrm rot="817772">
                <a:off x="850263" y="2035999"/>
                <a:ext cx="45719" cy="324099"/>
              </a:xfrm>
              <a:prstGeom prst="roundRect">
                <a:avLst/>
              </a:prstGeom>
              <a:grpFill/>
              <a:ln>
                <a:solidFill>
                  <a:srgbClr val="C8C2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ounded Rectangle 133"/>
              <p:cNvSpPr/>
              <p:nvPr/>
            </p:nvSpPr>
            <p:spPr>
              <a:xfrm rot="20782228" flipH="1">
                <a:off x="1085216" y="2036000"/>
                <a:ext cx="45719" cy="324099"/>
              </a:xfrm>
              <a:prstGeom prst="roundRect">
                <a:avLst/>
              </a:prstGeom>
              <a:grpFill/>
              <a:ln>
                <a:solidFill>
                  <a:srgbClr val="C8C21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650144" y="5207878"/>
              <a:ext cx="280672" cy="1112713"/>
              <a:chOff x="850263" y="1783556"/>
              <a:chExt cx="280672" cy="1112713"/>
            </a:xfrm>
            <a:solidFill>
              <a:srgbClr val="10253F"/>
            </a:solidFill>
          </p:grpSpPr>
          <p:sp>
            <p:nvSpPr>
              <p:cNvPr id="38" name="Oval 37"/>
              <p:cNvSpPr/>
              <p:nvPr/>
            </p:nvSpPr>
            <p:spPr>
              <a:xfrm>
                <a:off x="887412" y="1783556"/>
                <a:ext cx="206375" cy="206375"/>
              </a:xfrm>
              <a:prstGeom prst="ellipse">
                <a:avLst/>
              </a:prstGeom>
              <a:grpFill/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914400" y="2024063"/>
                <a:ext cx="152400" cy="490538"/>
              </a:xfrm>
              <a:prstGeom prst="roundRect">
                <a:avLst/>
              </a:prstGeom>
              <a:grpFill/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 rot="817772">
                <a:off x="871189" y="2354768"/>
                <a:ext cx="76200" cy="541500"/>
              </a:xfrm>
              <a:prstGeom prst="roundRect">
                <a:avLst/>
              </a:prstGeom>
              <a:grpFill/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 rot="20782228" flipH="1">
                <a:off x="1053327" y="2354769"/>
                <a:ext cx="76200" cy="541500"/>
              </a:xfrm>
              <a:prstGeom prst="roundRect">
                <a:avLst/>
              </a:prstGeom>
              <a:grpFill/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 rot="817772">
                <a:off x="850263" y="2035999"/>
                <a:ext cx="45719" cy="324099"/>
              </a:xfrm>
              <a:prstGeom prst="roundRect">
                <a:avLst/>
              </a:prstGeom>
              <a:grpFill/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ounded Rectangle 42"/>
              <p:cNvSpPr/>
              <p:nvPr/>
            </p:nvSpPr>
            <p:spPr>
              <a:xfrm rot="20782228" flipH="1">
                <a:off x="1085216" y="2036000"/>
                <a:ext cx="45719" cy="324099"/>
              </a:xfrm>
              <a:prstGeom prst="roundRect">
                <a:avLst/>
              </a:prstGeom>
              <a:grpFill/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2183398" y="5207878"/>
              <a:ext cx="280672" cy="1112713"/>
              <a:chOff x="850263" y="1783556"/>
              <a:chExt cx="280672" cy="1112713"/>
            </a:xfrm>
            <a:solidFill>
              <a:srgbClr val="10253F"/>
            </a:solidFill>
          </p:grpSpPr>
          <p:sp>
            <p:nvSpPr>
              <p:cNvPr id="45" name="Oval 44"/>
              <p:cNvSpPr/>
              <p:nvPr/>
            </p:nvSpPr>
            <p:spPr>
              <a:xfrm>
                <a:off x="887412" y="1783556"/>
                <a:ext cx="206375" cy="206375"/>
              </a:xfrm>
              <a:prstGeom prst="ellipse">
                <a:avLst/>
              </a:prstGeom>
              <a:grpFill/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ounded Rectangle 45"/>
              <p:cNvSpPr/>
              <p:nvPr/>
            </p:nvSpPr>
            <p:spPr>
              <a:xfrm>
                <a:off x="914400" y="2024063"/>
                <a:ext cx="152400" cy="490538"/>
              </a:xfrm>
              <a:prstGeom prst="roundRect">
                <a:avLst/>
              </a:prstGeom>
              <a:grpFill/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ounded Rectangle 46"/>
              <p:cNvSpPr/>
              <p:nvPr/>
            </p:nvSpPr>
            <p:spPr>
              <a:xfrm rot="817772">
                <a:off x="871189" y="2354768"/>
                <a:ext cx="76200" cy="541500"/>
              </a:xfrm>
              <a:prstGeom prst="roundRect">
                <a:avLst/>
              </a:prstGeom>
              <a:grpFill/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ounded Rectangle 47"/>
              <p:cNvSpPr/>
              <p:nvPr/>
            </p:nvSpPr>
            <p:spPr>
              <a:xfrm rot="20782228" flipH="1">
                <a:off x="1053327" y="2354769"/>
                <a:ext cx="76200" cy="541500"/>
              </a:xfrm>
              <a:prstGeom prst="roundRect">
                <a:avLst/>
              </a:prstGeom>
              <a:grpFill/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ounded Rectangle 48"/>
              <p:cNvSpPr/>
              <p:nvPr/>
            </p:nvSpPr>
            <p:spPr>
              <a:xfrm rot="817772">
                <a:off x="850263" y="2035999"/>
                <a:ext cx="45719" cy="324099"/>
              </a:xfrm>
              <a:prstGeom prst="roundRect">
                <a:avLst/>
              </a:prstGeom>
              <a:grpFill/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ounded Rectangle 49"/>
              <p:cNvSpPr/>
              <p:nvPr/>
            </p:nvSpPr>
            <p:spPr>
              <a:xfrm rot="20782228" flipH="1">
                <a:off x="1085216" y="2036000"/>
                <a:ext cx="45719" cy="324099"/>
              </a:xfrm>
              <a:prstGeom prst="roundRect">
                <a:avLst/>
              </a:prstGeom>
              <a:grpFill/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2704922" y="5207878"/>
              <a:ext cx="280672" cy="1112713"/>
              <a:chOff x="850263" y="1783556"/>
              <a:chExt cx="280672" cy="1112713"/>
            </a:xfrm>
            <a:solidFill>
              <a:srgbClr val="10253F"/>
            </a:solidFill>
          </p:grpSpPr>
          <p:sp>
            <p:nvSpPr>
              <p:cNvPr id="52" name="Oval 51"/>
              <p:cNvSpPr/>
              <p:nvPr/>
            </p:nvSpPr>
            <p:spPr>
              <a:xfrm>
                <a:off x="887412" y="1783556"/>
                <a:ext cx="206375" cy="206375"/>
              </a:xfrm>
              <a:prstGeom prst="ellipse">
                <a:avLst/>
              </a:prstGeom>
              <a:grpFill/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ounded Rectangle 52"/>
              <p:cNvSpPr/>
              <p:nvPr/>
            </p:nvSpPr>
            <p:spPr>
              <a:xfrm>
                <a:off x="914400" y="2024063"/>
                <a:ext cx="152400" cy="490538"/>
              </a:xfrm>
              <a:prstGeom prst="roundRect">
                <a:avLst/>
              </a:prstGeom>
              <a:grpFill/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 rot="817772">
                <a:off x="871189" y="2354768"/>
                <a:ext cx="76200" cy="541500"/>
              </a:xfrm>
              <a:prstGeom prst="roundRect">
                <a:avLst/>
              </a:prstGeom>
              <a:grpFill/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ounded Rectangle 54"/>
              <p:cNvSpPr/>
              <p:nvPr/>
            </p:nvSpPr>
            <p:spPr>
              <a:xfrm rot="20782228" flipH="1">
                <a:off x="1053327" y="2354769"/>
                <a:ext cx="76200" cy="541500"/>
              </a:xfrm>
              <a:prstGeom prst="roundRect">
                <a:avLst/>
              </a:prstGeom>
              <a:grpFill/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ounded Rectangle 55"/>
              <p:cNvSpPr/>
              <p:nvPr/>
            </p:nvSpPr>
            <p:spPr>
              <a:xfrm rot="817772">
                <a:off x="850263" y="2035999"/>
                <a:ext cx="45719" cy="324099"/>
              </a:xfrm>
              <a:prstGeom prst="roundRect">
                <a:avLst/>
              </a:prstGeom>
              <a:grpFill/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ounded Rectangle 56"/>
              <p:cNvSpPr/>
              <p:nvPr/>
            </p:nvSpPr>
            <p:spPr>
              <a:xfrm rot="20782228" flipH="1">
                <a:off x="1085216" y="2036000"/>
                <a:ext cx="45719" cy="324099"/>
              </a:xfrm>
              <a:prstGeom prst="roundRect">
                <a:avLst/>
              </a:prstGeom>
              <a:grpFill/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374" name="Straight Connector 373"/>
          <p:cNvCxnSpPr/>
          <p:nvPr/>
        </p:nvCxnSpPr>
        <p:spPr>
          <a:xfrm>
            <a:off x="4456109" y="1440710"/>
            <a:ext cx="0" cy="4766997"/>
          </a:xfrm>
          <a:prstGeom prst="line">
            <a:avLst/>
          </a:prstGeom>
          <a:ln w="28575">
            <a:solidFill>
              <a:srgbClr val="102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6" name="TextBox 375"/>
          <p:cNvSpPr txBox="1"/>
          <p:nvPr/>
        </p:nvSpPr>
        <p:spPr>
          <a:xfrm>
            <a:off x="2342584" y="2367622"/>
            <a:ext cx="21135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Agency responds to </a:t>
            </a:r>
            <a:br>
              <a:rPr lang="en-US" sz="1400" dirty="0" smtClean="0">
                <a:latin typeface="+mj-lt"/>
              </a:rPr>
            </a:br>
            <a:r>
              <a:rPr lang="en-US" sz="1400" dirty="0" smtClean="0">
                <a:latin typeface="+mj-lt"/>
              </a:rPr>
              <a:t>individual, special requests by developer</a:t>
            </a:r>
            <a:endParaRPr lang="en-US" sz="1400" dirty="0">
              <a:latin typeface="+mj-lt"/>
            </a:endParaRPr>
          </a:p>
        </p:txBody>
      </p:sp>
      <p:grpSp>
        <p:nvGrpSpPr>
          <p:cNvPr id="494" name="Group 493"/>
          <p:cNvGrpSpPr/>
          <p:nvPr/>
        </p:nvGrpSpPr>
        <p:grpSpPr>
          <a:xfrm>
            <a:off x="2477917" y="3573573"/>
            <a:ext cx="618678" cy="635710"/>
            <a:chOff x="5817157" y="1955090"/>
            <a:chExt cx="618678" cy="635710"/>
          </a:xfrm>
        </p:grpSpPr>
        <p:cxnSp>
          <p:nvCxnSpPr>
            <p:cNvPr id="495" name="Straight Connector 494"/>
            <p:cNvCxnSpPr/>
            <p:nvPr/>
          </p:nvCxnSpPr>
          <p:spPr>
            <a:xfrm flipH="1">
              <a:off x="6400801" y="2260600"/>
              <a:ext cx="35034" cy="254000"/>
            </a:xfrm>
            <a:prstGeom prst="line">
              <a:avLst/>
            </a:prstGeom>
            <a:ln w="19050">
              <a:solidFill>
                <a:srgbClr val="1025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6" name="Straight Connector 495"/>
            <p:cNvCxnSpPr/>
            <p:nvPr/>
          </p:nvCxnSpPr>
          <p:spPr>
            <a:xfrm flipH="1">
              <a:off x="6196828" y="2514600"/>
              <a:ext cx="203972" cy="0"/>
            </a:xfrm>
            <a:prstGeom prst="line">
              <a:avLst/>
            </a:prstGeom>
            <a:ln w="19050">
              <a:solidFill>
                <a:srgbClr val="1025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7" name="Oval 496"/>
            <p:cNvSpPr/>
            <p:nvPr/>
          </p:nvSpPr>
          <p:spPr>
            <a:xfrm>
              <a:off x="5932472" y="1955090"/>
              <a:ext cx="206375" cy="206375"/>
            </a:xfrm>
            <a:prstGeom prst="ellipse">
              <a:avLst/>
            </a:prstGeom>
            <a:solidFill>
              <a:srgbClr val="10253F"/>
            </a:solidFill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Rounded Rectangle 497"/>
            <p:cNvSpPr/>
            <p:nvPr/>
          </p:nvSpPr>
          <p:spPr>
            <a:xfrm>
              <a:off x="5817157" y="2438400"/>
              <a:ext cx="142510" cy="152400"/>
            </a:xfrm>
            <a:prstGeom prst="roundRect">
              <a:avLst/>
            </a:prstGeom>
            <a:solidFill>
              <a:srgbClr val="10253F"/>
            </a:solidFill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Rounded Rectangle 498"/>
            <p:cNvSpPr/>
            <p:nvPr/>
          </p:nvSpPr>
          <p:spPr>
            <a:xfrm rot="19800000" flipH="1">
              <a:off x="5996000" y="2290404"/>
              <a:ext cx="45719" cy="182979"/>
            </a:xfrm>
            <a:prstGeom prst="roundRect">
              <a:avLst/>
            </a:prstGeom>
            <a:solidFill>
              <a:srgbClr val="10253F"/>
            </a:solidFill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Rounded Rectangle 499"/>
            <p:cNvSpPr/>
            <p:nvPr/>
          </p:nvSpPr>
          <p:spPr>
            <a:xfrm rot="1104094">
              <a:off x="5856272" y="2177524"/>
              <a:ext cx="152400" cy="312738"/>
            </a:xfrm>
            <a:prstGeom prst="roundRect">
              <a:avLst/>
            </a:prstGeom>
            <a:solidFill>
              <a:srgbClr val="10253F"/>
            </a:solidFill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Rounded Rectangle 500"/>
            <p:cNvSpPr/>
            <p:nvPr/>
          </p:nvSpPr>
          <p:spPr>
            <a:xfrm rot="16421083" flipH="1">
              <a:off x="6120743" y="2364396"/>
              <a:ext cx="45719" cy="182979"/>
            </a:xfrm>
            <a:prstGeom prst="roundRect">
              <a:avLst/>
            </a:prstGeom>
            <a:solidFill>
              <a:srgbClr val="10253F"/>
            </a:solidFill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5" name="Straight Arrow Connector 24"/>
          <p:cNvCxnSpPr/>
          <p:nvPr/>
        </p:nvCxnSpPr>
        <p:spPr>
          <a:xfrm>
            <a:off x="1659374" y="4375984"/>
            <a:ext cx="325105" cy="4688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3" name="TextBox 502"/>
          <p:cNvSpPr txBox="1"/>
          <p:nvPr/>
        </p:nvSpPr>
        <p:spPr>
          <a:xfrm>
            <a:off x="730422" y="6329426"/>
            <a:ext cx="2854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latin typeface="+mj-lt"/>
              </a:rPr>
              <a:t>Small subset of riders find this specific tool useful.</a:t>
            </a:r>
            <a:endParaRPr lang="en-US" sz="1200" i="1" dirty="0">
              <a:latin typeface="+mj-lt"/>
            </a:endParaRPr>
          </a:p>
        </p:txBody>
      </p:sp>
      <p:grpSp>
        <p:nvGrpSpPr>
          <p:cNvPr id="403" name="Group 402"/>
          <p:cNvGrpSpPr/>
          <p:nvPr/>
        </p:nvGrpSpPr>
        <p:grpSpPr>
          <a:xfrm>
            <a:off x="1461758" y="3573573"/>
            <a:ext cx="618678" cy="635710"/>
            <a:chOff x="5817157" y="1955090"/>
            <a:chExt cx="618678" cy="635710"/>
          </a:xfrm>
        </p:grpSpPr>
        <p:cxnSp>
          <p:nvCxnSpPr>
            <p:cNvPr id="404" name="Straight Connector 403"/>
            <p:cNvCxnSpPr/>
            <p:nvPr/>
          </p:nvCxnSpPr>
          <p:spPr>
            <a:xfrm flipH="1">
              <a:off x="6400801" y="2260600"/>
              <a:ext cx="35034" cy="254000"/>
            </a:xfrm>
            <a:prstGeom prst="line">
              <a:avLst/>
            </a:prstGeom>
            <a:ln w="19050">
              <a:solidFill>
                <a:srgbClr val="1025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/>
            <p:cNvCxnSpPr/>
            <p:nvPr/>
          </p:nvCxnSpPr>
          <p:spPr>
            <a:xfrm flipH="1">
              <a:off x="6196828" y="2514600"/>
              <a:ext cx="203972" cy="0"/>
            </a:xfrm>
            <a:prstGeom prst="line">
              <a:avLst/>
            </a:prstGeom>
            <a:ln w="19050">
              <a:solidFill>
                <a:srgbClr val="1025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6" name="Oval 405"/>
            <p:cNvSpPr/>
            <p:nvPr/>
          </p:nvSpPr>
          <p:spPr>
            <a:xfrm>
              <a:off x="5932472" y="1955090"/>
              <a:ext cx="206375" cy="206375"/>
            </a:xfrm>
            <a:prstGeom prst="ellipse">
              <a:avLst/>
            </a:prstGeom>
            <a:solidFill>
              <a:srgbClr val="10253F"/>
            </a:solidFill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Rounded Rectangle 406"/>
            <p:cNvSpPr/>
            <p:nvPr/>
          </p:nvSpPr>
          <p:spPr>
            <a:xfrm>
              <a:off x="5817157" y="2438400"/>
              <a:ext cx="142510" cy="152400"/>
            </a:xfrm>
            <a:prstGeom prst="roundRect">
              <a:avLst/>
            </a:prstGeom>
            <a:solidFill>
              <a:srgbClr val="10253F"/>
            </a:solidFill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Rounded Rectangle 407"/>
            <p:cNvSpPr/>
            <p:nvPr/>
          </p:nvSpPr>
          <p:spPr>
            <a:xfrm rot="19800000" flipH="1">
              <a:off x="5996000" y="2290404"/>
              <a:ext cx="45719" cy="182979"/>
            </a:xfrm>
            <a:prstGeom prst="roundRect">
              <a:avLst/>
            </a:prstGeom>
            <a:solidFill>
              <a:srgbClr val="10253F"/>
            </a:solidFill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Rounded Rectangle 408"/>
            <p:cNvSpPr/>
            <p:nvPr/>
          </p:nvSpPr>
          <p:spPr>
            <a:xfrm rot="1104094">
              <a:off x="5856272" y="2177524"/>
              <a:ext cx="152400" cy="312738"/>
            </a:xfrm>
            <a:prstGeom prst="roundRect">
              <a:avLst/>
            </a:prstGeom>
            <a:solidFill>
              <a:srgbClr val="10253F"/>
            </a:solidFill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ounded Rectangle 409"/>
            <p:cNvSpPr/>
            <p:nvPr/>
          </p:nvSpPr>
          <p:spPr>
            <a:xfrm rot="16421083" flipH="1">
              <a:off x="6120743" y="2364396"/>
              <a:ext cx="45719" cy="182979"/>
            </a:xfrm>
            <a:prstGeom prst="roundRect">
              <a:avLst/>
            </a:prstGeom>
            <a:solidFill>
              <a:srgbClr val="10253F"/>
            </a:solidFill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5" name="Straight Arrow Connector 34"/>
          <p:cNvCxnSpPr/>
          <p:nvPr/>
        </p:nvCxnSpPr>
        <p:spPr>
          <a:xfrm flipH="1">
            <a:off x="1814767" y="2367622"/>
            <a:ext cx="232463" cy="94012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" name="Straight Arrow Connector 410"/>
          <p:cNvCxnSpPr/>
          <p:nvPr/>
        </p:nvCxnSpPr>
        <p:spPr>
          <a:xfrm>
            <a:off x="2244627" y="2367622"/>
            <a:ext cx="255120" cy="94012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" name="Straight Arrow Connector 412"/>
          <p:cNvCxnSpPr/>
          <p:nvPr/>
        </p:nvCxnSpPr>
        <p:spPr>
          <a:xfrm flipH="1">
            <a:off x="2340945" y="4375984"/>
            <a:ext cx="325105" cy="4688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2" name="TextBox 411"/>
          <p:cNvSpPr txBox="1"/>
          <p:nvPr/>
        </p:nvSpPr>
        <p:spPr>
          <a:xfrm>
            <a:off x="147430" y="1361990"/>
            <a:ext cx="1146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Transit Agency</a:t>
            </a:r>
            <a:endParaRPr lang="en-US" sz="1400" dirty="0">
              <a:latin typeface="+mj-lt"/>
            </a:endParaRPr>
          </a:p>
        </p:txBody>
      </p:sp>
      <p:sp>
        <p:nvSpPr>
          <p:cNvPr id="414" name="TextBox 413"/>
          <p:cNvSpPr txBox="1"/>
          <p:nvPr/>
        </p:nvSpPr>
        <p:spPr>
          <a:xfrm>
            <a:off x="147430" y="3629818"/>
            <a:ext cx="1146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App Developers</a:t>
            </a:r>
            <a:endParaRPr lang="en-US" sz="1400" dirty="0">
              <a:latin typeface="+mj-lt"/>
            </a:endParaRPr>
          </a:p>
        </p:txBody>
      </p:sp>
      <p:sp>
        <p:nvSpPr>
          <p:cNvPr id="415" name="TextBox 414"/>
          <p:cNvSpPr txBox="1"/>
          <p:nvPr/>
        </p:nvSpPr>
        <p:spPr>
          <a:xfrm>
            <a:off x="147430" y="5459497"/>
            <a:ext cx="1146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+mj-lt"/>
              </a:rPr>
              <a:t>Riders</a:t>
            </a:r>
            <a:endParaRPr lang="en-US" sz="1400" dirty="0">
              <a:latin typeface="+mj-lt"/>
            </a:endParaRPr>
          </a:p>
        </p:txBody>
      </p:sp>
      <p:grpSp>
        <p:nvGrpSpPr>
          <p:cNvPr id="416" name="Group 415"/>
          <p:cNvGrpSpPr/>
          <p:nvPr/>
        </p:nvGrpSpPr>
        <p:grpSpPr>
          <a:xfrm flipH="1">
            <a:off x="1618598" y="1307360"/>
            <a:ext cx="1099408" cy="762000"/>
            <a:chOff x="317330" y="5562600"/>
            <a:chExt cx="1099408" cy="762000"/>
          </a:xfrm>
        </p:grpSpPr>
        <p:sp>
          <p:nvSpPr>
            <p:cNvPr id="417" name="Rounded Rectangle 416"/>
            <p:cNvSpPr/>
            <p:nvPr/>
          </p:nvSpPr>
          <p:spPr>
            <a:xfrm>
              <a:off x="317330" y="5562600"/>
              <a:ext cx="1099408" cy="762000"/>
            </a:xfrm>
            <a:prstGeom prst="roundRect">
              <a:avLst>
                <a:gd name="adj" fmla="val 12742"/>
              </a:avLst>
            </a:prstGeom>
            <a:noFill/>
            <a:ln>
              <a:solidFill>
                <a:srgbClr val="1025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8" name="Group 417"/>
            <p:cNvGrpSpPr/>
            <p:nvPr/>
          </p:nvGrpSpPr>
          <p:grpSpPr>
            <a:xfrm>
              <a:off x="950745" y="5703370"/>
              <a:ext cx="382454" cy="477161"/>
              <a:chOff x="883081" y="5676219"/>
              <a:chExt cx="392133" cy="489237"/>
            </a:xfrm>
          </p:grpSpPr>
          <p:grpSp>
            <p:nvGrpSpPr>
              <p:cNvPr id="431" name="Group 430"/>
              <p:cNvGrpSpPr/>
              <p:nvPr/>
            </p:nvGrpSpPr>
            <p:grpSpPr>
              <a:xfrm>
                <a:off x="883081" y="5676219"/>
                <a:ext cx="392133" cy="489237"/>
                <a:chOff x="845455" y="5629275"/>
                <a:chExt cx="429759" cy="536181"/>
              </a:xfrm>
            </p:grpSpPr>
            <p:sp>
              <p:nvSpPr>
                <p:cNvPr id="434" name="Rounded Rectangle 220"/>
                <p:cNvSpPr/>
                <p:nvPr/>
              </p:nvSpPr>
              <p:spPr>
                <a:xfrm>
                  <a:off x="845455" y="5629275"/>
                  <a:ext cx="429755" cy="455439"/>
                </a:xfrm>
                <a:custGeom>
                  <a:avLst/>
                  <a:gdLst>
                    <a:gd name="connsiteX0" fmla="*/ 0 w 429755"/>
                    <a:gd name="connsiteY0" fmla="*/ 71627 h 442205"/>
                    <a:gd name="connsiteX1" fmla="*/ 71627 w 429755"/>
                    <a:gd name="connsiteY1" fmla="*/ 0 h 442205"/>
                    <a:gd name="connsiteX2" fmla="*/ 358128 w 429755"/>
                    <a:gd name="connsiteY2" fmla="*/ 0 h 442205"/>
                    <a:gd name="connsiteX3" fmla="*/ 429755 w 429755"/>
                    <a:gd name="connsiteY3" fmla="*/ 71627 h 442205"/>
                    <a:gd name="connsiteX4" fmla="*/ 429755 w 429755"/>
                    <a:gd name="connsiteY4" fmla="*/ 370578 h 442205"/>
                    <a:gd name="connsiteX5" fmla="*/ 358128 w 429755"/>
                    <a:gd name="connsiteY5" fmla="*/ 442205 h 442205"/>
                    <a:gd name="connsiteX6" fmla="*/ 71627 w 429755"/>
                    <a:gd name="connsiteY6" fmla="*/ 442205 h 442205"/>
                    <a:gd name="connsiteX7" fmla="*/ 0 w 429755"/>
                    <a:gd name="connsiteY7" fmla="*/ 370578 h 442205"/>
                    <a:gd name="connsiteX8" fmla="*/ 0 w 429755"/>
                    <a:gd name="connsiteY8" fmla="*/ 71627 h 442205"/>
                    <a:gd name="connsiteX0" fmla="*/ 0 w 429755"/>
                    <a:gd name="connsiteY0" fmla="*/ 75336 h 445914"/>
                    <a:gd name="connsiteX1" fmla="*/ 71627 w 429755"/>
                    <a:gd name="connsiteY1" fmla="*/ 3709 h 445914"/>
                    <a:gd name="connsiteX2" fmla="*/ 214995 w 429755"/>
                    <a:gd name="connsiteY2" fmla="*/ 0 h 445914"/>
                    <a:gd name="connsiteX3" fmla="*/ 358128 w 429755"/>
                    <a:gd name="connsiteY3" fmla="*/ 3709 h 445914"/>
                    <a:gd name="connsiteX4" fmla="*/ 429755 w 429755"/>
                    <a:gd name="connsiteY4" fmla="*/ 75336 h 445914"/>
                    <a:gd name="connsiteX5" fmla="*/ 429755 w 429755"/>
                    <a:gd name="connsiteY5" fmla="*/ 374287 h 445914"/>
                    <a:gd name="connsiteX6" fmla="*/ 358128 w 429755"/>
                    <a:gd name="connsiteY6" fmla="*/ 445914 h 445914"/>
                    <a:gd name="connsiteX7" fmla="*/ 71627 w 429755"/>
                    <a:gd name="connsiteY7" fmla="*/ 445914 h 445914"/>
                    <a:gd name="connsiteX8" fmla="*/ 0 w 429755"/>
                    <a:gd name="connsiteY8" fmla="*/ 374287 h 445914"/>
                    <a:gd name="connsiteX9" fmla="*/ 0 w 429755"/>
                    <a:gd name="connsiteY9" fmla="*/ 75336 h 445914"/>
                    <a:gd name="connsiteX0" fmla="*/ 0 w 429755"/>
                    <a:gd name="connsiteY0" fmla="*/ 92004 h 462582"/>
                    <a:gd name="connsiteX1" fmla="*/ 71627 w 429755"/>
                    <a:gd name="connsiteY1" fmla="*/ 20377 h 462582"/>
                    <a:gd name="connsiteX2" fmla="*/ 212613 w 429755"/>
                    <a:gd name="connsiteY2" fmla="*/ 0 h 462582"/>
                    <a:gd name="connsiteX3" fmla="*/ 358128 w 429755"/>
                    <a:gd name="connsiteY3" fmla="*/ 20377 h 462582"/>
                    <a:gd name="connsiteX4" fmla="*/ 429755 w 429755"/>
                    <a:gd name="connsiteY4" fmla="*/ 92004 h 462582"/>
                    <a:gd name="connsiteX5" fmla="*/ 429755 w 429755"/>
                    <a:gd name="connsiteY5" fmla="*/ 390955 h 462582"/>
                    <a:gd name="connsiteX6" fmla="*/ 358128 w 429755"/>
                    <a:gd name="connsiteY6" fmla="*/ 462582 h 462582"/>
                    <a:gd name="connsiteX7" fmla="*/ 71627 w 429755"/>
                    <a:gd name="connsiteY7" fmla="*/ 462582 h 462582"/>
                    <a:gd name="connsiteX8" fmla="*/ 0 w 429755"/>
                    <a:gd name="connsiteY8" fmla="*/ 390955 h 462582"/>
                    <a:gd name="connsiteX9" fmla="*/ 0 w 429755"/>
                    <a:gd name="connsiteY9" fmla="*/ 92004 h 462582"/>
                    <a:gd name="connsiteX0" fmla="*/ 0 w 429755"/>
                    <a:gd name="connsiteY0" fmla="*/ 84861 h 455439"/>
                    <a:gd name="connsiteX1" fmla="*/ 71627 w 429755"/>
                    <a:gd name="connsiteY1" fmla="*/ 13234 h 455439"/>
                    <a:gd name="connsiteX2" fmla="*/ 212613 w 429755"/>
                    <a:gd name="connsiteY2" fmla="*/ 0 h 455439"/>
                    <a:gd name="connsiteX3" fmla="*/ 358128 w 429755"/>
                    <a:gd name="connsiteY3" fmla="*/ 13234 h 455439"/>
                    <a:gd name="connsiteX4" fmla="*/ 429755 w 429755"/>
                    <a:gd name="connsiteY4" fmla="*/ 84861 h 455439"/>
                    <a:gd name="connsiteX5" fmla="*/ 429755 w 429755"/>
                    <a:gd name="connsiteY5" fmla="*/ 383812 h 455439"/>
                    <a:gd name="connsiteX6" fmla="*/ 358128 w 429755"/>
                    <a:gd name="connsiteY6" fmla="*/ 455439 h 455439"/>
                    <a:gd name="connsiteX7" fmla="*/ 71627 w 429755"/>
                    <a:gd name="connsiteY7" fmla="*/ 455439 h 455439"/>
                    <a:gd name="connsiteX8" fmla="*/ 0 w 429755"/>
                    <a:gd name="connsiteY8" fmla="*/ 383812 h 455439"/>
                    <a:gd name="connsiteX9" fmla="*/ 0 w 429755"/>
                    <a:gd name="connsiteY9" fmla="*/ 84861 h 455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9755" h="455439">
                      <a:moveTo>
                        <a:pt x="0" y="84861"/>
                      </a:moveTo>
                      <a:cubicBezTo>
                        <a:pt x="0" y="45303"/>
                        <a:pt x="32069" y="13234"/>
                        <a:pt x="71627" y="13234"/>
                      </a:cubicBezTo>
                      <a:lnTo>
                        <a:pt x="212613" y="0"/>
                      </a:lnTo>
                      <a:lnTo>
                        <a:pt x="358128" y="13234"/>
                      </a:lnTo>
                      <a:cubicBezTo>
                        <a:pt x="397686" y="13234"/>
                        <a:pt x="429755" y="45303"/>
                        <a:pt x="429755" y="84861"/>
                      </a:cubicBezTo>
                      <a:lnTo>
                        <a:pt x="429755" y="383812"/>
                      </a:lnTo>
                      <a:cubicBezTo>
                        <a:pt x="429755" y="423370"/>
                        <a:pt x="397686" y="455439"/>
                        <a:pt x="358128" y="455439"/>
                      </a:cubicBezTo>
                      <a:lnTo>
                        <a:pt x="71627" y="455439"/>
                      </a:lnTo>
                      <a:cubicBezTo>
                        <a:pt x="32069" y="455439"/>
                        <a:pt x="0" y="423370"/>
                        <a:pt x="0" y="383812"/>
                      </a:cubicBezTo>
                      <a:lnTo>
                        <a:pt x="0" y="84861"/>
                      </a:lnTo>
                      <a:close/>
                    </a:path>
                  </a:pathLst>
                </a:cu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5" name="Rounded Rectangle 434"/>
                <p:cNvSpPr/>
                <p:nvPr/>
              </p:nvSpPr>
              <p:spPr>
                <a:xfrm>
                  <a:off x="852489" y="5709928"/>
                  <a:ext cx="422725" cy="23595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6" name="Rounded Rectangle 435"/>
                <p:cNvSpPr/>
                <p:nvPr/>
              </p:nvSpPr>
              <p:spPr>
                <a:xfrm>
                  <a:off x="919707" y="5642510"/>
                  <a:ext cx="288817" cy="6741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7" name="Rounded Rectangle 436"/>
                <p:cNvSpPr/>
                <p:nvPr/>
              </p:nvSpPr>
              <p:spPr>
                <a:xfrm>
                  <a:off x="954885" y="5956072"/>
                  <a:ext cx="217924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8" name="Rounded Rectangle 437"/>
                <p:cNvSpPr/>
                <p:nvPr/>
              </p:nvSpPr>
              <p:spPr>
                <a:xfrm>
                  <a:off x="954885" y="6001791"/>
                  <a:ext cx="217924" cy="4571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19050"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9" name="Arc 438"/>
                <p:cNvSpPr/>
                <p:nvPr/>
              </p:nvSpPr>
              <p:spPr>
                <a:xfrm>
                  <a:off x="913647" y="5908374"/>
                  <a:ext cx="127151" cy="141114"/>
                </a:xfrm>
                <a:prstGeom prst="arc">
                  <a:avLst>
                    <a:gd name="adj1" fmla="val 13730035"/>
                    <a:gd name="adj2" fmla="val 18697352"/>
                  </a:avLst>
                </a:prstGeom>
                <a:ln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0" name="Rounded Rectangle 439"/>
                <p:cNvSpPr/>
                <p:nvPr/>
              </p:nvSpPr>
              <p:spPr>
                <a:xfrm>
                  <a:off x="880144" y="5991932"/>
                  <a:ext cx="45719" cy="170204"/>
                </a:xfrm>
                <a:prstGeom prst="roundRect">
                  <a:avLst>
                    <a:gd name="adj" fmla="val 28353"/>
                  </a:avLst>
                </a:pr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1" name="Rounded Rectangle 440"/>
                <p:cNvSpPr/>
                <p:nvPr/>
              </p:nvSpPr>
              <p:spPr>
                <a:xfrm>
                  <a:off x="1201710" y="5995252"/>
                  <a:ext cx="45719" cy="170204"/>
                </a:xfrm>
                <a:prstGeom prst="roundRect">
                  <a:avLst>
                    <a:gd name="adj" fmla="val 28353"/>
                  </a:avLst>
                </a:pr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32" name="Oval 431"/>
              <p:cNvSpPr/>
              <p:nvPr/>
            </p:nvSpPr>
            <p:spPr>
              <a:xfrm>
                <a:off x="910545" y="5982377"/>
                <a:ext cx="59135" cy="5555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Oval 432"/>
              <p:cNvSpPr/>
              <p:nvPr/>
            </p:nvSpPr>
            <p:spPr>
              <a:xfrm>
                <a:off x="1206098" y="5982377"/>
                <a:ext cx="59135" cy="5555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9" name="Group 418"/>
            <p:cNvGrpSpPr/>
            <p:nvPr/>
          </p:nvGrpSpPr>
          <p:grpSpPr>
            <a:xfrm>
              <a:off x="420895" y="5636525"/>
              <a:ext cx="366478" cy="600293"/>
              <a:chOff x="386095" y="5614421"/>
              <a:chExt cx="411578" cy="674167"/>
            </a:xfrm>
          </p:grpSpPr>
          <p:grpSp>
            <p:nvGrpSpPr>
              <p:cNvPr id="420" name="Group 419"/>
              <p:cNvGrpSpPr/>
              <p:nvPr/>
            </p:nvGrpSpPr>
            <p:grpSpPr>
              <a:xfrm>
                <a:off x="386095" y="5614421"/>
                <a:ext cx="411578" cy="674167"/>
                <a:chOff x="386095" y="5614421"/>
                <a:chExt cx="411578" cy="674167"/>
              </a:xfrm>
            </p:grpSpPr>
            <p:cxnSp>
              <p:nvCxnSpPr>
                <p:cNvPr id="425" name="Straight Connector 424"/>
                <p:cNvCxnSpPr/>
                <p:nvPr/>
              </p:nvCxnSpPr>
              <p:spPr>
                <a:xfrm flipV="1">
                  <a:off x="399696" y="6018922"/>
                  <a:ext cx="73919" cy="269666"/>
                </a:xfrm>
                <a:prstGeom prst="line">
                  <a:avLst/>
                </a:prstGeom>
                <a:ln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6" name="Straight Connector 425"/>
                <p:cNvCxnSpPr/>
                <p:nvPr/>
              </p:nvCxnSpPr>
              <p:spPr>
                <a:xfrm flipH="1" flipV="1">
                  <a:off x="710153" y="6018922"/>
                  <a:ext cx="73919" cy="269666"/>
                </a:xfrm>
                <a:prstGeom prst="line">
                  <a:avLst/>
                </a:prstGeom>
                <a:ln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7" name="Rounded Rectangle 426"/>
                <p:cNvSpPr/>
                <p:nvPr/>
              </p:nvSpPr>
              <p:spPr>
                <a:xfrm>
                  <a:off x="414480" y="5614421"/>
                  <a:ext cx="354809" cy="471916"/>
                </a:xfrm>
                <a:prstGeom prst="roundRect">
                  <a:avLst/>
                </a:pr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8" name="Rounded Rectangle 427"/>
                <p:cNvSpPr/>
                <p:nvPr/>
              </p:nvSpPr>
              <p:spPr>
                <a:xfrm>
                  <a:off x="444047" y="5642510"/>
                  <a:ext cx="295674" cy="23595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9" name="Trapezoid 428"/>
                <p:cNvSpPr/>
                <p:nvPr/>
              </p:nvSpPr>
              <p:spPr>
                <a:xfrm>
                  <a:off x="386095" y="6219692"/>
                  <a:ext cx="411578" cy="45116"/>
                </a:xfrm>
                <a:prstGeom prst="trapezoid">
                  <a:avLst/>
                </a:prstGeom>
                <a:solidFill>
                  <a:srgbClr val="1025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0" name="Trapezoid 429"/>
                <p:cNvSpPr/>
                <p:nvPr/>
              </p:nvSpPr>
              <p:spPr>
                <a:xfrm>
                  <a:off x="414480" y="6131183"/>
                  <a:ext cx="354809" cy="45116"/>
                </a:xfrm>
                <a:prstGeom prst="trapezoid">
                  <a:avLst/>
                </a:prstGeom>
                <a:solidFill>
                  <a:srgbClr val="1025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21" name="Oval 420"/>
              <p:cNvSpPr/>
              <p:nvPr/>
            </p:nvSpPr>
            <p:spPr>
              <a:xfrm>
                <a:off x="468695" y="5959605"/>
                <a:ext cx="60201" cy="60201"/>
              </a:xfrm>
              <a:prstGeom prst="ellipse">
                <a:avLst/>
              </a:prstGeom>
              <a:solidFill>
                <a:srgbClr val="C8C2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Oval 423"/>
              <p:cNvSpPr/>
              <p:nvPr/>
            </p:nvSpPr>
            <p:spPr>
              <a:xfrm>
                <a:off x="657726" y="5957434"/>
                <a:ext cx="60201" cy="60201"/>
              </a:xfrm>
              <a:prstGeom prst="ellipse">
                <a:avLst/>
              </a:prstGeom>
              <a:solidFill>
                <a:srgbClr val="C8C2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4739341" y="1307360"/>
            <a:ext cx="4397307" cy="5500038"/>
            <a:chOff x="4739341" y="1307360"/>
            <a:chExt cx="4397307" cy="5500038"/>
          </a:xfrm>
        </p:grpSpPr>
        <p:sp>
          <p:nvSpPr>
            <p:cNvPr id="372" name="Rectangle 371"/>
            <p:cNvSpPr/>
            <p:nvPr/>
          </p:nvSpPr>
          <p:spPr>
            <a:xfrm>
              <a:off x="7716772" y="5487113"/>
              <a:ext cx="1419876" cy="13202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6" name="Group 365"/>
            <p:cNvGrpSpPr/>
            <p:nvPr/>
          </p:nvGrpSpPr>
          <p:grpSpPr>
            <a:xfrm>
              <a:off x="5696466" y="2997117"/>
              <a:ext cx="1840918" cy="310633"/>
              <a:chOff x="5172338" y="2123105"/>
              <a:chExt cx="1840918" cy="1184646"/>
            </a:xfrm>
          </p:grpSpPr>
          <p:cxnSp>
            <p:nvCxnSpPr>
              <p:cNvPr id="360" name="Straight Arrow Connector 359"/>
              <p:cNvCxnSpPr/>
              <p:nvPr/>
            </p:nvCxnSpPr>
            <p:spPr>
              <a:xfrm flipH="1">
                <a:off x="5172338" y="2317151"/>
                <a:ext cx="632681" cy="952500"/>
              </a:xfrm>
              <a:prstGeom prst="straightConnector1">
                <a:avLst/>
              </a:prstGeom>
              <a:ln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1" name="Straight Arrow Connector 360"/>
              <p:cNvCxnSpPr/>
              <p:nvPr/>
            </p:nvCxnSpPr>
            <p:spPr>
              <a:xfrm flipH="1">
                <a:off x="6094929" y="2123105"/>
                <a:ext cx="22508" cy="1184646"/>
              </a:xfrm>
              <a:prstGeom prst="straightConnector1">
                <a:avLst/>
              </a:prstGeom>
              <a:ln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Arrow Connector 361"/>
              <p:cNvCxnSpPr/>
              <p:nvPr/>
            </p:nvCxnSpPr>
            <p:spPr>
              <a:xfrm>
                <a:off x="6425381" y="2317151"/>
                <a:ext cx="587875" cy="952500"/>
              </a:xfrm>
              <a:prstGeom prst="straightConnector1">
                <a:avLst/>
              </a:prstGeom>
              <a:ln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7" name="TextBox 366"/>
            <p:cNvSpPr txBox="1"/>
            <p:nvPr/>
          </p:nvSpPr>
          <p:spPr>
            <a:xfrm>
              <a:off x="6328448" y="2517944"/>
              <a:ext cx="688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DATA</a:t>
              </a:r>
              <a:endParaRPr lang="en-US" dirty="0">
                <a:latin typeface="+mj-lt"/>
              </a:endParaRPr>
            </a:p>
          </p:txBody>
        </p:sp>
        <p:cxnSp>
          <p:nvCxnSpPr>
            <p:cNvPr id="369" name="Straight Arrow Connector 368"/>
            <p:cNvCxnSpPr>
              <a:stCxn id="285" idx="2"/>
              <a:endCxn id="367" idx="0"/>
            </p:cNvCxnSpPr>
            <p:nvPr/>
          </p:nvCxnSpPr>
          <p:spPr>
            <a:xfrm>
              <a:off x="6667840" y="2107460"/>
              <a:ext cx="4613" cy="41048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/>
            <p:cNvGrpSpPr/>
            <p:nvPr/>
          </p:nvGrpSpPr>
          <p:grpSpPr>
            <a:xfrm>
              <a:off x="4739341" y="3555287"/>
              <a:ext cx="3856998" cy="653996"/>
              <a:chOff x="5028255" y="3555287"/>
              <a:chExt cx="3856998" cy="653996"/>
            </a:xfrm>
          </p:grpSpPr>
          <p:grpSp>
            <p:nvGrpSpPr>
              <p:cNvPr id="327" name="Group 326"/>
              <p:cNvGrpSpPr/>
              <p:nvPr/>
            </p:nvGrpSpPr>
            <p:grpSpPr>
              <a:xfrm>
                <a:off x="5837835" y="3555287"/>
                <a:ext cx="618678" cy="635710"/>
                <a:chOff x="5817157" y="1955090"/>
                <a:chExt cx="618678" cy="635710"/>
              </a:xfrm>
            </p:grpSpPr>
            <p:cxnSp>
              <p:nvCxnSpPr>
                <p:cNvPr id="328" name="Straight Connector 327"/>
                <p:cNvCxnSpPr/>
                <p:nvPr/>
              </p:nvCxnSpPr>
              <p:spPr>
                <a:xfrm flipH="1">
                  <a:off x="6400801" y="2260600"/>
                  <a:ext cx="35034" cy="254000"/>
                </a:xfrm>
                <a:prstGeom prst="line">
                  <a:avLst/>
                </a:prstGeom>
                <a:ln w="19050"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9" name="Straight Connector 328"/>
                <p:cNvCxnSpPr/>
                <p:nvPr/>
              </p:nvCxnSpPr>
              <p:spPr>
                <a:xfrm flipH="1">
                  <a:off x="6196828" y="2514600"/>
                  <a:ext cx="203972" cy="0"/>
                </a:xfrm>
                <a:prstGeom prst="line">
                  <a:avLst/>
                </a:prstGeom>
                <a:ln w="19050"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0" name="Oval 329"/>
                <p:cNvSpPr/>
                <p:nvPr/>
              </p:nvSpPr>
              <p:spPr>
                <a:xfrm>
                  <a:off x="5932472" y="1955090"/>
                  <a:ext cx="206375" cy="206375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1" name="Rounded Rectangle 330"/>
                <p:cNvSpPr/>
                <p:nvPr/>
              </p:nvSpPr>
              <p:spPr>
                <a:xfrm>
                  <a:off x="5817157" y="2438400"/>
                  <a:ext cx="142510" cy="152400"/>
                </a:xfrm>
                <a:prstGeom prst="roundRect">
                  <a:avLst/>
                </a:pr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2" name="Rounded Rectangle 331"/>
                <p:cNvSpPr/>
                <p:nvPr/>
              </p:nvSpPr>
              <p:spPr>
                <a:xfrm rot="19800000" flipH="1">
                  <a:off x="5996000" y="2290404"/>
                  <a:ext cx="45719" cy="182979"/>
                </a:xfrm>
                <a:prstGeom prst="roundRect">
                  <a:avLst/>
                </a:pr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3" name="Rounded Rectangle 332"/>
                <p:cNvSpPr/>
                <p:nvPr/>
              </p:nvSpPr>
              <p:spPr>
                <a:xfrm rot="1104094">
                  <a:off x="5856272" y="2177524"/>
                  <a:ext cx="152400" cy="312738"/>
                </a:xfrm>
                <a:prstGeom prst="roundRect">
                  <a:avLst/>
                </a:pr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4" name="Rounded Rectangle 333"/>
                <p:cNvSpPr/>
                <p:nvPr/>
              </p:nvSpPr>
              <p:spPr>
                <a:xfrm rot="16421083" flipH="1">
                  <a:off x="6120743" y="2364396"/>
                  <a:ext cx="45719" cy="182979"/>
                </a:xfrm>
                <a:prstGeom prst="roundRect">
                  <a:avLst/>
                </a:pr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35" name="Group 334"/>
              <p:cNvGrpSpPr/>
              <p:nvPr/>
            </p:nvGrpSpPr>
            <p:grpSpPr>
              <a:xfrm>
                <a:off x="6647415" y="3555287"/>
                <a:ext cx="618678" cy="635710"/>
                <a:chOff x="5817157" y="1955090"/>
                <a:chExt cx="618678" cy="635710"/>
              </a:xfrm>
            </p:grpSpPr>
            <p:cxnSp>
              <p:nvCxnSpPr>
                <p:cNvPr id="336" name="Straight Connector 335"/>
                <p:cNvCxnSpPr/>
                <p:nvPr/>
              </p:nvCxnSpPr>
              <p:spPr>
                <a:xfrm flipH="1">
                  <a:off x="6400801" y="2260600"/>
                  <a:ext cx="35034" cy="254000"/>
                </a:xfrm>
                <a:prstGeom prst="line">
                  <a:avLst/>
                </a:prstGeom>
                <a:ln w="19050"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7" name="Straight Connector 336"/>
                <p:cNvCxnSpPr/>
                <p:nvPr/>
              </p:nvCxnSpPr>
              <p:spPr>
                <a:xfrm flipH="1">
                  <a:off x="6196828" y="2514600"/>
                  <a:ext cx="203972" cy="0"/>
                </a:xfrm>
                <a:prstGeom prst="line">
                  <a:avLst/>
                </a:prstGeom>
                <a:ln w="19050"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8" name="Oval 337"/>
                <p:cNvSpPr/>
                <p:nvPr/>
              </p:nvSpPr>
              <p:spPr>
                <a:xfrm>
                  <a:off x="5932472" y="1955090"/>
                  <a:ext cx="206375" cy="206375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9" name="Rounded Rectangle 338"/>
                <p:cNvSpPr/>
                <p:nvPr/>
              </p:nvSpPr>
              <p:spPr>
                <a:xfrm>
                  <a:off x="5817157" y="2438400"/>
                  <a:ext cx="142510" cy="152400"/>
                </a:xfrm>
                <a:prstGeom prst="roundRect">
                  <a:avLst/>
                </a:pr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0" name="Rounded Rectangle 339"/>
                <p:cNvSpPr/>
                <p:nvPr/>
              </p:nvSpPr>
              <p:spPr>
                <a:xfrm rot="19800000" flipH="1">
                  <a:off x="5996000" y="2290404"/>
                  <a:ext cx="45719" cy="182979"/>
                </a:xfrm>
                <a:prstGeom prst="roundRect">
                  <a:avLst/>
                </a:pr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1" name="Rounded Rectangle 340"/>
                <p:cNvSpPr/>
                <p:nvPr/>
              </p:nvSpPr>
              <p:spPr>
                <a:xfrm rot="1104094">
                  <a:off x="5856272" y="2177524"/>
                  <a:ext cx="152400" cy="312738"/>
                </a:xfrm>
                <a:prstGeom prst="roundRect">
                  <a:avLst/>
                </a:pr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2" name="Rounded Rectangle 341"/>
                <p:cNvSpPr/>
                <p:nvPr/>
              </p:nvSpPr>
              <p:spPr>
                <a:xfrm rot="16421083" flipH="1">
                  <a:off x="6120743" y="2364396"/>
                  <a:ext cx="45719" cy="182979"/>
                </a:xfrm>
                <a:prstGeom prst="roundRect">
                  <a:avLst/>
                </a:pr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43" name="Group 342"/>
              <p:cNvGrpSpPr/>
              <p:nvPr/>
            </p:nvGrpSpPr>
            <p:grpSpPr>
              <a:xfrm>
                <a:off x="7456995" y="3555287"/>
                <a:ext cx="618678" cy="635710"/>
                <a:chOff x="5817157" y="1955090"/>
                <a:chExt cx="618678" cy="635710"/>
              </a:xfrm>
            </p:grpSpPr>
            <p:cxnSp>
              <p:nvCxnSpPr>
                <p:cNvPr id="344" name="Straight Connector 343"/>
                <p:cNvCxnSpPr/>
                <p:nvPr/>
              </p:nvCxnSpPr>
              <p:spPr>
                <a:xfrm flipH="1">
                  <a:off x="6400801" y="2260600"/>
                  <a:ext cx="35034" cy="254000"/>
                </a:xfrm>
                <a:prstGeom prst="line">
                  <a:avLst/>
                </a:prstGeom>
                <a:ln w="19050"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5" name="Straight Connector 344"/>
                <p:cNvCxnSpPr/>
                <p:nvPr/>
              </p:nvCxnSpPr>
              <p:spPr>
                <a:xfrm flipH="1">
                  <a:off x="6196828" y="2514600"/>
                  <a:ext cx="203972" cy="0"/>
                </a:xfrm>
                <a:prstGeom prst="line">
                  <a:avLst/>
                </a:prstGeom>
                <a:ln w="19050"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6" name="Oval 345"/>
                <p:cNvSpPr/>
                <p:nvPr/>
              </p:nvSpPr>
              <p:spPr>
                <a:xfrm>
                  <a:off x="5932472" y="1955090"/>
                  <a:ext cx="206375" cy="206375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7" name="Rounded Rectangle 346"/>
                <p:cNvSpPr/>
                <p:nvPr/>
              </p:nvSpPr>
              <p:spPr>
                <a:xfrm>
                  <a:off x="5817157" y="2438400"/>
                  <a:ext cx="142510" cy="152400"/>
                </a:xfrm>
                <a:prstGeom prst="roundRect">
                  <a:avLst/>
                </a:pr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8" name="Rounded Rectangle 347"/>
                <p:cNvSpPr/>
                <p:nvPr/>
              </p:nvSpPr>
              <p:spPr>
                <a:xfrm rot="19800000" flipH="1">
                  <a:off x="5996000" y="2290404"/>
                  <a:ext cx="45719" cy="182979"/>
                </a:xfrm>
                <a:prstGeom prst="roundRect">
                  <a:avLst/>
                </a:pr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9" name="Rounded Rectangle 348"/>
                <p:cNvSpPr/>
                <p:nvPr/>
              </p:nvSpPr>
              <p:spPr>
                <a:xfrm rot="1104094">
                  <a:off x="5856272" y="2177524"/>
                  <a:ext cx="152400" cy="312738"/>
                </a:xfrm>
                <a:prstGeom prst="roundRect">
                  <a:avLst/>
                </a:pr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0" name="Rounded Rectangle 349"/>
                <p:cNvSpPr/>
                <p:nvPr/>
              </p:nvSpPr>
              <p:spPr>
                <a:xfrm rot="16421083" flipH="1">
                  <a:off x="6120743" y="2364396"/>
                  <a:ext cx="45719" cy="182979"/>
                </a:xfrm>
                <a:prstGeom prst="roundRect">
                  <a:avLst/>
                </a:pr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77" name="Group 376"/>
              <p:cNvGrpSpPr/>
              <p:nvPr/>
            </p:nvGrpSpPr>
            <p:grpSpPr>
              <a:xfrm>
                <a:off x="5028255" y="3573573"/>
                <a:ext cx="618678" cy="635710"/>
                <a:chOff x="5817157" y="1955090"/>
                <a:chExt cx="618678" cy="635710"/>
              </a:xfrm>
            </p:grpSpPr>
            <p:cxnSp>
              <p:nvCxnSpPr>
                <p:cNvPr id="378" name="Straight Connector 377"/>
                <p:cNvCxnSpPr/>
                <p:nvPr/>
              </p:nvCxnSpPr>
              <p:spPr>
                <a:xfrm flipH="1">
                  <a:off x="6400801" y="2260600"/>
                  <a:ext cx="35034" cy="254000"/>
                </a:xfrm>
                <a:prstGeom prst="line">
                  <a:avLst/>
                </a:prstGeom>
                <a:ln w="19050"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9" name="Straight Connector 378"/>
                <p:cNvCxnSpPr/>
                <p:nvPr/>
              </p:nvCxnSpPr>
              <p:spPr>
                <a:xfrm flipH="1">
                  <a:off x="6196828" y="2514600"/>
                  <a:ext cx="203972" cy="0"/>
                </a:xfrm>
                <a:prstGeom prst="line">
                  <a:avLst/>
                </a:prstGeom>
                <a:ln w="19050"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0" name="Oval 379"/>
                <p:cNvSpPr/>
                <p:nvPr/>
              </p:nvSpPr>
              <p:spPr>
                <a:xfrm>
                  <a:off x="5932472" y="1955090"/>
                  <a:ext cx="206375" cy="206375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1" name="Rounded Rectangle 380"/>
                <p:cNvSpPr/>
                <p:nvPr/>
              </p:nvSpPr>
              <p:spPr>
                <a:xfrm>
                  <a:off x="5817157" y="2438400"/>
                  <a:ext cx="142510" cy="152400"/>
                </a:xfrm>
                <a:prstGeom prst="roundRect">
                  <a:avLst/>
                </a:pr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2" name="Rounded Rectangle 381"/>
                <p:cNvSpPr/>
                <p:nvPr/>
              </p:nvSpPr>
              <p:spPr>
                <a:xfrm rot="19800000" flipH="1">
                  <a:off x="5996000" y="2290404"/>
                  <a:ext cx="45719" cy="182979"/>
                </a:xfrm>
                <a:prstGeom prst="roundRect">
                  <a:avLst/>
                </a:pr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3" name="Rounded Rectangle 382"/>
                <p:cNvSpPr/>
                <p:nvPr/>
              </p:nvSpPr>
              <p:spPr>
                <a:xfrm rot="1104094">
                  <a:off x="5856272" y="2177524"/>
                  <a:ext cx="152400" cy="312738"/>
                </a:xfrm>
                <a:prstGeom prst="roundRect">
                  <a:avLst/>
                </a:pr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4" name="Rounded Rectangle 383"/>
                <p:cNvSpPr/>
                <p:nvPr/>
              </p:nvSpPr>
              <p:spPr>
                <a:xfrm rot="16421083" flipH="1">
                  <a:off x="6120743" y="2364396"/>
                  <a:ext cx="45719" cy="182979"/>
                </a:xfrm>
                <a:prstGeom prst="roundRect">
                  <a:avLst/>
                </a:pr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85" name="Group 384"/>
              <p:cNvGrpSpPr/>
              <p:nvPr/>
            </p:nvGrpSpPr>
            <p:grpSpPr>
              <a:xfrm>
                <a:off x="8266575" y="3573573"/>
                <a:ext cx="618678" cy="635710"/>
                <a:chOff x="5817157" y="1955090"/>
                <a:chExt cx="618678" cy="635710"/>
              </a:xfrm>
            </p:grpSpPr>
            <p:cxnSp>
              <p:nvCxnSpPr>
                <p:cNvPr id="386" name="Straight Connector 385"/>
                <p:cNvCxnSpPr/>
                <p:nvPr/>
              </p:nvCxnSpPr>
              <p:spPr>
                <a:xfrm flipH="1">
                  <a:off x="6400801" y="2260600"/>
                  <a:ext cx="35034" cy="254000"/>
                </a:xfrm>
                <a:prstGeom prst="line">
                  <a:avLst/>
                </a:prstGeom>
                <a:ln w="19050"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7" name="Straight Connector 386"/>
                <p:cNvCxnSpPr/>
                <p:nvPr/>
              </p:nvCxnSpPr>
              <p:spPr>
                <a:xfrm flipH="1">
                  <a:off x="6196828" y="2514600"/>
                  <a:ext cx="203972" cy="0"/>
                </a:xfrm>
                <a:prstGeom prst="line">
                  <a:avLst/>
                </a:prstGeom>
                <a:ln w="19050">
                  <a:solidFill>
                    <a:srgbClr val="10253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8" name="Oval 387"/>
                <p:cNvSpPr/>
                <p:nvPr/>
              </p:nvSpPr>
              <p:spPr>
                <a:xfrm>
                  <a:off x="5932472" y="1955090"/>
                  <a:ext cx="206375" cy="206375"/>
                </a:xfrm>
                <a:prstGeom prst="ellipse">
                  <a:avLst/>
                </a:pr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9" name="Rounded Rectangle 388"/>
                <p:cNvSpPr/>
                <p:nvPr/>
              </p:nvSpPr>
              <p:spPr>
                <a:xfrm>
                  <a:off x="5817157" y="2438400"/>
                  <a:ext cx="142510" cy="152400"/>
                </a:xfrm>
                <a:prstGeom prst="roundRect">
                  <a:avLst/>
                </a:pr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0" name="Rounded Rectangle 389"/>
                <p:cNvSpPr/>
                <p:nvPr/>
              </p:nvSpPr>
              <p:spPr>
                <a:xfrm rot="19800000" flipH="1">
                  <a:off x="5996000" y="2290404"/>
                  <a:ext cx="45719" cy="182979"/>
                </a:xfrm>
                <a:prstGeom prst="roundRect">
                  <a:avLst/>
                </a:pr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1" name="Rounded Rectangle 390"/>
                <p:cNvSpPr/>
                <p:nvPr/>
              </p:nvSpPr>
              <p:spPr>
                <a:xfrm rot="1104094">
                  <a:off x="5856272" y="2177524"/>
                  <a:ext cx="152400" cy="312738"/>
                </a:xfrm>
                <a:prstGeom prst="roundRect">
                  <a:avLst/>
                </a:pr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2" name="Rounded Rectangle 391"/>
                <p:cNvSpPr/>
                <p:nvPr/>
              </p:nvSpPr>
              <p:spPr>
                <a:xfrm rot="16421083" flipH="1">
                  <a:off x="6120743" y="2364396"/>
                  <a:ext cx="45719" cy="182979"/>
                </a:xfrm>
                <a:prstGeom prst="roundRect">
                  <a:avLst/>
                </a:prstGeom>
                <a:solidFill>
                  <a:srgbClr val="10253F"/>
                </a:solidFill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351" name="Straight Arrow Connector 350"/>
            <p:cNvCxnSpPr/>
            <p:nvPr/>
          </p:nvCxnSpPr>
          <p:spPr>
            <a:xfrm>
              <a:off x="5030970" y="4260251"/>
              <a:ext cx="218015" cy="62818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Arrow Connector 351"/>
            <p:cNvCxnSpPr/>
            <p:nvPr/>
          </p:nvCxnSpPr>
          <p:spPr>
            <a:xfrm>
              <a:off x="5669550" y="4260251"/>
              <a:ext cx="381941" cy="62818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Arrow Connector 352"/>
            <p:cNvCxnSpPr/>
            <p:nvPr/>
          </p:nvCxnSpPr>
          <p:spPr>
            <a:xfrm>
              <a:off x="5718667" y="4260251"/>
              <a:ext cx="1447537" cy="63771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Arrow Connector 354"/>
            <p:cNvCxnSpPr/>
            <p:nvPr/>
          </p:nvCxnSpPr>
          <p:spPr>
            <a:xfrm flipH="1">
              <a:off x="7987319" y="4260251"/>
              <a:ext cx="391797" cy="63771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Arrow Connector 355"/>
            <p:cNvCxnSpPr/>
            <p:nvPr/>
          </p:nvCxnSpPr>
          <p:spPr>
            <a:xfrm flipH="1">
              <a:off x="7225174" y="4260251"/>
              <a:ext cx="381941" cy="62818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Arrow Connector 356"/>
            <p:cNvCxnSpPr/>
            <p:nvPr/>
          </p:nvCxnSpPr>
          <p:spPr>
            <a:xfrm flipH="1">
              <a:off x="6631399" y="4260251"/>
              <a:ext cx="926600" cy="62818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Arrow Connector 357"/>
            <p:cNvCxnSpPr/>
            <p:nvPr/>
          </p:nvCxnSpPr>
          <p:spPr>
            <a:xfrm>
              <a:off x="6764279" y="4260251"/>
              <a:ext cx="166813" cy="63771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Arrow Connector 358"/>
            <p:cNvCxnSpPr/>
            <p:nvPr/>
          </p:nvCxnSpPr>
          <p:spPr>
            <a:xfrm flipH="1">
              <a:off x="6333103" y="4260251"/>
              <a:ext cx="166813" cy="63771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Arrow Connector 395"/>
            <p:cNvCxnSpPr/>
            <p:nvPr/>
          </p:nvCxnSpPr>
          <p:spPr>
            <a:xfrm flipH="1">
              <a:off x="7372524" y="4260251"/>
              <a:ext cx="959476" cy="62818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Arrow Connector 396"/>
            <p:cNvCxnSpPr/>
            <p:nvPr/>
          </p:nvCxnSpPr>
          <p:spPr>
            <a:xfrm>
              <a:off x="5135564" y="4260251"/>
              <a:ext cx="1419635" cy="62818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/>
            <p:cNvGrpSpPr/>
            <p:nvPr/>
          </p:nvGrpSpPr>
          <p:grpSpPr>
            <a:xfrm>
              <a:off x="4906993" y="5033190"/>
              <a:ext cx="3521694" cy="1287401"/>
              <a:chOff x="5217744" y="5114614"/>
              <a:chExt cx="3521694" cy="1287401"/>
            </a:xfrm>
          </p:grpSpPr>
          <p:grpSp>
            <p:nvGrpSpPr>
              <p:cNvPr id="247" name="Group 246"/>
              <p:cNvGrpSpPr/>
              <p:nvPr/>
            </p:nvGrpSpPr>
            <p:grpSpPr>
              <a:xfrm>
                <a:off x="5217744" y="5114614"/>
                <a:ext cx="280672" cy="1112713"/>
                <a:chOff x="850263" y="1783556"/>
                <a:chExt cx="280672" cy="1112713"/>
              </a:xfrm>
              <a:solidFill>
                <a:srgbClr val="C8C212"/>
              </a:solidFill>
            </p:grpSpPr>
            <p:sp>
              <p:nvSpPr>
                <p:cNvPr id="248" name="Oval 247"/>
                <p:cNvSpPr/>
                <p:nvPr/>
              </p:nvSpPr>
              <p:spPr>
                <a:xfrm>
                  <a:off x="887412" y="1783556"/>
                  <a:ext cx="206375" cy="206375"/>
                </a:xfrm>
                <a:prstGeom prst="ellipse">
                  <a:avLst/>
                </a:prstGeom>
                <a:grpFill/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9" name="Rounded Rectangle 248"/>
                <p:cNvSpPr/>
                <p:nvPr/>
              </p:nvSpPr>
              <p:spPr>
                <a:xfrm>
                  <a:off x="914400" y="2024063"/>
                  <a:ext cx="152400" cy="490538"/>
                </a:xfrm>
                <a:prstGeom prst="roundRect">
                  <a:avLst/>
                </a:prstGeom>
                <a:grpFill/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0" name="Rounded Rectangle 249"/>
                <p:cNvSpPr/>
                <p:nvPr/>
              </p:nvSpPr>
              <p:spPr>
                <a:xfrm rot="817772">
                  <a:off x="871189" y="2354768"/>
                  <a:ext cx="76200" cy="541500"/>
                </a:xfrm>
                <a:prstGeom prst="roundRect">
                  <a:avLst/>
                </a:prstGeom>
                <a:grpFill/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1" name="Rounded Rectangle 250"/>
                <p:cNvSpPr/>
                <p:nvPr/>
              </p:nvSpPr>
              <p:spPr>
                <a:xfrm rot="20782228" flipH="1">
                  <a:off x="1053327" y="2354769"/>
                  <a:ext cx="76200" cy="541500"/>
                </a:xfrm>
                <a:prstGeom prst="roundRect">
                  <a:avLst/>
                </a:prstGeom>
                <a:grpFill/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2" name="Rounded Rectangle 251"/>
                <p:cNvSpPr/>
                <p:nvPr/>
              </p:nvSpPr>
              <p:spPr>
                <a:xfrm rot="817772">
                  <a:off x="850263" y="2035999"/>
                  <a:ext cx="45719" cy="324099"/>
                </a:xfrm>
                <a:prstGeom prst="roundRect">
                  <a:avLst/>
                </a:prstGeom>
                <a:grpFill/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3" name="Rounded Rectangle 252"/>
                <p:cNvSpPr/>
                <p:nvPr/>
              </p:nvSpPr>
              <p:spPr>
                <a:xfrm rot="20782228" flipH="1">
                  <a:off x="1085216" y="2036000"/>
                  <a:ext cx="45719" cy="324099"/>
                </a:xfrm>
                <a:prstGeom prst="roundRect">
                  <a:avLst/>
                </a:prstGeom>
                <a:grpFill/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54" name="Group 253"/>
              <p:cNvGrpSpPr/>
              <p:nvPr/>
            </p:nvGrpSpPr>
            <p:grpSpPr>
              <a:xfrm>
                <a:off x="5750998" y="5114614"/>
                <a:ext cx="280672" cy="1112713"/>
                <a:chOff x="850263" y="1783556"/>
                <a:chExt cx="280672" cy="1112713"/>
              </a:xfrm>
              <a:solidFill>
                <a:srgbClr val="C8C212"/>
              </a:solidFill>
            </p:grpSpPr>
            <p:sp>
              <p:nvSpPr>
                <p:cNvPr id="255" name="Oval 254"/>
                <p:cNvSpPr/>
                <p:nvPr/>
              </p:nvSpPr>
              <p:spPr>
                <a:xfrm>
                  <a:off x="887412" y="1783556"/>
                  <a:ext cx="206375" cy="206375"/>
                </a:xfrm>
                <a:prstGeom prst="ellipse">
                  <a:avLst/>
                </a:prstGeom>
                <a:grpFill/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6" name="Rounded Rectangle 255"/>
                <p:cNvSpPr/>
                <p:nvPr/>
              </p:nvSpPr>
              <p:spPr>
                <a:xfrm>
                  <a:off x="914400" y="2024063"/>
                  <a:ext cx="152400" cy="490538"/>
                </a:xfrm>
                <a:prstGeom prst="roundRect">
                  <a:avLst/>
                </a:prstGeom>
                <a:grpFill/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7" name="Rounded Rectangle 256"/>
                <p:cNvSpPr/>
                <p:nvPr/>
              </p:nvSpPr>
              <p:spPr>
                <a:xfrm rot="817772">
                  <a:off x="871189" y="2354768"/>
                  <a:ext cx="76200" cy="541500"/>
                </a:xfrm>
                <a:prstGeom prst="roundRect">
                  <a:avLst/>
                </a:prstGeom>
                <a:grpFill/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8" name="Rounded Rectangle 257"/>
                <p:cNvSpPr/>
                <p:nvPr/>
              </p:nvSpPr>
              <p:spPr>
                <a:xfrm rot="20782228" flipH="1">
                  <a:off x="1053327" y="2354769"/>
                  <a:ext cx="76200" cy="541500"/>
                </a:xfrm>
                <a:prstGeom prst="roundRect">
                  <a:avLst/>
                </a:prstGeom>
                <a:grpFill/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9" name="Rounded Rectangle 258"/>
                <p:cNvSpPr/>
                <p:nvPr/>
              </p:nvSpPr>
              <p:spPr>
                <a:xfrm rot="817772">
                  <a:off x="850263" y="2035999"/>
                  <a:ext cx="45719" cy="324099"/>
                </a:xfrm>
                <a:prstGeom prst="roundRect">
                  <a:avLst/>
                </a:prstGeom>
                <a:grpFill/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0" name="Rounded Rectangle 259"/>
                <p:cNvSpPr/>
                <p:nvPr/>
              </p:nvSpPr>
              <p:spPr>
                <a:xfrm rot="20782228" flipH="1">
                  <a:off x="1085216" y="2036000"/>
                  <a:ext cx="45719" cy="324099"/>
                </a:xfrm>
                <a:prstGeom prst="roundRect">
                  <a:avLst/>
                </a:prstGeom>
                <a:grpFill/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61" name="Group 260"/>
              <p:cNvGrpSpPr/>
              <p:nvPr/>
            </p:nvGrpSpPr>
            <p:grpSpPr>
              <a:xfrm>
                <a:off x="6272522" y="5114614"/>
                <a:ext cx="280672" cy="1112713"/>
                <a:chOff x="850263" y="1783556"/>
                <a:chExt cx="280672" cy="1112713"/>
              </a:xfrm>
              <a:solidFill>
                <a:srgbClr val="C8C212"/>
              </a:solidFill>
            </p:grpSpPr>
            <p:sp>
              <p:nvSpPr>
                <p:cNvPr id="262" name="Oval 261"/>
                <p:cNvSpPr/>
                <p:nvPr/>
              </p:nvSpPr>
              <p:spPr>
                <a:xfrm>
                  <a:off x="887412" y="1783556"/>
                  <a:ext cx="206375" cy="206375"/>
                </a:xfrm>
                <a:prstGeom prst="ellipse">
                  <a:avLst/>
                </a:prstGeom>
                <a:grpFill/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3" name="Rounded Rectangle 262"/>
                <p:cNvSpPr/>
                <p:nvPr/>
              </p:nvSpPr>
              <p:spPr>
                <a:xfrm>
                  <a:off x="914400" y="2024063"/>
                  <a:ext cx="152400" cy="490538"/>
                </a:xfrm>
                <a:prstGeom prst="roundRect">
                  <a:avLst/>
                </a:prstGeom>
                <a:grpFill/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4" name="Rounded Rectangle 263"/>
                <p:cNvSpPr/>
                <p:nvPr/>
              </p:nvSpPr>
              <p:spPr>
                <a:xfrm rot="817772">
                  <a:off x="871189" y="2354768"/>
                  <a:ext cx="76200" cy="541500"/>
                </a:xfrm>
                <a:prstGeom prst="roundRect">
                  <a:avLst/>
                </a:prstGeom>
                <a:grpFill/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5" name="Rounded Rectangle 264"/>
                <p:cNvSpPr/>
                <p:nvPr/>
              </p:nvSpPr>
              <p:spPr>
                <a:xfrm rot="20782228" flipH="1">
                  <a:off x="1053327" y="2354769"/>
                  <a:ext cx="76200" cy="541500"/>
                </a:xfrm>
                <a:prstGeom prst="roundRect">
                  <a:avLst/>
                </a:prstGeom>
                <a:grpFill/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6" name="Rounded Rectangle 265"/>
                <p:cNvSpPr/>
                <p:nvPr/>
              </p:nvSpPr>
              <p:spPr>
                <a:xfrm rot="817772">
                  <a:off x="850263" y="2035999"/>
                  <a:ext cx="45719" cy="324099"/>
                </a:xfrm>
                <a:prstGeom prst="roundRect">
                  <a:avLst/>
                </a:prstGeom>
                <a:grpFill/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7" name="Rounded Rectangle 266"/>
                <p:cNvSpPr/>
                <p:nvPr/>
              </p:nvSpPr>
              <p:spPr>
                <a:xfrm rot="20782228" flipH="1">
                  <a:off x="1085216" y="2036000"/>
                  <a:ext cx="45719" cy="324099"/>
                </a:xfrm>
                <a:prstGeom prst="roundRect">
                  <a:avLst/>
                </a:prstGeom>
                <a:grpFill/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68" name="Group 267"/>
              <p:cNvGrpSpPr/>
              <p:nvPr/>
            </p:nvGrpSpPr>
            <p:grpSpPr>
              <a:xfrm>
                <a:off x="6817449" y="5114614"/>
                <a:ext cx="280672" cy="1112713"/>
                <a:chOff x="850263" y="1783556"/>
                <a:chExt cx="280672" cy="1112713"/>
              </a:xfrm>
              <a:solidFill>
                <a:srgbClr val="C8C212"/>
              </a:solidFill>
            </p:grpSpPr>
            <p:sp>
              <p:nvSpPr>
                <p:cNvPr id="269" name="Oval 268"/>
                <p:cNvSpPr/>
                <p:nvPr/>
              </p:nvSpPr>
              <p:spPr>
                <a:xfrm>
                  <a:off x="887412" y="1783556"/>
                  <a:ext cx="206375" cy="206375"/>
                </a:xfrm>
                <a:prstGeom prst="ellipse">
                  <a:avLst/>
                </a:prstGeom>
                <a:grpFill/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0" name="Rounded Rectangle 269"/>
                <p:cNvSpPr/>
                <p:nvPr/>
              </p:nvSpPr>
              <p:spPr>
                <a:xfrm>
                  <a:off x="914400" y="2024063"/>
                  <a:ext cx="152400" cy="490538"/>
                </a:xfrm>
                <a:prstGeom prst="roundRect">
                  <a:avLst/>
                </a:prstGeom>
                <a:grpFill/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1" name="Rounded Rectangle 270"/>
                <p:cNvSpPr/>
                <p:nvPr/>
              </p:nvSpPr>
              <p:spPr>
                <a:xfrm rot="817772">
                  <a:off x="871189" y="2354768"/>
                  <a:ext cx="76200" cy="541500"/>
                </a:xfrm>
                <a:prstGeom prst="roundRect">
                  <a:avLst/>
                </a:prstGeom>
                <a:grpFill/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2" name="Rounded Rectangle 271"/>
                <p:cNvSpPr/>
                <p:nvPr/>
              </p:nvSpPr>
              <p:spPr>
                <a:xfrm rot="20782228" flipH="1">
                  <a:off x="1053327" y="2354769"/>
                  <a:ext cx="76200" cy="541500"/>
                </a:xfrm>
                <a:prstGeom prst="roundRect">
                  <a:avLst/>
                </a:prstGeom>
                <a:grpFill/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3" name="Rounded Rectangle 272"/>
                <p:cNvSpPr/>
                <p:nvPr/>
              </p:nvSpPr>
              <p:spPr>
                <a:xfrm rot="817772">
                  <a:off x="850263" y="2035999"/>
                  <a:ext cx="45719" cy="324099"/>
                </a:xfrm>
                <a:prstGeom prst="roundRect">
                  <a:avLst/>
                </a:prstGeom>
                <a:grpFill/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4" name="Rounded Rectangle 273"/>
                <p:cNvSpPr/>
                <p:nvPr/>
              </p:nvSpPr>
              <p:spPr>
                <a:xfrm rot="20782228" flipH="1">
                  <a:off x="1085216" y="2036000"/>
                  <a:ext cx="45719" cy="324099"/>
                </a:xfrm>
                <a:prstGeom prst="roundRect">
                  <a:avLst/>
                </a:prstGeom>
                <a:grpFill/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75" name="Group 274"/>
              <p:cNvGrpSpPr/>
              <p:nvPr/>
            </p:nvGrpSpPr>
            <p:grpSpPr>
              <a:xfrm>
                <a:off x="7342076" y="5114614"/>
                <a:ext cx="280672" cy="1112713"/>
                <a:chOff x="850263" y="1783556"/>
                <a:chExt cx="280672" cy="1112713"/>
              </a:xfrm>
              <a:solidFill>
                <a:srgbClr val="C8C212"/>
              </a:solidFill>
            </p:grpSpPr>
            <p:sp>
              <p:nvSpPr>
                <p:cNvPr id="276" name="Oval 275"/>
                <p:cNvSpPr/>
                <p:nvPr/>
              </p:nvSpPr>
              <p:spPr>
                <a:xfrm>
                  <a:off x="887412" y="1783556"/>
                  <a:ext cx="206375" cy="206375"/>
                </a:xfrm>
                <a:prstGeom prst="ellipse">
                  <a:avLst/>
                </a:prstGeom>
                <a:grpFill/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7" name="Rounded Rectangle 276"/>
                <p:cNvSpPr/>
                <p:nvPr/>
              </p:nvSpPr>
              <p:spPr>
                <a:xfrm>
                  <a:off x="914400" y="2024063"/>
                  <a:ext cx="152400" cy="490538"/>
                </a:xfrm>
                <a:prstGeom prst="roundRect">
                  <a:avLst/>
                </a:prstGeom>
                <a:grpFill/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8" name="Rounded Rectangle 277"/>
                <p:cNvSpPr/>
                <p:nvPr/>
              </p:nvSpPr>
              <p:spPr>
                <a:xfrm rot="817772">
                  <a:off x="871189" y="2354768"/>
                  <a:ext cx="76200" cy="541500"/>
                </a:xfrm>
                <a:prstGeom prst="roundRect">
                  <a:avLst/>
                </a:prstGeom>
                <a:grpFill/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9" name="Rounded Rectangle 278"/>
                <p:cNvSpPr/>
                <p:nvPr/>
              </p:nvSpPr>
              <p:spPr>
                <a:xfrm rot="20782228" flipH="1">
                  <a:off x="1053327" y="2354769"/>
                  <a:ext cx="76200" cy="541500"/>
                </a:xfrm>
                <a:prstGeom prst="roundRect">
                  <a:avLst/>
                </a:prstGeom>
                <a:grpFill/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0" name="Rounded Rectangle 279"/>
                <p:cNvSpPr/>
                <p:nvPr/>
              </p:nvSpPr>
              <p:spPr>
                <a:xfrm rot="817772">
                  <a:off x="850263" y="2035999"/>
                  <a:ext cx="45719" cy="324099"/>
                </a:xfrm>
                <a:prstGeom prst="roundRect">
                  <a:avLst/>
                </a:prstGeom>
                <a:grpFill/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1" name="Rounded Rectangle 280"/>
                <p:cNvSpPr/>
                <p:nvPr/>
              </p:nvSpPr>
              <p:spPr>
                <a:xfrm rot="20782228" flipH="1">
                  <a:off x="1085216" y="2036000"/>
                  <a:ext cx="45719" cy="324099"/>
                </a:xfrm>
                <a:prstGeom prst="roundRect">
                  <a:avLst/>
                </a:prstGeom>
                <a:grpFill/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92" name="Group 291"/>
              <p:cNvGrpSpPr/>
              <p:nvPr/>
            </p:nvGrpSpPr>
            <p:grpSpPr>
              <a:xfrm>
                <a:off x="5340897" y="5289302"/>
                <a:ext cx="280672" cy="1112713"/>
                <a:chOff x="850263" y="1783556"/>
                <a:chExt cx="280672" cy="1112713"/>
              </a:xfrm>
              <a:solidFill>
                <a:srgbClr val="10253F"/>
              </a:solidFill>
            </p:grpSpPr>
            <p:sp>
              <p:nvSpPr>
                <p:cNvPr id="293" name="Oval 292"/>
                <p:cNvSpPr/>
                <p:nvPr/>
              </p:nvSpPr>
              <p:spPr>
                <a:xfrm>
                  <a:off x="887412" y="1783556"/>
                  <a:ext cx="206375" cy="206375"/>
                </a:xfrm>
                <a:prstGeom prst="ellipse">
                  <a:avLst/>
                </a:prstGeom>
                <a:grpFill/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4" name="Rounded Rectangle 293"/>
                <p:cNvSpPr/>
                <p:nvPr/>
              </p:nvSpPr>
              <p:spPr>
                <a:xfrm>
                  <a:off x="914400" y="2024063"/>
                  <a:ext cx="152400" cy="490538"/>
                </a:xfrm>
                <a:prstGeom prst="roundRect">
                  <a:avLst/>
                </a:prstGeom>
                <a:grpFill/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5" name="Rounded Rectangle 294"/>
                <p:cNvSpPr/>
                <p:nvPr/>
              </p:nvSpPr>
              <p:spPr>
                <a:xfrm rot="817772">
                  <a:off x="871189" y="2354768"/>
                  <a:ext cx="76200" cy="541500"/>
                </a:xfrm>
                <a:prstGeom prst="roundRect">
                  <a:avLst/>
                </a:prstGeom>
                <a:grpFill/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6" name="Rounded Rectangle 295"/>
                <p:cNvSpPr/>
                <p:nvPr/>
              </p:nvSpPr>
              <p:spPr>
                <a:xfrm rot="20782228" flipH="1">
                  <a:off x="1053327" y="2354769"/>
                  <a:ext cx="76200" cy="541500"/>
                </a:xfrm>
                <a:prstGeom prst="roundRect">
                  <a:avLst/>
                </a:prstGeom>
                <a:grpFill/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7" name="Rounded Rectangle 296"/>
                <p:cNvSpPr/>
                <p:nvPr/>
              </p:nvSpPr>
              <p:spPr>
                <a:xfrm rot="817772">
                  <a:off x="850263" y="2035999"/>
                  <a:ext cx="45719" cy="324099"/>
                </a:xfrm>
                <a:prstGeom prst="roundRect">
                  <a:avLst/>
                </a:prstGeom>
                <a:grpFill/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8" name="Rounded Rectangle 297"/>
                <p:cNvSpPr/>
                <p:nvPr/>
              </p:nvSpPr>
              <p:spPr>
                <a:xfrm rot="20782228" flipH="1">
                  <a:off x="1085216" y="2036000"/>
                  <a:ext cx="45719" cy="324099"/>
                </a:xfrm>
                <a:prstGeom prst="roundRect">
                  <a:avLst/>
                </a:prstGeom>
                <a:grpFill/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99" name="Group 298"/>
              <p:cNvGrpSpPr/>
              <p:nvPr/>
            </p:nvGrpSpPr>
            <p:grpSpPr>
              <a:xfrm>
                <a:off x="5874151" y="5289302"/>
                <a:ext cx="280672" cy="1112713"/>
                <a:chOff x="850263" y="1783556"/>
                <a:chExt cx="280672" cy="1112713"/>
              </a:xfrm>
              <a:solidFill>
                <a:srgbClr val="10253F"/>
              </a:solidFill>
            </p:grpSpPr>
            <p:sp>
              <p:nvSpPr>
                <p:cNvPr id="300" name="Oval 299"/>
                <p:cNvSpPr/>
                <p:nvPr/>
              </p:nvSpPr>
              <p:spPr>
                <a:xfrm>
                  <a:off x="887412" y="1783556"/>
                  <a:ext cx="206375" cy="206375"/>
                </a:xfrm>
                <a:prstGeom prst="ellipse">
                  <a:avLst/>
                </a:prstGeom>
                <a:grpFill/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1" name="Rounded Rectangle 300"/>
                <p:cNvSpPr/>
                <p:nvPr/>
              </p:nvSpPr>
              <p:spPr>
                <a:xfrm>
                  <a:off x="914400" y="2024063"/>
                  <a:ext cx="152400" cy="490538"/>
                </a:xfrm>
                <a:prstGeom prst="roundRect">
                  <a:avLst/>
                </a:prstGeom>
                <a:grpFill/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2" name="Rounded Rectangle 301"/>
                <p:cNvSpPr/>
                <p:nvPr/>
              </p:nvSpPr>
              <p:spPr>
                <a:xfrm rot="817772">
                  <a:off x="871189" y="2354768"/>
                  <a:ext cx="76200" cy="541500"/>
                </a:xfrm>
                <a:prstGeom prst="roundRect">
                  <a:avLst/>
                </a:prstGeom>
                <a:grpFill/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3" name="Rounded Rectangle 302"/>
                <p:cNvSpPr/>
                <p:nvPr/>
              </p:nvSpPr>
              <p:spPr>
                <a:xfrm rot="20782228" flipH="1">
                  <a:off x="1053327" y="2354769"/>
                  <a:ext cx="76200" cy="541500"/>
                </a:xfrm>
                <a:prstGeom prst="roundRect">
                  <a:avLst/>
                </a:prstGeom>
                <a:grpFill/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4" name="Rounded Rectangle 303"/>
                <p:cNvSpPr/>
                <p:nvPr/>
              </p:nvSpPr>
              <p:spPr>
                <a:xfrm rot="817772">
                  <a:off x="850263" y="2035999"/>
                  <a:ext cx="45719" cy="324099"/>
                </a:xfrm>
                <a:prstGeom prst="roundRect">
                  <a:avLst/>
                </a:prstGeom>
                <a:grpFill/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5" name="Rounded Rectangle 304"/>
                <p:cNvSpPr/>
                <p:nvPr/>
              </p:nvSpPr>
              <p:spPr>
                <a:xfrm rot="20782228" flipH="1">
                  <a:off x="1085216" y="2036000"/>
                  <a:ext cx="45719" cy="324099"/>
                </a:xfrm>
                <a:prstGeom prst="roundRect">
                  <a:avLst/>
                </a:prstGeom>
                <a:grpFill/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6" name="Group 305"/>
              <p:cNvGrpSpPr/>
              <p:nvPr/>
            </p:nvGrpSpPr>
            <p:grpSpPr>
              <a:xfrm>
                <a:off x="6395675" y="5289302"/>
                <a:ext cx="280672" cy="1112713"/>
                <a:chOff x="850263" y="1783556"/>
                <a:chExt cx="280672" cy="1112713"/>
              </a:xfrm>
              <a:solidFill>
                <a:srgbClr val="10253F"/>
              </a:solidFill>
            </p:grpSpPr>
            <p:sp>
              <p:nvSpPr>
                <p:cNvPr id="307" name="Oval 306"/>
                <p:cNvSpPr/>
                <p:nvPr/>
              </p:nvSpPr>
              <p:spPr>
                <a:xfrm>
                  <a:off x="887412" y="1783556"/>
                  <a:ext cx="206375" cy="206375"/>
                </a:xfrm>
                <a:prstGeom prst="ellipse">
                  <a:avLst/>
                </a:prstGeom>
                <a:grpFill/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8" name="Rounded Rectangle 307"/>
                <p:cNvSpPr/>
                <p:nvPr/>
              </p:nvSpPr>
              <p:spPr>
                <a:xfrm>
                  <a:off x="914400" y="2024063"/>
                  <a:ext cx="152400" cy="490538"/>
                </a:xfrm>
                <a:prstGeom prst="roundRect">
                  <a:avLst/>
                </a:prstGeom>
                <a:grpFill/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9" name="Rounded Rectangle 308"/>
                <p:cNvSpPr/>
                <p:nvPr/>
              </p:nvSpPr>
              <p:spPr>
                <a:xfrm rot="817772">
                  <a:off x="871189" y="2354768"/>
                  <a:ext cx="76200" cy="541500"/>
                </a:xfrm>
                <a:prstGeom prst="roundRect">
                  <a:avLst/>
                </a:prstGeom>
                <a:grpFill/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0" name="Rounded Rectangle 309"/>
                <p:cNvSpPr/>
                <p:nvPr/>
              </p:nvSpPr>
              <p:spPr>
                <a:xfrm rot="20782228" flipH="1">
                  <a:off x="1053327" y="2354769"/>
                  <a:ext cx="76200" cy="541500"/>
                </a:xfrm>
                <a:prstGeom prst="roundRect">
                  <a:avLst/>
                </a:prstGeom>
                <a:grpFill/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1" name="Rounded Rectangle 310"/>
                <p:cNvSpPr/>
                <p:nvPr/>
              </p:nvSpPr>
              <p:spPr>
                <a:xfrm rot="817772">
                  <a:off x="850263" y="2035999"/>
                  <a:ext cx="45719" cy="324099"/>
                </a:xfrm>
                <a:prstGeom prst="roundRect">
                  <a:avLst/>
                </a:prstGeom>
                <a:grpFill/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2" name="Rounded Rectangle 311"/>
                <p:cNvSpPr/>
                <p:nvPr/>
              </p:nvSpPr>
              <p:spPr>
                <a:xfrm rot="20782228" flipH="1">
                  <a:off x="1085216" y="2036000"/>
                  <a:ext cx="45719" cy="324099"/>
                </a:xfrm>
                <a:prstGeom prst="roundRect">
                  <a:avLst/>
                </a:prstGeom>
                <a:grpFill/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13" name="Group 312"/>
              <p:cNvGrpSpPr/>
              <p:nvPr/>
            </p:nvGrpSpPr>
            <p:grpSpPr>
              <a:xfrm>
                <a:off x="6940602" y="5289302"/>
                <a:ext cx="280672" cy="1112713"/>
                <a:chOff x="850263" y="1783556"/>
                <a:chExt cx="280672" cy="1112713"/>
              </a:xfrm>
              <a:solidFill>
                <a:srgbClr val="10253F"/>
              </a:solidFill>
            </p:grpSpPr>
            <p:sp>
              <p:nvSpPr>
                <p:cNvPr id="314" name="Oval 313"/>
                <p:cNvSpPr/>
                <p:nvPr/>
              </p:nvSpPr>
              <p:spPr>
                <a:xfrm>
                  <a:off x="887412" y="1783556"/>
                  <a:ext cx="206375" cy="206375"/>
                </a:xfrm>
                <a:prstGeom prst="ellipse">
                  <a:avLst/>
                </a:prstGeom>
                <a:grpFill/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5" name="Rounded Rectangle 314"/>
                <p:cNvSpPr/>
                <p:nvPr/>
              </p:nvSpPr>
              <p:spPr>
                <a:xfrm>
                  <a:off x="914400" y="2024063"/>
                  <a:ext cx="152400" cy="490538"/>
                </a:xfrm>
                <a:prstGeom prst="roundRect">
                  <a:avLst/>
                </a:prstGeom>
                <a:grpFill/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6" name="Rounded Rectangle 315"/>
                <p:cNvSpPr/>
                <p:nvPr/>
              </p:nvSpPr>
              <p:spPr>
                <a:xfrm rot="817772">
                  <a:off x="871189" y="2354768"/>
                  <a:ext cx="76200" cy="541500"/>
                </a:xfrm>
                <a:prstGeom prst="roundRect">
                  <a:avLst/>
                </a:prstGeom>
                <a:grpFill/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7" name="Rounded Rectangle 316"/>
                <p:cNvSpPr/>
                <p:nvPr/>
              </p:nvSpPr>
              <p:spPr>
                <a:xfrm rot="20782228" flipH="1">
                  <a:off x="1053327" y="2354769"/>
                  <a:ext cx="76200" cy="541500"/>
                </a:xfrm>
                <a:prstGeom prst="roundRect">
                  <a:avLst/>
                </a:prstGeom>
                <a:grpFill/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8" name="Rounded Rectangle 317"/>
                <p:cNvSpPr/>
                <p:nvPr/>
              </p:nvSpPr>
              <p:spPr>
                <a:xfrm rot="817772">
                  <a:off x="850263" y="2035999"/>
                  <a:ext cx="45719" cy="324099"/>
                </a:xfrm>
                <a:prstGeom prst="roundRect">
                  <a:avLst/>
                </a:prstGeom>
                <a:grpFill/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9" name="Rounded Rectangle 318"/>
                <p:cNvSpPr/>
                <p:nvPr/>
              </p:nvSpPr>
              <p:spPr>
                <a:xfrm rot="20782228" flipH="1">
                  <a:off x="1085216" y="2036000"/>
                  <a:ext cx="45719" cy="324099"/>
                </a:xfrm>
                <a:prstGeom prst="roundRect">
                  <a:avLst/>
                </a:prstGeom>
                <a:grpFill/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20" name="Group 319"/>
              <p:cNvGrpSpPr/>
              <p:nvPr/>
            </p:nvGrpSpPr>
            <p:grpSpPr>
              <a:xfrm>
                <a:off x="7465229" y="5289302"/>
                <a:ext cx="280672" cy="1112713"/>
                <a:chOff x="850263" y="1783556"/>
                <a:chExt cx="280672" cy="1112713"/>
              </a:xfrm>
              <a:solidFill>
                <a:srgbClr val="10253F"/>
              </a:solidFill>
            </p:grpSpPr>
            <p:sp>
              <p:nvSpPr>
                <p:cNvPr id="321" name="Oval 320"/>
                <p:cNvSpPr/>
                <p:nvPr/>
              </p:nvSpPr>
              <p:spPr>
                <a:xfrm>
                  <a:off x="887412" y="1783556"/>
                  <a:ext cx="206375" cy="206375"/>
                </a:xfrm>
                <a:prstGeom prst="ellipse">
                  <a:avLst/>
                </a:prstGeom>
                <a:grpFill/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2" name="Rounded Rectangle 321"/>
                <p:cNvSpPr/>
                <p:nvPr/>
              </p:nvSpPr>
              <p:spPr>
                <a:xfrm>
                  <a:off x="914400" y="2024063"/>
                  <a:ext cx="152400" cy="490538"/>
                </a:xfrm>
                <a:prstGeom prst="roundRect">
                  <a:avLst/>
                </a:prstGeom>
                <a:grpFill/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3" name="Rounded Rectangle 322"/>
                <p:cNvSpPr/>
                <p:nvPr/>
              </p:nvSpPr>
              <p:spPr>
                <a:xfrm rot="817772">
                  <a:off x="871189" y="2354768"/>
                  <a:ext cx="76200" cy="541500"/>
                </a:xfrm>
                <a:prstGeom prst="roundRect">
                  <a:avLst/>
                </a:prstGeom>
                <a:grpFill/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4" name="Rounded Rectangle 323"/>
                <p:cNvSpPr/>
                <p:nvPr/>
              </p:nvSpPr>
              <p:spPr>
                <a:xfrm rot="20782228" flipH="1">
                  <a:off x="1053327" y="2354769"/>
                  <a:ext cx="76200" cy="541500"/>
                </a:xfrm>
                <a:prstGeom prst="roundRect">
                  <a:avLst/>
                </a:prstGeom>
                <a:grpFill/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5" name="Rounded Rectangle 324"/>
                <p:cNvSpPr/>
                <p:nvPr/>
              </p:nvSpPr>
              <p:spPr>
                <a:xfrm rot="817772">
                  <a:off x="850263" y="2035999"/>
                  <a:ext cx="45719" cy="324099"/>
                </a:xfrm>
                <a:prstGeom prst="roundRect">
                  <a:avLst/>
                </a:prstGeom>
                <a:grpFill/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6" name="Rounded Rectangle 325"/>
                <p:cNvSpPr/>
                <p:nvPr/>
              </p:nvSpPr>
              <p:spPr>
                <a:xfrm rot="20782228" flipH="1">
                  <a:off x="1085216" y="2036000"/>
                  <a:ext cx="45719" cy="324099"/>
                </a:xfrm>
                <a:prstGeom prst="roundRect">
                  <a:avLst/>
                </a:prstGeom>
                <a:grpFill/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54" name="Group 353"/>
              <p:cNvGrpSpPr/>
              <p:nvPr/>
            </p:nvGrpSpPr>
            <p:grpSpPr>
              <a:xfrm>
                <a:off x="7810986" y="5114614"/>
                <a:ext cx="280672" cy="1112713"/>
                <a:chOff x="850263" y="1783556"/>
                <a:chExt cx="280672" cy="1112713"/>
              </a:xfrm>
              <a:solidFill>
                <a:srgbClr val="C8C212"/>
              </a:solidFill>
            </p:grpSpPr>
            <p:sp>
              <p:nvSpPr>
                <p:cNvPr id="363" name="Oval 362"/>
                <p:cNvSpPr/>
                <p:nvPr/>
              </p:nvSpPr>
              <p:spPr>
                <a:xfrm>
                  <a:off x="887412" y="1783556"/>
                  <a:ext cx="206375" cy="206375"/>
                </a:xfrm>
                <a:prstGeom prst="ellipse">
                  <a:avLst/>
                </a:prstGeom>
                <a:grpFill/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4" name="Rounded Rectangle 363"/>
                <p:cNvSpPr/>
                <p:nvPr/>
              </p:nvSpPr>
              <p:spPr>
                <a:xfrm>
                  <a:off x="914400" y="2024063"/>
                  <a:ext cx="152400" cy="490538"/>
                </a:xfrm>
                <a:prstGeom prst="roundRect">
                  <a:avLst/>
                </a:prstGeom>
                <a:grpFill/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5" name="Rounded Rectangle 364"/>
                <p:cNvSpPr/>
                <p:nvPr/>
              </p:nvSpPr>
              <p:spPr>
                <a:xfrm rot="817772">
                  <a:off x="871189" y="2354768"/>
                  <a:ext cx="76200" cy="541500"/>
                </a:xfrm>
                <a:prstGeom prst="roundRect">
                  <a:avLst/>
                </a:prstGeom>
                <a:grpFill/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8" name="Rounded Rectangle 367"/>
                <p:cNvSpPr/>
                <p:nvPr/>
              </p:nvSpPr>
              <p:spPr>
                <a:xfrm rot="20782228" flipH="1">
                  <a:off x="1053327" y="2354769"/>
                  <a:ext cx="76200" cy="541500"/>
                </a:xfrm>
                <a:prstGeom prst="roundRect">
                  <a:avLst/>
                </a:prstGeom>
                <a:grpFill/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0" name="Rounded Rectangle 369"/>
                <p:cNvSpPr/>
                <p:nvPr/>
              </p:nvSpPr>
              <p:spPr>
                <a:xfrm rot="817772">
                  <a:off x="850263" y="2035999"/>
                  <a:ext cx="45719" cy="324099"/>
                </a:xfrm>
                <a:prstGeom prst="roundRect">
                  <a:avLst/>
                </a:prstGeom>
                <a:grpFill/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1" name="Rounded Rectangle 370"/>
                <p:cNvSpPr/>
                <p:nvPr/>
              </p:nvSpPr>
              <p:spPr>
                <a:xfrm rot="20782228" flipH="1">
                  <a:off x="1085216" y="2036000"/>
                  <a:ext cx="45719" cy="324099"/>
                </a:xfrm>
                <a:prstGeom prst="roundRect">
                  <a:avLst/>
                </a:prstGeom>
                <a:grpFill/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73" name="Group 372"/>
              <p:cNvGrpSpPr/>
              <p:nvPr/>
            </p:nvGrpSpPr>
            <p:grpSpPr>
              <a:xfrm>
                <a:off x="8335613" y="5114614"/>
                <a:ext cx="280672" cy="1112713"/>
                <a:chOff x="850263" y="1783556"/>
                <a:chExt cx="280672" cy="1112713"/>
              </a:xfrm>
              <a:solidFill>
                <a:srgbClr val="C8C212"/>
              </a:solidFill>
            </p:grpSpPr>
            <p:sp>
              <p:nvSpPr>
                <p:cNvPr id="375" name="Oval 374"/>
                <p:cNvSpPr/>
                <p:nvPr/>
              </p:nvSpPr>
              <p:spPr>
                <a:xfrm>
                  <a:off x="887412" y="1783556"/>
                  <a:ext cx="206375" cy="206375"/>
                </a:xfrm>
                <a:prstGeom prst="ellipse">
                  <a:avLst/>
                </a:prstGeom>
                <a:grpFill/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3" name="Rounded Rectangle 392"/>
                <p:cNvSpPr/>
                <p:nvPr/>
              </p:nvSpPr>
              <p:spPr>
                <a:xfrm>
                  <a:off x="914400" y="2024063"/>
                  <a:ext cx="152400" cy="490538"/>
                </a:xfrm>
                <a:prstGeom prst="roundRect">
                  <a:avLst/>
                </a:prstGeom>
                <a:grpFill/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4" name="Rounded Rectangle 393"/>
                <p:cNvSpPr/>
                <p:nvPr/>
              </p:nvSpPr>
              <p:spPr>
                <a:xfrm rot="817772">
                  <a:off x="871189" y="2354768"/>
                  <a:ext cx="76200" cy="541500"/>
                </a:xfrm>
                <a:prstGeom prst="roundRect">
                  <a:avLst/>
                </a:prstGeom>
                <a:grpFill/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5" name="Rounded Rectangle 394"/>
                <p:cNvSpPr/>
                <p:nvPr/>
              </p:nvSpPr>
              <p:spPr>
                <a:xfrm rot="20782228" flipH="1">
                  <a:off x="1053327" y="2354769"/>
                  <a:ext cx="76200" cy="541500"/>
                </a:xfrm>
                <a:prstGeom prst="roundRect">
                  <a:avLst/>
                </a:prstGeom>
                <a:grpFill/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8" name="Rounded Rectangle 397"/>
                <p:cNvSpPr/>
                <p:nvPr/>
              </p:nvSpPr>
              <p:spPr>
                <a:xfrm rot="817772">
                  <a:off x="850263" y="2035999"/>
                  <a:ext cx="45719" cy="324099"/>
                </a:xfrm>
                <a:prstGeom prst="roundRect">
                  <a:avLst/>
                </a:prstGeom>
                <a:grpFill/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9" name="Rounded Rectangle 398"/>
                <p:cNvSpPr/>
                <p:nvPr/>
              </p:nvSpPr>
              <p:spPr>
                <a:xfrm rot="20782228" flipH="1">
                  <a:off x="1085216" y="2036000"/>
                  <a:ext cx="45719" cy="324099"/>
                </a:xfrm>
                <a:prstGeom prst="roundRect">
                  <a:avLst/>
                </a:prstGeom>
                <a:grpFill/>
                <a:ln>
                  <a:solidFill>
                    <a:srgbClr val="C8C21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00" name="Group 399"/>
              <p:cNvGrpSpPr/>
              <p:nvPr/>
            </p:nvGrpSpPr>
            <p:grpSpPr>
              <a:xfrm>
                <a:off x="7934139" y="5289302"/>
                <a:ext cx="280672" cy="1112713"/>
                <a:chOff x="850263" y="1783556"/>
                <a:chExt cx="280672" cy="1112713"/>
              </a:xfrm>
              <a:solidFill>
                <a:srgbClr val="10253F"/>
              </a:solidFill>
            </p:grpSpPr>
            <p:sp>
              <p:nvSpPr>
                <p:cNvPr id="401" name="Oval 400"/>
                <p:cNvSpPr/>
                <p:nvPr/>
              </p:nvSpPr>
              <p:spPr>
                <a:xfrm>
                  <a:off x="887412" y="1783556"/>
                  <a:ext cx="206375" cy="206375"/>
                </a:xfrm>
                <a:prstGeom prst="ellipse">
                  <a:avLst/>
                </a:prstGeom>
                <a:grpFill/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2" name="Rounded Rectangle 401"/>
                <p:cNvSpPr/>
                <p:nvPr/>
              </p:nvSpPr>
              <p:spPr>
                <a:xfrm>
                  <a:off x="914400" y="2024063"/>
                  <a:ext cx="152400" cy="490538"/>
                </a:xfrm>
                <a:prstGeom prst="roundRect">
                  <a:avLst/>
                </a:prstGeom>
                <a:grpFill/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3" name="Rounded Rectangle 442"/>
                <p:cNvSpPr/>
                <p:nvPr/>
              </p:nvSpPr>
              <p:spPr>
                <a:xfrm rot="817772">
                  <a:off x="871189" y="2354768"/>
                  <a:ext cx="76200" cy="541500"/>
                </a:xfrm>
                <a:prstGeom prst="roundRect">
                  <a:avLst/>
                </a:prstGeom>
                <a:grpFill/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4" name="Rounded Rectangle 443"/>
                <p:cNvSpPr/>
                <p:nvPr/>
              </p:nvSpPr>
              <p:spPr>
                <a:xfrm rot="20782228" flipH="1">
                  <a:off x="1053327" y="2354769"/>
                  <a:ext cx="76200" cy="541500"/>
                </a:xfrm>
                <a:prstGeom prst="roundRect">
                  <a:avLst/>
                </a:prstGeom>
                <a:grpFill/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5" name="Rounded Rectangle 444"/>
                <p:cNvSpPr/>
                <p:nvPr/>
              </p:nvSpPr>
              <p:spPr>
                <a:xfrm rot="817772">
                  <a:off x="850263" y="2035999"/>
                  <a:ext cx="45719" cy="324099"/>
                </a:xfrm>
                <a:prstGeom prst="roundRect">
                  <a:avLst/>
                </a:prstGeom>
                <a:grpFill/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6" name="Rounded Rectangle 445"/>
                <p:cNvSpPr/>
                <p:nvPr/>
              </p:nvSpPr>
              <p:spPr>
                <a:xfrm rot="20782228" flipH="1">
                  <a:off x="1085216" y="2036000"/>
                  <a:ext cx="45719" cy="324099"/>
                </a:xfrm>
                <a:prstGeom prst="roundRect">
                  <a:avLst/>
                </a:prstGeom>
                <a:grpFill/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47" name="Group 446"/>
              <p:cNvGrpSpPr/>
              <p:nvPr/>
            </p:nvGrpSpPr>
            <p:grpSpPr>
              <a:xfrm>
                <a:off x="8458766" y="5289302"/>
                <a:ext cx="280672" cy="1112713"/>
                <a:chOff x="850263" y="1783556"/>
                <a:chExt cx="280672" cy="1112713"/>
              </a:xfrm>
              <a:solidFill>
                <a:srgbClr val="10253F"/>
              </a:solidFill>
            </p:grpSpPr>
            <p:sp>
              <p:nvSpPr>
                <p:cNvPr id="448" name="Oval 447"/>
                <p:cNvSpPr/>
                <p:nvPr/>
              </p:nvSpPr>
              <p:spPr>
                <a:xfrm>
                  <a:off x="887412" y="1783556"/>
                  <a:ext cx="206375" cy="206375"/>
                </a:xfrm>
                <a:prstGeom prst="ellipse">
                  <a:avLst/>
                </a:prstGeom>
                <a:grpFill/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9" name="Rounded Rectangle 448"/>
                <p:cNvSpPr/>
                <p:nvPr/>
              </p:nvSpPr>
              <p:spPr>
                <a:xfrm>
                  <a:off x="914400" y="2024063"/>
                  <a:ext cx="152400" cy="490538"/>
                </a:xfrm>
                <a:prstGeom prst="roundRect">
                  <a:avLst/>
                </a:prstGeom>
                <a:grpFill/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0" name="Rounded Rectangle 449"/>
                <p:cNvSpPr/>
                <p:nvPr/>
              </p:nvSpPr>
              <p:spPr>
                <a:xfrm rot="817772">
                  <a:off x="871189" y="2354768"/>
                  <a:ext cx="76200" cy="541500"/>
                </a:xfrm>
                <a:prstGeom prst="roundRect">
                  <a:avLst/>
                </a:prstGeom>
                <a:grpFill/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1" name="Rounded Rectangle 450"/>
                <p:cNvSpPr/>
                <p:nvPr/>
              </p:nvSpPr>
              <p:spPr>
                <a:xfrm rot="20782228" flipH="1">
                  <a:off x="1053327" y="2354769"/>
                  <a:ext cx="76200" cy="541500"/>
                </a:xfrm>
                <a:prstGeom prst="roundRect">
                  <a:avLst/>
                </a:prstGeom>
                <a:grpFill/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2" name="Rounded Rectangle 451"/>
                <p:cNvSpPr/>
                <p:nvPr/>
              </p:nvSpPr>
              <p:spPr>
                <a:xfrm rot="817772">
                  <a:off x="850263" y="2035999"/>
                  <a:ext cx="45719" cy="324099"/>
                </a:xfrm>
                <a:prstGeom prst="roundRect">
                  <a:avLst/>
                </a:prstGeom>
                <a:grpFill/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3" name="Rounded Rectangle 452"/>
                <p:cNvSpPr/>
                <p:nvPr/>
              </p:nvSpPr>
              <p:spPr>
                <a:xfrm rot="20782228" flipH="1">
                  <a:off x="1085216" y="2036000"/>
                  <a:ext cx="45719" cy="324099"/>
                </a:xfrm>
                <a:prstGeom prst="roundRect">
                  <a:avLst/>
                </a:prstGeom>
                <a:grpFill/>
                <a:ln>
                  <a:solidFill>
                    <a:srgbClr val="10253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504" name="TextBox 503"/>
            <p:cNvSpPr txBox="1"/>
            <p:nvPr/>
          </p:nvSpPr>
          <p:spPr>
            <a:xfrm>
              <a:off x="7430656" y="2887276"/>
              <a:ext cx="15527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+mj-lt"/>
                </a:rPr>
                <a:t>Anyone can access data</a:t>
              </a:r>
              <a:endParaRPr lang="en-US" sz="1400" dirty="0">
                <a:latin typeface="+mj-lt"/>
              </a:endParaRPr>
            </a:p>
          </p:txBody>
        </p:sp>
        <p:sp>
          <p:nvSpPr>
            <p:cNvPr id="505" name="TextBox 504"/>
            <p:cNvSpPr txBox="1"/>
            <p:nvPr/>
          </p:nvSpPr>
          <p:spPr>
            <a:xfrm>
              <a:off x="5235360" y="6329426"/>
              <a:ext cx="30725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 smtClean="0">
                  <a:latin typeface="+mj-lt"/>
                </a:rPr>
                <a:t>Many riders access a diverse market of tools powered by GTFS.</a:t>
              </a:r>
              <a:endParaRPr lang="en-US" sz="1200" i="1" dirty="0">
                <a:latin typeface="+mj-lt"/>
              </a:endParaRPr>
            </a:p>
          </p:txBody>
        </p:sp>
        <p:sp>
          <p:nvSpPr>
            <p:cNvPr id="506" name="TextBox 505"/>
            <p:cNvSpPr txBox="1"/>
            <p:nvPr/>
          </p:nvSpPr>
          <p:spPr>
            <a:xfrm>
              <a:off x="7373404" y="1325378"/>
              <a:ext cx="155276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+mj-lt"/>
                </a:rPr>
                <a:t>Agency produces data and opens it once.</a:t>
              </a:r>
              <a:endParaRPr lang="en-US" sz="1400" dirty="0">
                <a:latin typeface="+mj-lt"/>
              </a:endParaRPr>
            </a:p>
          </p:txBody>
        </p:sp>
        <p:cxnSp>
          <p:nvCxnSpPr>
            <p:cNvPr id="422" name="Straight Arrow Connector 421"/>
            <p:cNvCxnSpPr/>
            <p:nvPr/>
          </p:nvCxnSpPr>
          <p:spPr>
            <a:xfrm flipH="1">
              <a:off x="5442450" y="4250725"/>
              <a:ext cx="166813" cy="63771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Arrow Connector 422"/>
            <p:cNvCxnSpPr/>
            <p:nvPr/>
          </p:nvCxnSpPr>
          <p:spPr>
            <a:xfrm>
              <a:off x="7695454" y="4260251"/>
              <a:ext cx="166813" cy="63771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2" name="Group 441"/>
            <p:cNvGrpSpPr/>
            <p:nvPr/>
          </p:nvGrpSpPr>
          <p:grpSpPr>
            <a:xfrm flipH="1">
              <a:off x="6107890" y="1307360"/>
              <a:ext cx="1099408" cy="762000"/>
              <a:chOff x="317330" y="5562600"/>
              <a:chExt cx="1099408" cy="762000"/>
            </a:xfrm>
          </p:grpSpPr>
          <p:sp>
            <p:nvSpPr>
              <p:cNvPr id="454" name="Rounded Rectangle 453"/>
              <p:cNvSpPr/>
              <p:nvPr/>
            </p:nvSpPr>
            <p:spPr>
              <a:xfrm>
                <a:off x="317330" y="5562600"/>
                <a:ext cx="1099408" cy="762000"/>
              </a:xfrm>
              <a:prstGeom prst="roundRect">
                <a:avLst>
                  <a:gd name="adj" fmla="val 12742"/>
                </a:avLst>
              </a:prstGeom>
              <a:noFill/>
              <a:ln>
                <a:solidFill>
                  <a:srgbClr val="10253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55" name="Group 454"/>
              <p:cNvGrpSpPr/>
              <p:nvPr/>
            </p:nvGrpSpPr>
            <p:grpSpPr>
              <a:xfrm>
                <a:off x="950745" y="5703370"/>
                <a:ext cx="382450" cy="477161"/>
                <a:chOff x="883081" y="5676219"/>
                <a:chExt cx="392129" cy="489237"/>
              </a:xfrm>
            </p:grpSpPr>
            <p:grpSp>
              <p:nvGrpSpPr>
                <p:cNvPr id="466" name="Group 465"/>
                <p:cNvGrpSpPr/>
                <p:nvPr/>
              </p:nvGrpSpPr>
              <p:grpSpPr>
                <a:xfrm>
                  <a:off x="883081" y="5676219"/>
                  <a:ext cx="392129" cy="489237"/>
                  <a:chOff x="845455" y="5629275"/>
                  <a:chExt cx="429755" cy="536181"/>
                </a:xfrm>
              </p:grpSpPr>
              <p:sp>
                <p:nvSpPr>
                  <p:cNvPr id="469" name="Rounded Rectangle 220"/>
                  <p:cNvSpPr/>
                  <p:nvPr/>
                </p:nvSpPr>
                <p:spPr>
                  <a:xfrm>
                    <a:off x="845455" y="5629275"/>
                    <a:ext cx="429755" cy="455439"/>
                  </a:xfrm>
                  <a:custGeom>
                    <a:avLst/>
                    <a:gdLst>
                      <a:gd name="connsiteX0" fmla="*/ 0 w 429755"/>
                      <a:gd name="connsiteY0" fmla="*/ 71627 h 442205"/>
                      <a:gd name="connsiteX1" fmla="*/ 71627 w 429755"/>
                      <a:gd name="connsiteY1" fmla="*/ 0 h 442205"/>
                      <a:gd name="connsiteX2" fmla="*/ 358128 w 429755"/>
                      <a:gd name="connsiteY2" fmla="*/ 0 h 442205"/>
                      <a:gd name="connsiteX3" fmla="*/ 429755 w 429755"/>
                      <a:gd name="connsiteY3" fmla="*/ 71627 h 442205"/>
                      <a:gd name="connsiteX4" fmla="*/ 429755 w 429755"/>
                      <a:gd name="connsiteY4" fmla="*/ 370578 h 442205"/>
                      <a:gd name="connsiteX5" fmla="*/ 358128 w 429755"/>
                      <a:gd name="connsiteY5" fmla="*/ 442205 h 442205"/>
                      <a:gd name="connsiteX6" fmla="*/ 71627 w 429755"/>
                      <a:gd name="connsiteY6" fmla="*/ 442205 h 442205"/>
                      <a:gd name="connsiteX7" fmla="*/ 0 w 429755"/>
                      <a:gd name="connsiteY7" fmla="*/ 370578 h 442205"/>
                      <a:gd name="connsiteX8" fmla="*/ 0 w 429755"/>
                      <a:gd name="connsiteY8" fmla="*/ 71627 h 442205"/>
                      <a:gd name="connsiteX0" fmla="*/ 0 w 429755"/>
                      <a:gd name="connsiteY0" fmla="*/ 75336 h 445914"/>
                      <a:gd name="connsiteX1" fmla="*/ 71627 w 429755"/>
                      <a:gd name="connsiteY1" fmla="*/ 3709 h 445914"/>
                      <a:gd name="connsiteX2" fmla="*/ 214995 w 429755"/>
                      <a:gd name="connsiteY2" fmla="*/ 0 h 445914"/>
                      <a:gd name="connsiteX3" fmla="*/ 358128 w 429755"/>
                      <a:gd name="connsiteY3" fmla="*/ 3709 h 445914"/>
                      <a:gd name="connsiteX4" fmla="*/ 429755 w 429755"/>
                      <a:gd name="connsiteY4" fmla="*/ 75336 h 445914"/>
                      <a:gd name="connsiteX5" fmla="*/ 429755 w 429755"/>
                      <a:gd name="connsiteY5" fmla="*/ 374287 h 445914"/>
                      <a:gd name="connsiteX6" fmla="*/ 358128 w 429755"/>
                      <a:gd name="connsiteY6" fmla="*/ 445914 h 445914"/>
                      <a:gd name="connsiteX7" fmla="*/ 71627 w 429755"/>
                      <a:gd name="connsiteY7" fmla="*/ 445914 h 445914"/>
                      <a:gd name="connsiteX8" fmla="*/ 0 w 429755"/>
                      <a:gd name="connsiteY8" fmla="*/ 374287 h 445914"/>
                      <a:gd name="connsiteX9" fmla="*/ 0 w 429755"/>
                      <a:gd name="connsiteY9" fmla="*/ 75336 h 445914"/>
                      <a:gd name="connsiteX0" fmla="*/ 0 w 429755"/>
                      <a:gd name="connsiteY0" fmla="*/ 92004 h 462582"/>
                      <a:gd name="connsiteX1" fmla="*/ 71627 w 429755"/>
                      <a:gd name="connsiteY1" fmla="*/ 20377 h 462582"/>
                      <a:gd name="connsiteX2" fmla="*/ 212613 w 429755"/>
                      <a:gd name="connsiteY2" fmla="*/ 0 h 462582"/>
                      <a:gd name="connsiteX3" fmla="*/ 358128 w 429755"/>
                      <a:gd name="connsiteY3" fmla="*/ 20377 h 462582"/>
                      <a:gd name="connsiteX4" fmla="*/ 429755 w 429755"/>
                      <a:gd name="connsiteY4" fmla="*/ 92004 h 462582"/>
                      <a:gd name="connsiteX5" fmla="*/ 429755 w 429755"/>
                      <a:gd name="connsiteY5" fmla="*/ 390955 h 462582"/>
                      <a:gd name="connsiteX6" fmla="*/ 358128 w 429755"/>
                      <a:gd name="connsiteY6" fmla="*/ 462582 h 462582"/>
                      <a:gd name="connsiteX7" fmla="*/ 71627 w 429755"/>
                      <a:gd name="connsiteY7" fmla="*/ 462582 h 462582"/>
                      <a:gd name="connsiteX8" fmla="*/ 0 w 429755"/>
                      <a:gd name="connsiteY8" fmla="*/ 390955 h 462582"/>
                      <a:gd name="connsiteX9" fmla="*/ 0 w 429755"/>
                      <a:gd name="connsiteY9" fmla="*/ 92004 h 462582"/>
                      <a:gd name="connsiteX0" fmla="*/ 0 w 429755"/>
                      <a:gd name="connsiteY0" fmla="*/ 84861 h 455439"/>
                      <a:gd name="connsiteX1" fmla="*/ 71627 w 429755"/>
                      <a:gd name="connsiteY1" fmla="*/ 13234 h 455439"/>
                      <a:gd name="connsiteX2" fmla="*/ 212613 w 429755"/>
                      <a:gd name="connsiteY2" fmla="*/ 0 h 455439"/>
                      <a:gd name="connsiteX3" fmla="*/ 358128 w 429755"/>
                      <a:gd name="connsiteY3" fmla="*/ 13234 h 455439"/>
                      <a:gd name="connsiteX4" fmla="*/ 429755 w 429755"/>
                      <a:gd name="connsiteY4" fmla="*/ 84861 h 455439"/>
                      <a:gd name="connsiteX5" fmla="*/ 429755 w 429755"/>
                      <a:gd name="connsiteY5" fmla="*/ 383812 h 455439"/>
                      <a:gd name="connsiteX6" fmla="*/ 358128 w 429755"/>
                      <a:gd name="connsiteY6" fmla="*/ 455439 h 455439"/>
                      <a:gd name="connsiteX7" fmla="*/ 71627 w 429755"/>
                      <a:gd name="connsiteY7" fmla="*/ 455439 h 455439"/>
                      <a:gd name="connsiteX8" fmla="*/ 0 w 429755"/>
                      <a:gd name="connsiteY8" fmla="*/ 383812 h 455439"/>
                      <a:gd name="connsiteX9" fmla="*/ 0 w 429755"/>
                      <a:gd name="connsiteY9" fmla="*/ 84861 h 455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29755" h="455439">
                        <a:moveTo>
                          <a:pt x="0" y="84861"/>
                        </a:moveTo>
                        <a:cubicBezTo>
                          <a:pt x="0" y="45303"/>
                          <a:pt x="32069" y="13234"/>
                          <a:pt x="71627" y="13234"/>
                        </a:cubicBezTo>
                        <a:lnTo>
                          <a:pt x="212613" y="0"/>
                        </a:lnTo>
                        <a:lnTo>
                          <a:pt x="358128" y="13234"/>
                        </a:lnTo>
                        <a:cubicBezTo>
                          <a:pt x="397686" y="13234"/>
                          <a:pt x="429755" y="45303"/>
                          <a:pt x="429755" y="84861"/>
                        </a:cubicBezTo>
                        <a:lnTo>
                          <a:pt x="429755" y="383812"/>
                        </a:lnTo>
                        <a:cubicBezTo>
                          <a:pt x="429755" y="423370"/>
                          <a:pt x="397686" y="455439"/>
                          <a:pt x="358128" y="455439"/>
                        </a:cubicBezTo>
                        <a:lnTo>
                          <a:pt x="71627" y="455439"/>
                        </a:lnTo>
                        <a:cubicBezTo>
                          <a:pt x="32069" y="455439"/>
                          <a:pt x="0" y="423370"/>
                          <a:pt x="0" y="383812"/>
                        </a:cubicBezTo>
                        <a:lnTo>
                          <a:pt x="0" y="84861"/>
                        </a:lnTo>
                        <a:close/>
                      </a:path>
                    </a:pathLst>
                  </a:custGeom>
                  <a:solidFill>
                    <a:srgbClr val="10253F"/>
                  </a:solidFill>
                  <a:ln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0" name="Rounded Rectangle 469"/>
                  <p:cNvSpPr/>
                  <p:nvPr/>
                </p:nvSpPr>
                <p:spPr>
                  <a:xfrm>
                    <a:off x="852486" y="5709928"/>
                    <a:ext cx="422723" cy="235958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1" name="Rounded Rectangle 470"/>
                  <p:cNvSpPr/>
                  <p:nvPr/>
                </p:nvSpPr>
                <p:spPr>
                  <a:xfrm>
                    <a:off x="919707" y="5642510"/>
                    <a:ext cx="288817" cy="67418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2" name="Rounded Rectangle 471"/>
                  <p:cNvSpPr/>
                  <p:nvPr/>
                </p:nvSpPr>
                <p:spPr>
                  <a:xfrm>
                    <a:off x="954885" y="5956072"/>
                    <a:ext cx="217924" cy="4571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3" name="Rounded Rectangle 472"/>
                  <p:cNvSpPr/>
                  <p:nvPr/>
                </p:nvSpPr>
                <p:spPr>
                  <a:xfrm>
                    <a:off x="954885" y="6001791"/>
                    <a:ext cx="217924" cy="45719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19050"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4" name="Arc 473"/>
                  <p:cNvSpPr/>
                  <p:nvPr/>
                </p:nvSpPr>
                <p:spPr>
                  <a:xfrm>
                    <a:off x="899562" y="5908374"/>
                    <a:ext cx="127151" cy="141114"/>
                  </a:xfrm>
                  <a:prstGeom prst="arc">
                    <a:avLst>
                      <a:gd name="adj1" fmla="val 13730035"/>
                      <a:gd name="adj2" fmla="val 18697352"/>
                    </a:avLst>
                  </a:prstGeom>
                  <a:ln>
                    <a:solidFill>
                      <a:srgbClr val="10253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5" name="Rounded Rectangle 474"/>
                  <p:cNvSpPr/>
                  <p:nvPr/>
                </p:nvSpPr>
                <p:spPr>
                  <a:xfrm>
                    <a:off x="880144" y="5991932"/>
                    <a:ext cx="45719" cy="170204"/>
                  </a:xfrm>
                  <a:prstGeom prst="roundRect">
                    <a:avLst>
                      <a:gd name="adj" fmla="val 28353"/>
                    </a:avLst>
                  </a:prstGeom>
                  <a:solidFill>
                    <a:srgbClr val="10253F"/>
                  </a:solidFill>
                  <a:ln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6" name="Rounded Rectangle 475"/>
                  <p:cNvSpPr/>
                  <p:nvPr/>
                </p:nvSpPr>
                <p:spPr>
                  <a:xfrm>
                    <a:off x="1201710" y="5995252"/>
                    <a:ext cx="45719" cy="170204"/>
                  </a:xfrm>
                  <a:prstGeom prst="roundRect">
                    <a:avLst>
                      <a:gd name="adj" fmla="val 28353"/>
                    </a:avLst>
                  </a:prstGeom>
                  <a:solidFill>
                    <a:srgbClr val="10253F"/>
                  </a:solidFill>
                  <a:ln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67" name="Oval 466"/>
                <p:cNvSpPr/>
                <p:nvPr/>
              </p:nvSpPr>
              <p:spPr>
                <a:xfrm>
                  <a:off x="910545" y="5982377"/>
                  <a:ext cx="59135" cy="5555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8" name="Oval 467"/>
                <p:cNvSpPr/>
                <p:nvPr/>
              </p:nvSpPr>
              <p:spPr>
                <a:xfrm>
                  <a:off x="1206098" y="5982377"/>
                  <a:ext cx="59135" cy="5555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56" name="Group 455"/>
              <p:cNvGrpSpPr/>
              <p:nvPr/>
            </p:nvGrpSpPr>
            <p:grpSpPr>
              <a:xfrm>
                <a:off x="420895" y="5636525"/>
                <a:ext cx="366478" cy="600293"/>
                <a:chOff x="386095" y="5614421"/>
                <a:chExt cx="411578" cy="674167"/>
              </a:xfrm>
            </p:grpSpPr>
            <p:grpSp>
              <p:nvGrpSpPr>
                <p:cNvPr id="457" name="Group 456"/>
                <p:cNvGrpSpPr/>
                <p:nvPr/>
              </p:nvGrpSpPr>
              <p:grpSpPr>
                <a:xfrm>
                  <a:off x="386095" y="5614421"/>
                  <a:ext cx="411578" cy="674167"/>
                  <a:chOff x="386095" y="5614421"/>
                  <a:chExt cx="411578" cy="674167"/>
                </a:xfrm>
              </p:grpSpPr>
              <p:cxnSp>
                <p:nvCxnSpPr>
                  <p:cNvPr id="460" name="Straight Connector 459"/>
                  <p:cNvCxnSpPr/>
                  <p:nvPr/>
                </p:nvCxnSpPr>
                <p:spPr>
                  <a:xfrm flipV="1">
                    <a:off x="399696" y="6018922"/>
                    <a:ext cx="73919" cy="269666"/>
                  </a:xfrm>
                  <a:prstGeom prst="line">
                    <a:avLst/>
                  </a:prstGeom>
                  <a:ln>
                    <a:solidFill>
                      <a:srgbClr val="10253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1" name="Straight Connector 460"/>
                  <p:cNvCxnSpPr/>
                  <p:nvPr/>
                </p:nvCxnSpPr>
                <p:spPr>
                  <a:xfrm flipH="1" flipV="1">
                    <a:off x="710153" y="6018922"/>
                    <a:ext cx="73919" cy="269666"/>
                  </a:xfrm>
                  <a:prstGeom prst="line">
                    <a:avLst/>
                  </a:prstGeom>
                  <a:ln>
                    <a:solidFill>
                      <a:srgbClr val="10253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62" name="Rounded Rectangle 461"/>
                  <p:cNvSpPr/>
                  <p:nvPr/>
                </p:nvSpPr>
                <p:spPr>
                  <a:xfrm>
                    <a:off x="414480" y="5614421"/>
                    <a:ext cx="354809" cy="471916"/>
                  </a:xfrm>
                  <a:prstGeom prst="roundRect">
                    <a:avLst/>
                  </a:prstGeom>
                  <a:solidFill>
                    <a:srgbClr val="10253F"/>
                  </a:solidFill>
                  <a:ln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3" name="Rounded Rectangle 462"/>
                  <p:cNvSpPr/>
                  <p:nvPr/>
                </p:nvSpPr>
                <p:spPr>
                  <a:xfrm>
                    <a:off x="444047" y="5642510"/>
                    <a:ext cx="295674" cy="235958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solidFill>
                      <a:srgbClr val="10253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4" name="Trapezoid 463"/>
                  <p:cNvSpPr/>
                  <p:nvPr/>
                </p:nvSpPr>
                <p:spPr>
                  <a:xfrm>
                    <a:off x="386095" y="6219692"/>
                    <a:ext cx="411578" cy="45116"/>
                  </a:xfrm>
                  <a:prstGeom prst="trapezoid">
                    <a:avLst/>
                  </a:prstGeom>
                  <a:solidFill>
                    <a:srgbClr val="1025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5" name="Trapezoid 464"/>
                  <p:cNvSpPr/>
                  <p:nvPr/>
                </p:nvSpPr>
                <p:spPr>
                  <a:xfrm>
                    <a:off x="414480" y="6131183"/>
                    <a:ext cx="354809" cy="45116"/>
                  </a:xfrm>
                  <a:prstGeom prst="trapezoid">
                    <a:avLst/>
                  </a:prstGeom>
                  <a:solidFill>
                    <a:srgbClr val="10253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58" name="Oval 457"/>
                <p:cNvSpPr/>
                <p:nvPr/>
              </p:nvSpPr>
              <p:spPr>
                <a:xfrm>
                  <a:off x="468695" y="5959605"/>
                  <a:ext cx="60201" cy="60201"/>
                </a:xfrm>
                <a:prstGeom prst="ellipse">
                  <a:avLst/>
                </a:prstGeom>
                <a:solidFill>
                  <a:srgbClr val="C8C21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9" name="Oval 458"/>
                <p:cNvSpPr/>
                <p:nvPr/>
              </p:nvSpPr>
              <p:spPr>
                <a:xfrm>
                  <a:off x="657726" y="5957434"/>
                  <a:ext cx="60201" cy="60201"/>
                </a:xfrm>
                <a:prstGeom prst="ellipse">
                  <a:avLst/>
                </a:prstGeom>
                <a:solidFill>
                  <a:srgbClr val="C8C21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81775" y="6400800"/>
            <a:ext cx="2133600" cy="365125"/>
          </a:xfrm>
        </p:spPr>
        <p:txBody>
          <a:bodyPr/>
          <a:lstStyle/>
          <a:p>
            <a:fld id="{A4F7B497-9F54-4543-8493-34C1C28E2702}" type="slidenum">
              <a:rPr lang="en-US" smtClean="0"/>
              <a:pPr/>
              <a:t>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247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86"/>
    </mc:Choice>
    <mc:Fallback xmlns="">
      <p:transition spd="slow" advTm="37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JXW">
      <a:majorFont>
        <a:latin typeface="Trebuchet MS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3407</TotalTime>
  <Words>1497</Words>
  <Application>Microsoft Office PowerPoint</Application>
  <PresentationFormat>On-screen Show (4:3)</PresentationFormat>
  <Paragraphs>394</Paragraphs>
  <Slides>34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Enabling Transit Solutions Open Transit Data for the Atlanta Region</vt:lpstr>
      <vt:lpstr>PowerPoint Presentation</vt:lpstr>
      <vt:lpstr>Topics Discussed</vt:lpstr>
      <vt:lpstr>Disconnected regional transit system</vt:lpstr>
      <vt:lpstr>Costly Information Delivery</vt:lpstr>
      <vt:lpstr>Equitable Information Access</vt:lpstr>
      <vt:lpstr>Impacting Land Use/Mode Choice</vt:lpstr>
      <vt:lpstr>Evolution of Transit Data</vt:lpstr>
      <vt:lpstr>How does Open Data help?</vt:lpstr>
      <vt:lpstr>Developer Perspective</vt:lpstr>
      <vt:lpstr>Developer Perspective</vt:lpstr>
      <vt:lpstr>General Transit Feed Specification (GTFS)</vt:lpstr>
      <vt:lpstr>Regional Transit Data Warehouse</vt:lpstr>
      <vt:lpstr>Transit Data Warehouse</vt:lpstr>
      <vt:lpstr>PowerPoint Presentation</vt:lpstr>
      <vt:lpstr>PowerPoint Presentation</vt:lpstr>
      <vt:lpstr>PowerPoint Presentation</vt:lpstr>
      <vt:lpstr>PowerPoint Presentation</vt:lpstr>
      <vt:lpstr>Government as a Platform</vt:lpstr>
      <vt:lpstr>Google Transit</vt:lpstr>
      <vt:lpstr>HopStop</vt:lpstr>
      <vt:lpstr>OpenTripPlanner</vt:lpstr>
      <vt:lpstr>Direct Agency Benefits</vt:lpstr>
      <vt:lpstr>Equity in Information Access</vt:lpstr>
      <vt:lpstr>Walk Score: Apartment Search</vt:lpstr>
      <vt:lpstr>Case Study Approach</vt:lpstr>
      <vt:lpstr>Development Cost Scenarios</vt:lpstr>
      <vt:lpstr>Key Lessons Learned</vt:lpstr>
      <vt:lpstr>Key Lessons Learned</vt:lpstr>
      <vt:lpstr>Performance Measures</vt:lpstr>
      <vt:lpstr>Where is Georgia in the Open Data trend?</vt:lpstr>
      <vt:lpstr>Atlanta: State of the Region</vt:lpstr>
      <vt:lpstr>ARC: Moving Forward</vt:lpstr>
      <vt:lpstr>Contact Information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Wong</dc:creator>
  <cp:lastModifiedBy>Landon Reed</cp:lastModifiedBy>
  <cp:revision>266</cp:revision>
  <cp:lastPrinted>2011-11-17T23:21:22Z</cp:lastPrinted>
  <dcterms:created xsi:type="dcterms:W3CDTF">2011-10-27T01:07:17Z</dcterms:created>
  <dcterms:modified xsi:type="dcterms:W3CDTF">2012-02-28T20:13:23Z</dcterms:modified>
</cp:coreProperties>
</file>