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JPG" ContentType="image/jpeg"/>
  <Default Extension="rels" ContentType="application/vnd.openxmlformats-package.relationships+xml"/>
  <Default Extension="gif" ContentType="image/gif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  <p:sldMasterId id="2147483660" r:id="rId2"/>
  </p:sldMasterIdLst>
  <p:notesMasterIdLst>
    <p:notesMasterId r:id="rId36"/>
  </p:notesMasterIdLst>
  <p:handoutMasterIdLst>
    <p:handoutMasterId r:id="rId37"/>
  </p:handoutMasterIdLst>
  <p:sldIdLst>
    <p:sldId id="286" r:id="rId3"/>
    <p:sldId id="292" r:id="rId4"/>
    <p:sldId id="293" r:id="rId5"/>
    <p:sldId id="313" r:id="rId6"/>
    <p:sldId id="294" r:id="rId7"/>
    <p:sldId id="300" r:id="rId8"/>
    <p:sldId id="301" r:id="rId9"/>
    <p:sldId id="295" r:id="rId10"/>
    <p:sldId id="299" r:id="rId11"/>
    <p:sldId id="303" r:id="rId12"/>
    <p:sldId id="296" r:id="rId13"/>
    <p:sldId id="305" r:id="rId14"/>
    <p:sldId id="304" r:id="rId15"/>
    <p:sldId id="311" r:id="rId16"/>
    <p:sldId id="297" r:id="rId17"/>
    <p:sldId id="320" r:id="rId18"/>
    <p:sldId id="321" r:id="rId19"/>
    <p:sldId id="314" r:id="rId20"/>
    <p:sldId id="315" r:id="rId21"/>
    <p:sldId id="316" r:id="rId22"/>
    <p:sldId id="317" r:id="rId23"/>
    <p:sldId id="318" r:id="rId24"/>
    <p:sldId id="298" r:id="rId25"/>
    <p:sldId id="310" r:id="rId26"/>
    <p:sldId id="322" r:id="rId27"/>
    <p:sldId id="324" r:id="rId28"/>
    <p:sldId id="325" r:id="rId29"/>
    <p:sldId id="326" r:id="rId30"/>
    <p:sldId id="327" r:id="rId31"/>
    <p:sldId id="328" r:id="rId32"/>
    <p:sldId id="329" r:id="rId33"/>
    <p:sldId id="284" r:id="rId34"/>
    <p:sldId id="308" r:id="rId35"/>
  </p:sldIdLst>
  <p:sldSz cx="9144000" cy="6858000" type="screen4x3"/>
  <p:notesSz cx="70104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E838D79A-3601-412E-9B63-32B7F0157405}">
          <p14:sldIdLst>
            <p14:sldId id="286"/>
            <p14:sldId id="292"/>
            <p14:sldId id="293"/>
            <p14:sldId id="313"/>
            <p14:sldId id="294"/>
            <p14:sldId id="300"/>
            <p14:sldId id="301"/>
            <p14:sldId id="295"/>
            <p14:sldId id="299"/>
            <p14:sldId id="303"/>
            <p14:sldId id="296"/>
            <p14:sldId id="305"/>
            <p14:sldId id="304"/>
            <p14:sldId id="311"/>
            <p14:sldId id="297"/>
            <p14:sldId id="320"/>
            <p14:sldId id="321"/>
            <p14:sldId id="314"/>
            <p14:sldId id="315"/>
            <p14:sldId id="316"/>
            <p14:sldId id="317"/>
            <p14:sldId id="318"/>
            <p14:sldId id="298"/>
            <p14:sldId id="310"/>
            <p14:sldId id="322"/>
            <p14:sldId id="324"/>
            <p14:sldId id="325"/>
            <p14:sldId id="326"/>
            <p14:sldId id="327"/>
            <p14:sldId id="328"/>
            <p14:sldId id="329"/>
            <p14:sldId id="284"/>
            <p14:sldId id="308"/>
          </p14:sldIdLst>
        </p14:section>
      </p14:sectionLst>
    </p:ex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DB81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1604" autoAdjust="0"/>
    <p:restoredTop sz="85351" autoAdjust="0"/>
  </p:normalViewPr>
  <p:slideViewPr>
    <p:cSldViewPr>
      <p:cViewPr varScale="1">
        <p:scale>
          <a:sx n="91" d="100"/>
          <a:sy n="91" d="100"/>
        </p:scale>
        <p:origin x="-1776" y="-10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18.xml"/><Relationship Id="rId21" Type="http://schemas.openxmlformats.org/officeDocument/2006/relationships/slide" Target="slides/slide19.xml"/><Relationship Id="rId22" Type="http://schemas.openxmlformats.org/officeDocument/2006/relationships/slide" Target="slides/slide20.xml"/><Relationship Id="rId23" Type="http://schemas.openxmlformats.org/officeDocument/2006/relationships/slide" Target="slides/slide21.xml"/><Relationship Id="rId24" Type="http://schemas.openxmlformats.org/officeDocument/2006/relationships/slide" Target="slides/slide22.xml"/><Relationship Id="rId25" Type="http://schemas.openxmlformats.org/officeDocument/2006/relationships/slide" Target="slides/slide23.xml"/><Relationship Id="rId26" Type="http://schemas.openxmlformats.org/officeDocument/2006/relationships/slide" Target="slides/slide24.xml"/><Relationship Id="rId27" Type="http://schemas.openxmlformats.org/officeDocument/2006/relationships/slide" Target="slides/slide25.xml"/><Relationship Id="rId28" Type="http://schemas.openxmlformats.org/officeDocument/2006/relationships/slide" Target="slides/slide26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slide" Target="slides/slide3.xml"/><Relationship Id="rId30" Type="http://schemas.openxmlformats.org/officeDocument/2006/relationships/slide" Target="slides/slide28.xml"/><Relationship Id="rId31" Type="http://schemas.openxmlformats.org/officeDocument/2006/relationships/slide" Target="slides/slide29.xml"/><Relationship Id="rId32" Type="http://schemas.openxmlformats.org/officeDocument/2006/relationships/slide" Target="slides/slide30.xml"/><Relationship Id="rId9" Type="http://schemas.openxmlformats.org/officeDocument/2006/relationships/slide" Target="slides/slide7.xml"/><Relationship Id="rId6" Type="http://schemas.openxmlformats.org/officeDocument/2006/relationships/slide" Target="slides/slide4.xml"/><Relationship Id="rId7" Type="http://schemas.openxmlformats.org/officeDocument/2006/relationships/slide" Target="slides/slide5.xml"/><Relationship Id="rId8" Type="http://schemas.openxmlformats.org/officeDocument/2006/relationships/slide" Target="slides/slide6.xml"/><Relationship Id="rId33" Type="http://schemas.openxmlformats.org/officeDocument/2006/relationships/slide" Target="slides/slide31.xml"/><Relationship Id="rId34" Type="http://schemas.openxmlformats.org/officeDocument/2006/relationships/slide" Target="slides/slide32.xml"/><Relationship Id="rId35" Type="http://schemas.openxmlformats.org/officeDocument/2006/relationships/slide" Target="slides/slide33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1" Type="http://schemas.openxmlformats.org/officeDocument/2006/relationships/slide" Target="slides/slide9.xml"/><Relationship Id="rId12" Type="http://schemas.openxmlformats.org/officeDocument/2006/relationships/slide" Target="slides/slide10.xml"/><Relationship Id="rId13" Type="http://schemas.openxmlformats.org/officeDocument/2006/relationships/slide" Target="slides/slide11.xml"/><Relationship Id="rId14" Type="http://schemas.openxmlformats.org/officeDocument/2006/relationships/slide" Target="slides/slide12.xml"/><Relationship Id="rId15" Type="http://schemas.openxmlformats.org/officeDocument/2006/relationships/slide" Target="slides/slide13.xml"/><Relationship Id="rId16" Type="http://schemas.openxmlformats.org/officeDocument/2006/relationships/slide" Target="slides/slide14.xml"/><Relationship Id="rId17" Type="http://schemas.openxmlformats.org/officeDocument/2006/relationships/slide" Target="slides/slide15.xml"/><Relationship Id="rId18" Type="http://schemas.openxmlformats.org/officeDocument/2006/relationships/slide" Target="slides/slide16.xml"/><Relationship Id="rId19" Type="http://schemas.openxmlformats.org/officeDocument/2006/relationships/slide" Target="slides/slide17.xml"/><Relationship Id="rId37" Type="http://schemas.openxmlformats.org/officeDocument/2006/relationships/handoutMaster" Target="handoutMasters/handoutMaster1.xml"/><Relationship Id="rId38" Type="http://schemas.openxmlformats.org/officeDocument/2006/relationships/printerSettings" Target="printerSettings/printerSettings1.bin"/><Relationship Id="rId39" Type="http://schemas.openxmlformats.org/officeDocument/2006/relationships/presProps" Target="presProps.xml"/><Relationship Id="rId40" Type="http://schemas.openxmlformats.org/officeDocument/2006/relationships/viewProps" Target="viewProps.xml"/><Relationship Id="rId41" Type="http://schemas.openxmlformats.org/officeDocument/2006/relationships/theme" Target="theme/theme1.xml"/><Relationship Id="rId4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938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E28FDFE1-2CB5-44BE-863B-F11E4F6777BD}" type="datetimeFigureOut">
              <a:rPr lang="en-US" smtClean="0"/>
              <a:pPr/>
              <a:t>10/30/13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CCEC3CE6-9965-4853-9E39-3B3FF1AA33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31844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338" y="0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E959BF4-1248-4FA6-ACAD-31D00C8828E1}" type="datetimeFigureOut">
              <a:rPr lang="en-US" smtClean="0"/>
              <a:pPr/>
              <a:t>10/30/13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675" y="4416425"/>
            <a:ext cx="5607050" cy="4183063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675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338" y="8829675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9C3FBF2-CFF1-4FFF-9708-80B61DB5CB4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12037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3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4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2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88613-04DF-4AD3-917C-94C16C90366E}" type="slidenum">
              <a:rPr lang="en-US" smtClean="0">
                <a:solidFill>
                  <a:prstClr val="black"/>
                </a:solidFill>
              </a:rPr>
              <a:pPr/>
              <a:t>1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526118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C3FBF2-CFF1-4FFF-9708-80B61DB5CB45}" type="slidenum">
              <a:rPr lang="en-US" smtClean="0"/>
              <a:pPr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270386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C3FBF2-CFF1-4FFF-9708-80B61DB5CB45}" type="slidenum">
              <a:rPr lang="en-US" smtClean="0"/>
              <a:pPr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143451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742186-01D7-4F77-A6EE-47B500BB346B}" type="slidenum">
              <a:rPr lang="en-US" smtClean="0"/>
              <a:pPr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202978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C3FBF2-CFF1-4FFF-9708-80B61DB5CB45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151843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C3FBF2-CFF1-4FFF-9708-80B61DB5CB45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99567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C3FBF2-CFF1-4FFF-9708-80B61DB5CB45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445967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think of software versioning—ArcGIS 10 was significant change from 9.x., but ArcGIS 10.1 was minor change to 10.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C3FBF2-CFF1-4FFF-9708-80B61DB5CB45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13944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C3FBF2-CFF1-4FFF-9708-80B61DB5CB45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133418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C3FBF2-CFF1-4FFF-9708-80B61DB5CB45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77291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C3FBF2-CFF1-4FFF-9708-80B61DB5CB45}" type="slidenum">
              <a:rPr lang="en-US" smtClean="0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560882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C3FBF2-CFF1-4FFF-9708-80B61DB5CB45}" type="slidenum">
              <a:rPr lang="en-US" smtClean="0"/>
              <a:pPr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093919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2.png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2.png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B6924D-7817-4FE4-A031-26D1727CE2A6}" type="datetime1">
              <a:rPr lang="en-US" smtClean="0"/>
              <a:t>10/30/13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RDM Assessment @ Emory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E83414-1539-4021-B3D9-476CF56C2C3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05363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EF1F57-D60C-4EB1-84B2-098B1262B71E}" type="datetime1">
              <a:rPr lang="en-US" smtClean="0"/>
              <a:t>10/30/13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RDM Assessment @ Emory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E83414-1539-4021-B3D9-476CF56C2C3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33468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17E709-02F8-4A3C-A3DD-08F096329480}" type="datetime1">
              <a:rPr lang="en-US" smtClean="0"/>
              <a:t>10/30/13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RDM Assessment @ Emory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E83414-1539-4021-B3D9-476CF56C2C3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988173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sphere1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850374" y="0"/>
            <a:ext cx="2293626" cy="6858000"/>
          </a:xfrm>
          <a:prstGeom prst="rect">
            <a:avLst/>
          </a:prstGeom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38400" y="3581400"/>
            <a:ext cx="3962400" cy="2133600"/>
          </a:xfrm>
        </p:spPr>
        <p:txBody>
          <a:bodyPr anchor="t">
            <a:normAutofit/>
          </a:bodyPr>
          <a:lstStyle>
            <a:lvl1pPr marL="0" indent="0" algn="r">
              <a:buNone/>
              <a:defRPr sz="14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16" name="Title 15"/>
          <p:cNvSpPr>
            <a:spLocks noGrp="1"/>
          </p:cNvSpPr>
          <p:nvPr>
            <p:ph type="title"/>
          </p:nvPr>
        </p:nvSpPr>
        <p:spPr>
          <a:xfrm>
            <a:off x="2438400" y="1447800"/>
            <a:ext cx="3962400" cy="2133600"/>
          </a:xfrm>
        </p:spPr>
        <p:txBody>
          <a:bodyPr anchor="b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Date Placeholder 12"/>
          <p:cNvSpPr>
            <a:spLocks noGrp="1"/>
          </p:cNvSpPr>
          <p:nvPr>
            <p:ph type="dt" sz="half" idx="10"/>
          </p:nvPr>
        </p:nvSpPr>
        <p:spPr>
          <a:xfrm>
            <a:off x="3582988" y="6426201"/>
            <a:ext cx="2819399" cy="126999"/>
          </a:xfrm>
        </p:spPr>
        <p:txBody>
          <a:bodyPr/>
          <a:lstStyle/>
          <a:p>
            <a:fld id="{C69E7178-E83A-4497-AEA1-A29A51E7E4C2}" type="datetime1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10/30/13</a:t>
            </a:fld>
            <a:endParaRPr lang="en-US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1"/>
          </p:nvPr>
        </p:nvSpPr>
        <p:spPr>
          <a:xfrm>
            <a:off x="6414976" y="6400800"/>
            <a:ext cx="457200" cy="152400"/>
          </a:xfrm>
        </p:spPr>
        <p:txBody>
          <a:bodyPr/>
          <a:lstStyle>
            <a:lvl1pPr algn="r">
              <a:defRPr/>
            </a:lvl1pPr>
          </a:lstStyle>
          <a:p>
            <a:fld id="{4F4B466A-2DDD-4149-B2F6-980F7D0C3C20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15" name="Footer Placeholder 14"/>
          <p:cNvSpPr>
            <a:spLocks noGrp="1"/>
          </p:cNvSpPr>
          <p:nvPr>
            <p:ph type="ftr" sz="quarter" idx="12"/>
          </p:nvPr>
        </p:nvSpPr>
        <p:spPr>
          <a:xfrm>
            <a:off x="3581400" y="6296248"/>
            <a:ext cx="2820987" cy="152400"/>
          </a:xfrm>
        </p:spPr>
        <p:txBody>
          <a:bodyPr/>
          <a:lstStyle/>
          <a:p>
            <a:r>
              <a:rPr lang="en-US" smtClean="0">
                <a:solidFill>
                  <a:prstClr val="black"/>
                </a:solidFill>
              </a:rPr>
              <a:t>RDM Assessment @ Emory</a:t>
            </a:r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097294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457200"/>
            <a:ext cx="3657600" cy="5714999"/>
          </a:xfrm>
        </p:spPr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6" name="Title 1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5B3709-25D3-4145-833C-C86B59240F2F}" type="datetime1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10/30/13</a:t>
            </a:fld>
            <a:endParaRPr lang="en-US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F4B466A-2DDD-4149-B2F6-980F7D0C3C20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RDM Assessment @ Emory</a:t>
            </a:r>
            <a:endParaRPr lang="en-US" dirty="0" smtClean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946734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sphere1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858000" y="0"/>
            <a:ext cx="2293626" cy="6858000"/>
          </a:xfrm>
          <a:prstGeom prst="rect">
            <a:avLst/>
          </a:prstGeom>
        </p:spPr>
      </p:pic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>
          <a:xfrm>
            <a:off x="839788" y="6426201"/>
            <a:ext cx="2819399" cy="126999"/>
          </a:xfrm>
        </p:spPr>
        <p:txBody>
          <a:bodyPr/>
          <a:lstStyle/>
          <a:p>
            <a:fld id="{466CC744-2442-4166-9DF0-8A5E662D66B4}" type="datetime1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10/30/13</a:t>
            </a:fld>
            <a:endParaRPr lang="en-US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>
          <a:xfrm>
            <a:off x="4116388" y="6400800"/>
            <a:ext cx="533400" cy="152400"/>
          </a:xfrm>
        </p:spPr>
        <p:txBody>
          <a:bodyPr/>
          <a:lstStyle/>
          <a:p>
            <a:fld id="{4F4B466A-2DDD-4149-B2F6-980F7D0C3C20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>
          <a:xfrm>
            <a:off x="838200" y="6296248"/>
            <a:ext cx="2820987" cy="152400"/>
          </a:xfrm>
        </p:spPr>
        <p:txBody>
          <a:bodyPr/>
          <a:lstStyle/>
          <a:p>
            <a:r>
              <a:rPr lang="en-US" smtClean="0">
                <a:solidFill>
                  <a:prstClr val="black"/>
                </a:solidFill>
              </a:rPr>
              <a:t>RDM Assessment @ Emory</a:t>
            </a: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5" name="Title 14"/>
          <p:cNvSpPr>
            <a:spLocks noGrp="1"/>
          </p:cNvSpPr>
          <p:nvPr>
            <p:ph type="title"/>
          </p:nvPr>
        </p:nvSpPr>
        <p:spPr>
          <a:xfrm>
            <a:off x="457200" y="1828800"/>
            <a:ext cx="3200400" cy="1752600"/>
          </a:xfrm>
        </p:spPr>
        <p:txBody>
          <a:bodyPr anchor="b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457200" y="3578224"/>
            <a:ext cx="3200645" cy="1459767"/>
          </a:xfrm>
        </p:spPr>
        <p:txBody>
          <a:bodyPr anchor="t">
            <a:normAutofit/>
          </a:bodyPr>
          <a:lstStyle>
            <a:lvl1pPr marL="0" indent="0" algn="r" defTabSz="914400" rtl="0" eaLnBrk="1" latinLnBrk="0" hangingPunct="1">
              <a:spcBef>
                <a:spcPct val="20000"/>
              </a:spcBef>
              <a:buClr>
                <a:schemeClr val="tx1">
                  <a:lumMod val="50000"/>
                  <a:lumOff val="50000"/>
                </a:schemeClr>
              </a:buClr>
              <a:buFont typeface="Wingdings" pitchFamily="2" charset="2"/>
              <a:buNone/>
              <a:defRPr lang="en-US" sz="140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67338651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3429000"/>
            <a:ext cx="3124200" cy="2667000"/>
          </a:xfrm>
        </p:spPr>
        <p:txBody>
          <a:bodyPr>
            <a:normAutofit/>
          </a:bodyPr>
          <a:lstStyle>
            <a:lvl1pPr marL="228600" indent="-182880"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457200"/>
            <a:ext cx="3124200" cy="2667000"/>
          </a:xfrm>
        </p:spPr>
        <p:txBody>
          <a:bodyPr>
            <a:normAutofit/>
          </a:bodyPr>
          <a:lstStyle>
            <a:lvl1pPr marL="228600" indent="-182880"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4876800" y="457200"/>
            <a:ext cx="2819400" cy="571499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FF0FBB-1698-4603-B610-D1645385D618}" type="datetime1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10/30/13</a:t>
            </a:fld>
            <a:endParaRPr lang="en-US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F4B466A-2DDD-4149-B2F6-980F7D0C3C20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smtClean="0">
                <a:solidFill>
                  <a:prstClr val="black"/>
                </a:solidFill>
              </a:rPr>
              <a:t>RDM Assessment @ Emory</a:t>
            </a:r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176058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75238"/>
            <a:ext cx="3581400" cy="411162"/>
          </a:xfrm>
        </p:spPr>
        <p:txBody>
          <a:bodyPr anchor="b">
            <a:noAutofit/>
          </a:bodyPr>
          <a:lstStyle>
            <a:lvl1pPr marL="0" indent="0" algn="ctr">
              <a:buNone/>
              <a:defRPr sz="1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675288"/>
            <a:ext cx="3581400" cy="2525112"/>
          </a:xfrm>
        </p:spPr>
        <p:txBody>
          <a:bodyPr anchor="t">
            <a:normAutofit/>
          </a:bodyPr>
          <a:lstStyle>
            <a:lvl1pPr marL="228600" indent="-182880"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 baseline="0"/>
            </a:lvl4pPr>
            <a:lvl5pPr>
              <a:buFont typeface="Wingdings" pitchFamily="2" charset="2"/>
              <a:buChar char="§"/>
              <a:defRPr sz="1400"/>
            </a:lvl5pPr>
            <a:lvl6pPr>
              <a:buFont typeface="Wingdings" pitchFamily="2" charset="2"/>
              <a:buChar char="§"/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7199" y="3429000"/>
            <a:ext cx="3581400" cy="411162"/>
          </a:xfrm>
        </p:spPr>
        <p:txBody>
          <a:bodyPr anchor="b">
            <a:noAutofit/>
          </a:bodyPr>
          <a:lstStyle>
            <a:lvl1pPr marL="0" indent="0" algn="ctr">
              <a:buNone/>
              <a:defRPr sz="1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57199" y="3840162"/>
            <a:ext cx="3581400" cy="2515198"/>
          </a:xfrm>
        </p:spPr>
        <p:txBody>
          <a:bodyPr anchor="t">
            <a:normAutofit/>
          </a:bodyPr>
          <a:lstStyle>
            <a:lvl1pPr marL="228600" indent="-182880"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4876800" y="457200"/>
            <a:ext cx="2819400" cy="571499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BC8546-5093-4039-8C9D-57AA4F321E48}" type="datetime1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10/30/13</a:t>
            </a:fld>
            <a:endParaRPr lang="en-US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F4B466A-2DDD-4149-B2F6-980F7D0C3C20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smtClean="0">
                <a:solidFill>
                  <a:prstClr val="black"/>
                </a:solidFill>
              </a:rPr>
              <a:t>RDM Assessment @ Emory</a:t>
            </a:r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246536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33800" y="457200"/>
            <a:ext cx="3962400" cy="5715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7E3C2C-3921-4940-A727-76E7FCCF8E62}" type="datetime1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10/30/13</a:t>
            </a:fld>
            <a:endParaRPr lang="en-US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F4B466A-2DDD-4149-B2F6-980F7D0C3C20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smtClean="0">
                <a:solidFill>
                  <a:prstClr val="black"/>
                </a:solidFill>
              </a:rPr>
              <a:t>RDM Assessment @ Emory</a:t>
            </a:r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156760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6FABE6-B4AA-4718-9212-A692DC486BEB}" type="datetime1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10/30/13</a:t>
            </a:fld>
            <a:endParaRPr lang="en-US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F4B466A-2DDD-4149-B2F6-980F7D0C3C20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smtClean="0">
                <a:solidFill>
                  <a:prstClr val="black"/>
                </a:solidFill>
              </a:rPr>
              <a:t>RDM Assessment @ Emory</a:t>
            </a:r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102032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81600" y="1676400"/>
            <a:ext cx="2514600" cy="1874837"/>
          </a:xfrm>
        </p:spPr>
        <p:txBody>
          <a:bodyPr anchor="b">
            <a:normAutofit/>
          </a:bodyPr>
          <a:lstStyle>
            <a:lvl1pPr algn="r">
              <a:defRPr sz="2000" b="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676400"/>
            <a:ext cx="4700016" cy="3505200"/>
          </a:xfrm>
        </p:spPr>
        <p:txBody>
          <a:bodyPr>
            <a:normAutofit/>
          </a:bodyPr>
          <a:lstStyle>
            <a:lvl1pPr marL="228600" indent="-182880"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14" name="Text Placeholder 3"/>
          <p:cNvSpPr>
            <a:spLocks noGrp="1"/>
          </p:cNvSpPr>
          <p:nvPr>
            <p:ph type="body" sz="half" idx="2"/>
          </p:nvPr>
        </p:nvSpPr>
        <p:spPr>
          <a:xfrm>
            <a:off x="5486400" y="3552372"/>
            <a:ext cx="2209800" cy="1629228"/>
          </a:xfrm>
        </p:spPr>
        <p:txBody>
          <a:bodyPr anchor="t">
            <a:normAutofit/>
          </a:bodyPr>
          <a:lstStyle>
            <a:lvl1pPr marL="0" indent="0" algn="r">
              <a:buNone/>
              <a:defRPr sz="12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0526CE-A890-4111-A292-9261CD6C457E}" type="datetime1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10/30/13</a:t>
            </a:fld>
            <a:endParaRPr lang="en-US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F4B466A-2DDD-4149-B2F6-980F7D0C3C20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smtClean="0">
                <a:solidFill>
                  <a:prstClr val="black"/>
                </a:solidFill>
              </a:rPr>
              <a:t>RDM Assessment @ Emory</a:t>
            </a:r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570705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DF5827-1914-425F-B9CD-6A9077D30C68}" type="datetime1">
              <a:rPr lang="en-US" smtClean="0"/>
              <a:t>10/30/13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RDM Assessment @ Emory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E83414-1539-4021-B3D9-476CF56C2C3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683844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04800" y="1676400"/>
            <a:ext cx="4696967" cy="35052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5181600" y="1676400"/>
            <a:ext cx="2514600" cy="1875972"/>
          </a:xfrm>
        </p:spPr>
        <p:txBody>
          <a:bodyPr anchor="b">
            <a:normAutofit/>
          </a:bodyPr>
          <a:lstStyle>
            <a:lvl1pPr algn="r">
              <a:defRPr sz="2000" b="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2"/>
          </p:nvPr>
        </p:nvSpPr>
        <p:spPr>
          <a:xfrm>
            <a:off x="5486400" y="3552372"/>
            <a:ext cx="2209800" cy="1629228"/>
          </a:xfrm>
        </p:spPr>
        <p:txBody>
          <a:bodyPr anchor="t">
            <a:normAutofit/>
          </a:bodyPr>
          <a:lstStyle>
            <a:lvl1pPr marL="0" indent="0" algn="r">
              <a:buNone/>
              <a:defRPr sz="12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6" name="Date Placeholder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16E740-E0F9-452A-8D74-2B15D7432039}" type="datetime1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10/30/13</a:t>
            </a:fld>
            <a:endParaRPr lang="en-US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17" name="Slide Number Placeholder 1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F4B466A-2DDD-4149-B2F6-980F7D0C3C20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18" name="Footer Placeholder 17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smtClean="0">
                <a:solidFill>
                  <a:prstClr val="black"/>
                </a:solidFill>
              </a:rPr>
              <a:t>RDM Assessment @ Emory</a:t>
            </a:r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970069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3" name="Date Placeholder 1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2DBDE8-F524-4FC0-AEE3-1290A7A75A05}" type="datetime1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10/30/13</a:t>
            </a:fld>
            <a:endParaRPr lang="en-US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F4B466A-2DDD-4149-B2F6-980F7D0C3C20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15" name="Footer Placeholder 1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smtClean="0">
                <a:solidFill>
                  <a:prstClr val="black"/>
                </a:solidFill>
              </a:rPr>
              <a:t>RDM Assessment @ Emory</a:t>
            </a:r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996254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3" name="Date Placeholder 1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8756B6-442D-49FC-B943-B154292B4C43}" type="datetime1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10/30/13</a:t>
            </a:fld>
            <a:endParaRPr lang="en-US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F4B466A-2DDD-4149-B2F6-980F7D0C3C20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15" name="Footer Placeholder 1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smtClean="0">
                <a:solidFill>
                  <a:prstClr val="black"/>
                </a:solidFill>
              </a:rPr>
              <a:t>RDM Assessment @ Emory</a:t>
            </a:r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388809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EBCD1B-B3D7-47B5-A98F-722DDB4C152B}" type="datetime1">
              <a:rPr lang="en-US" smtClean="0"/>
              <a:t>10/30/13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RDM Assessment @ Emory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E83414-1539-4021-B3D9-476CF56C2C3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447376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FF965B-9CEB-4DA1-8AE7-B7C93D40178B}" type="datetime1">
              <a:rPr lang="en-US" smtClean="0"/>
              <a:t>10/30/13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RDM Assessment @ Emory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E83414-1539-4021-B3D9-476CF56C2C3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63441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FEB129-FB00-4677-9C5A-0B315E526101}" type="datetime1">
              <a:rPr lang="en-US" smtClean="0"/>
              <a:t>10/30/13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RDM Assessment @ Emory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E83414-1539-4021-B3D9-476CF56C2C3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674156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C2EA7B-0C45-437E-8664-B26915D1CF91}" type="datetime1">
              <a:rPr lang="en-US" smtClean="0"/>
              <a:t>10/30/13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RDM Assessment @ Emory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E83414-1539-4021-B3D9-476CF56C2C3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83283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9D14C8-78A6-4CBB-90B9-A5F5E156A08C}" type="datetime1">
              <a:rPr lang="en-US" smtClean="0"/>
              <a:t>10/30/13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RDM Assessment @ Emory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E83414-1539-4021-B3D9-476CF56C2C3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68878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7FDD81-B90B-4D95-8D1F-63DEA190707E}" type="datetime1">
              <a:rPr lang="en-US" smtClean="0"/>
              <a:t>10/30/13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RDM Assessment @ Emory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E83414-1539-4021-B3D9-476CF56C2C3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54626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975EB-B46A-4954-BABB-7ED1BD8D64C6}" type="datetime1">
              <a:rPr lang="en-US" smtClean="0"/>
              <a:t>10/30/13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RDM Assessment @ Emory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E83414-1539-4021-B3D9-476CF56C2C3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03712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_rels/slideMaster2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22.xml"/><Relationship Id="rId12" Type="http://schemas.openxmlformats.org/officeDocument/2006/relationships/theme" Target="../theme/theme2.xml"/><Relationship Id="rId13" Type="http://schemas.openxmlformats.org/officeDocument/2006/relationships/image" Target="../media/image1.png"/><Relationship Id="rId1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5" Type="http://schemas.openxmlformats.org/officeDocument/2006/relationships/slideLayout" Target="../slideLayouts/slideLayout16.xml"/><Relationship Id="rId6" Type="http://schemas.openxmlformats.org/officeDocument/2006/relationships/slideLayout" Target="../slideLayouts/slideLayout17.xml"/><Relationship Id="rId7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BDD132E-F649-48E3-AD88-A863EE732285}" type="datetime1">
              <a:rPr lang="en-US" smtClean="0"/>
              <a:t>10/30/13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RDM Assessment @ Emory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E83414-1539-4021-B3D9-476CF56C2C3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17126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phere2.png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8823693" y="0"/>
            <a:ext cx="320307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876800" y="457200"/>
            <a:ext cx="2819400" cy="5715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457200"/>
            <a:ext cx="3657600" cy="571499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4"/>
          </p:nvPr>
        </p:nvSpPr>
        <p:spPr>
          <a:xfrm>
            <a:off x="7772400" y="6400800"/>
            <a:ext cx="533400" cy="152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5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4F4B466A-2DDD-4149-B2F6-980F7D0C3C20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2"/>
          </p:nvPr>
        </p:nvSpPr>
        <p:spPr>
          <a:xfrm>
            <a:off x="4876801" y="6426201"/>
            <a:ext cx="2819399" cy="12699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9DF0E961-5DA0-4596-B7C9-038527986A5B}" type="datetime1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10/30/13</a:t>
            </a:fld>
            <a:endParaRPr lang="en-US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3"/>
          </p:nvPr>
        </p:nvSpPr>
        <p:spPr>
          <a:xfrm>
            <a:off x="4875213" y="6296248"/>
            <a:ext cx="2820987" cy="1524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050">
                <a:solidFill>
                  <a:schemeClr val="tx1"/>
                </a:solidFill>
              </a:defRPr>
            </a:lvl1pPr>
          </a:lstStyle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RDM Assessment @ Emory</a:t>
            </a:r>
            <a:endParaRPr lang="en-US" dirty="0" smtClean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81243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xmlns:p14="http://schemas.microsoft.com/office/powerpoint/2010/main" id="1" dur="indefinite" restart="never" nodeType="tmRoot"/>
      </p:par>
    </p:tnLst>
  </p:timing>
  <p:hf hdr="0" ftr="0" dt="0"/>
  <p:txStyles>
    <p:titleStyle>
      <a:lvl1pPr algn="r" defTabSz="914400" rtl="0" eaLnBrk="1" latinLnBrk="0" hangingPunct="1">
        <a:spcBef>
          <a:spcPct val="0"/>
        </a:spcBef>
        <a:buNone/>
        <a:defRPr sz="2800" kern="1200">
          <a:gradFill>
            <a:gsLst>
              <a:gs pos="0">
                <a:schemeClr val="tx1">
                  <a:lumMod val="50000"/>
                </a:schemeClr>
              </a:gs>
              <a:gs pos="61000">
                <a:schemeClr val="tx1"/>
              </a:gs>
            </a:gsLst>
            <a:lin ang="5400000" scaled="0"/>
          </a:gradFill>
          <a:effectLst/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spcBef>
          <a:spcPct val="20000"/>
        </a:spcBef>
        <a:buClr>
          <a:schemeClr val="tx1">
            <a:lumMod val="50000"/>
            <a:lumOff val="50000"/>
          </a:schemeClr>
        </a:buClr>
        <a:buFont typeface="Wingdings" pitchFamily="2" charset="2"/>
        <a:buChar char="§"/>
        <a:defRPr sz="1800" kern="1200">
          <a:solidFill>
            <a:schemeClr val="tx1">
              <a:lumMod val="85000"/>
            </a:schemeClr>
          </a:solidFill>
          <a:latin typeface="+mn-lt"/>
          <a:ea typeface="+mn-ea"/>
          <a:cs typeface="+mn-cs"/>
        </a:defRPr>
      </a:lvl1pPr>
      <a:lvl2pPr marL="411480" indent="-182880" algn="l" defTabSz="914400" rtl="0" eaLnBrk="1" latinLnBrk="0" hangingPunct="1">
        <a:spcBef>
          <a:spcPct val="20000"/>
        </a:spcBef>
        <a:buClr>
          <a:schemeClr val="tx1">
            <a:lumMod val="50000"/>
            <a:lumOff val="50000"/>
          </a:schemeClr>
        </a:buClr>
        <a:buFont typeface="Wingdings" pitchFamily="2" charset="2"/>
        <a:buChar char="§"/>
        <a:defRPr sz="1400" kern="1200">
          <a:solidFill>
            <a:schemeClr val="tx1">
              <a:lumMod val="85000"/>
            </a:schemeClr>
          </a:solidFill>
          <a:latin typeface="+mn-lt"/>
          <a:ea typeface="+mn-ea"/>
          <a:cs typeface="+mn-cs"/>
        </a:defRPr>
      </a:lvl2pPr>
      <a:lvl3pPr marL="594360" indent="-182880" algn="l" defTabSz="914400" rtl="0" eaLnBrk="1" latinLnBrk="0" hangingPunct="1">
        <a:spcBef>
          <a:spcPct val="20000"/>
        </a:spcBef>
        <a:buClr>
          <a:schemeClr val="tx1">
            <a:lumMod val="50000"/>
            <a:lumOff val="50000"/>
          </a:schemeClr>
        </a:buClr>
        <a:buFont typeface="Wingdings" pitchFamily="2" charset="2"/>
        <a:buChar char="§"/>
        <a:defRPr sz="1400" kern="1200">
          <a:solidFill>
            <a:schemeClr val="tx1">
              <a:lumMod val="85000"/>
            </a:schemeClr>
          </a:solidFill>
          <a:latin typeface="+mn-lt"/>
          <a:ea typeface="+mn-ea"/>
          <a:cs typeface="+mn-cs"/>
        </a:defRPr>
      </a:lvl3pPr>
      <a:lvl4pPr marL="777240" indent="-182880" algn="l" defTabSz="914400" rtl="0" eaLnBrk="1" latinLnBrk="0" hangingPunct="1">
        <a:spcBef>
          <a:spcPct val="20000"/>
        </a:spcBef>
        <a:buClr>
          <a:schemeClr val="tx1">
            <a:lumMod val="50000"/>
            <a:lumOff val="50000"/>
          </a:schemeClr>
        </a:buClr>
        <a:buFont typeface="Wingdings" pitchFamily="2" charset="2"/>
        <a:buChar char="§"/>
        <a:defRPr sz="1400" kern="1200">
          <a:solidFill>
            <a:schemeClr val="tx1">
              <a:lumMod val="85000"/>
            </a:schemeClr>
          </a:solidFill>
          <a:latin typeface="+mn-lt"/>
          <a:ea typeface="+mn-ea"/>
          <a:cs typeface="+mn-cs"/>
        </a:defRPr>
      </a:lvl4pPr>
      <a:lvl5pPr marL="960120" indent="-182880" algn="l" defTabSz="914400" rtl="0" eaLnBrk="1" latinLnBrk="0" hangingPunct="1">
        <a:spcBef>
          <a:spcPct val="20000"/>
        </a:spcBef>
        <a:buClr>
          <a:schemeClr val="tx1">
            <a:lumMod val="50000"/>
            <a:lumOff val="50000"/>
          </a:schemeClr>
        </a:buClr>
        <a:buFont typeface="Wingdings" pitchFamily="2" charset="2"/>
        <a:buChar char="§"/>
        <a:defRPr sz="1400" kern="1200">
          <a:solidFill>
            <a:schemeClr val="tx1">
              <a:lumMod val="85000"/>
            </a:schemeClr>
          </a:solidFill>
          <a:latin typeface="+mn-lt"/>
          <a:ea typeface="+mn-ea"/>
          <a:cs typeface="+mn-cs"/>
        </a:defRPr>
      </a:lvl5pPr>
      <a:lvl6pPr marL="1143000" indent="-182880" algn="l" defTabSz="914400" rtl="0" eaLnBrk="1" latinLnBrk="0" hangingPunct="1">
        <a:spcBef>
          <a:spcPts val="288"/>
        </a:spcBef>
        <a:buClr>
          <a:schemeClr val="tx1">
            <a:lumMod val="50000"/>
            <a:lumOff val="50000"/>
          </a:schemeClr>
        </a:buClr>
        <a:buFont typeface="Wingdings" pitchFamily="2" charset="2"/>
        <a:buChar char="§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325880" indent="-182880" algn="l" defTabSz="914400" rtl="0" eaLnBrk="1" latinLnBrk="0" hangingPunct="1">
        <a:spcBef>
          <a:spcPts val="288"/>
        </a:spcBef>
        <a:buClr>
          <a:schemeClr val="tx1">
            <a:lumMod val="50000"/>
            <a:lumOff val="50000"/>
          </a:schemeClr>
        </a:buClr>
        <a:buFont typeface="Wingdings" pitchFamily="2" charset="2"/>
        <a:buChar char="§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508760" indent="-182880" algn="l" defTabSz="914400" rtl="0" eaLnBrk="1" latinLnBrk="0" hangingPunct="1">
        <a:spcBef>
          <a:spcPts val="288"/>
        </a:spcBef>
        <a:buClr>
          <a:schemeClr val="tx1">
            <a:lumMod val="50000"/>
            <a:lumOff val="50000"/>
          </a:schemeClr>
        </a:buClr>
        <a:buFont typeface="Wingdings" pitchFamily="2" charset="2"/>
        <a:buChar char="§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691640" indent="-182880" algn="l" defTabSz="914400" rtl="0" eaLnBrk="1" latinLnBrk="0" hangingPunct="1">
        <a:spcBef>
          <a:spcPts val="288"/>
        </a:spcBef>
        <a:buClr>
          <a:schemeClr val="tx1">
            <a:lumMod val="50000"/>
            <a:lumOff val="50000"/>
          </a:schemeClr>
        </a:buClr>
        <a:buFont typeface="Wingdings" pitchFamily="2" charset="2"/>
        <a:buChar char="§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.jp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5.jp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://www.geomapp.net/publications_categories.htm" TargetMode="Externa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.gif"/><Relationship Id="rId3" Type="http://schemas.openxmlformats.org/officeDocument/2006/relationships/hyperlink" Target="http://www.fgdc.gov/csdgmgraphical/index.html" TargetMode="Externa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.gif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://www.geomapp.net/docs/GeoMetadata_Items_for_Preservation_2011_0110.pdf" TargetMode="Externa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://www.geomapp.net/docs/GeoMetadata_Items_for_Preservation_2011_0110.pdf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://www.geomapp.net/docs/GeoMetadata_Items_for_Preservation_2011_0110.pdf" TargetMode="Externa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://www.geomapp.net/docs/GeoMetadata_Items_for_Preservation_2011_0110.pdf" TargetMode="Externa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://www.geomapp.net/docs/GeoMetadata_Items_for_Preservation_2011_0110.pdf" TargetMode="Externa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7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jpe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9.jpe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0.jpe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1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hyperlink" Target="http://www.data-archive.ac.uk/create-manage/format/formats-table" TargetMode="Externa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2.jpe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3.jpe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14.jp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hyperlink" Target="mailto:michael.page@emory.edu" TargetMode="External"/><Relationship Id="rId4" Type="http://schemas.openxmlformats.org/officeDocument/2006/relationships/hyperlink" Target="http://digitalscholarship.emory.edu" TargetMode="External"/><Relationship Id="rId1" Type="http://schemas.openxmlformats.org/officeDocument/2006/relationships/slideLayout" Target="../slideLayouts/slideLayout2.xml"/><Relationship Id="rId2" Type="http://schemas.openxmlformats.org/officeDocument/2006/relationships/hyperlink" Target="mailto:jennifer.doty@emory.edu" TargetMode="Externa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://www.geomapp.net/docs/GeoMAPP_Geospatial_data_file_formats_FINAL_20110701.xls" TargetMode="Externa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://www.igic.org/standards/namingstandard.pdf" TargetMode="Externa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81000" y="3581400"/>
            <a:ext cx="6172200" cy="21336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endParaRPr lang="en-US" dirty="0" smtClean="0"/>
          </a:p>
          <a:p>
            <a:pPr>
              <a:defRPr/>
            </a:pPr>
            <a:r>
              <a:rPr lang="en-US" sz="2100" dirty="0" smtClean="0"/>
              <a:t>Presentation to </a:t>
            </a:r>
            <a:r>
              <a:rPr lang="en-US" sz="2100" dirty="0"/>
              <a:t>ARGIS - Atlanta Region GIS User Group</a:t>
            </a:r>
            <a:endParaRPr lang="en-US" sz="2100" dirty="0" smtClean="0"/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US" sz="2100" dirty="0" smtClean="0"/>
              <a:t>October 30, 2013</a:t>
            </a:r>
          </a:p>
        </p:txBody>
      </p:sp>
      <p:sp>
        <p:nvSpPr>
          <p:cNvPr id="13314" name="Title 1"/>
          <p:cNvSpPr>
            <a:spLocks noGrp="1"/>
          </p:cNvSpPr>
          <p:nvPr>
            <p:ph type="title"/>
          </p:nvPr>
        </p:nvSpPr>
        <p:spPr>
          <a:xfrm>
            <a:off x="76200" y="1447800"/>
            <a:ext cx="6553200" cy="2133600"/>
          </a:xfrm>
        </p:spPr>
        <p:txBody>
          <a:bodyPr>
            <a:noAutofit/>
          </a:bodyPr>
          <a:lstStyle/>
          <a:p>
            <a:pPr eaLnBrk="1" hangingPunct="1"/>
            <a:r>
              <a:rPr lang="en-US" sz="4000" dirty="0" smtClean="0"/>
              <a:t>Data Archiving &amp; Preservation:</a:t>
            </a:r>
            <a:br>
              <a:rPr lang="en-US" sz="4000" dirty="0" smtClean="0"/>
            </a:br>
            <a:r>
              <a:rPr lang="en-US" sz="4000" dirty="0" smtClean="0"/>
              <a:t> Best Practices for GIS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219200" y="5715000"/>
            <a:ext cx="51816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dirty="0" smtClean="0">
                <a:solidFill>
                  <a:srgbClr val="5B6973"/>
                </a:solidFill>
              </a:rPr>
              <a:t>Jennifer Doty</a:t>
            </a:r>
            <a:r>
              <a:rPr lang="en-US" dirty="0">
                <a:solidFill>
                  <a:srgbClr val="5B6973"/>
                </a:solidFill>
              </a:rPr>
              <a:t> </a:t>
            </a:r>
            <a:r>
              <a:rPr lang="en-US" dirty="0" smtClean="0">
                <a:solidFill>
                  <a:srgbClr val="5B6973"/>
                </a:solidFill>
              </a:rPr>
              <a:t>| </a:t>
            </a:r>
            <a:r>
              <a:rPr lang="en-US" dirty="0" err="1" smtClean="0">
                <a:solidFill>
                  <a:srgbClr val="5B6973"/>
                </a:solidFill>
              </a:rPr>
              <a:t>jennifer.doty@emory.edu</a:t>
            </a:r>
            <a:r>
              <a:rPr lang="en-US" dirty="0" smtClean="0">
                <a:solidFill>
                  <a:srgbClr val="5B6973"/>
                </a:solidFill>
              </a:rPr>
              <a:t> </a:t>
            </a:r>
          </a:p>
          <a:p>
            <a:pPr algn="r"/>
            <a:r>
              <a:rPr lang="en-US" dirty="0" smtClean="0">
                <a:solidFill>
                  <a:srgbClr val="5B6973"/>
                </a:solidFill>
              </a:rPr>
              <a:t>Data Management Specialist</a:t>
            </a:r>
          </a:p>
          <a:p>
            <a:pPr algn="r"/>
            <a:r>
              <a:rPr lang="en-US" dirty="0" smtClean="0">
                <a:solidFill>
                  <a:srgbClr val="5B6973"/>
                </a:solidFill>
              </a:rPr>
              <a:t>Emory Center for Digital Scholarship</a:t>
            </a:r>
            <a:endParaRPr lang="en-US" dirty="0">
              <a:solidFill>
                <a:srgbClr val="5B697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67701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2711081060_ba91f69796_b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844" t="3045" r="14844" b="3043"/>
          <a:stretch/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TextBox 4"/>
          <p:cNvSpPr txBox="1"/>
          <p:nvPr/>
        </p:nvSpPr>
        <p:spPr>
          <a:xfrm>
            <a:off x="685800" y="6532110"/>
            <a:ext cx="77724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i="1" dirty="0" smtClean="0">
                <a:solidFill>
                  <a:srgbClr val="FFFFFF"/>
                </a:solidFill>
              </a:rPr>
              <a:t>Tape library, CERN, Geneva by Cory Doctorow / CC BY-SA 2.0</a:t>
            </a:r>
            <a:endParaRPr lang="en-US" sz="1000" i="1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674496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Best </a:t>
            </a:r>
            <a:r>
              <a:rPr lang="en-US" dirty="0" smtClean="0"/>
              <a:t>Practices: Storage &amp; Backup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US" dirty="0" smtClean="0"/>
              <a:t>Storage Considerations:</a:t>
            </a:r>
          </a:p>
          <a:p>
            <a:r>
              <a:rPr lang="en-US" dirty="0" smtClean="0"/>
              <a:t>Accessibility </a:t>
            </a:r>
          </a:p>
          <a:p>
            <a:r>
              <a:rPr lang="en-US" dirty="0" smtClean="0"/>
              <a:t>Read/Write speed</a:t>
            </a:r>
          </a:p>
          <a:p>
            <a:r>
              <a:rPr lang="en-US" dirty="0" smtClean="0"/>
              <a:t>Size limits—overall vs. file size</a:t>
            </a:r>
          </a:p>
          <a:p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Options:</a:t>
            </a:r>
          </a:p>
          <a:p>
            <a:r>
              <a:rPr lang="en-US" dirty="0" smtClean="0"/>
              <a:t>Local—PC drive, flash drive, external hard drive</a:t>
            </a:r>
          </a:p>
          <a:p>
            <a:r>
              <a:rPr lang="en-US" dirty="0" smtClean="0"/>
              <a:t>Server—</a:t>
            </a:r>
            <a:r>
              <a:rPr lang="en-US" dirty="0" smtClean="0"/>
              <a:t>department/organization server </a:t>
            </a:r>
            <a:r>
              <a:rPr lang="en-US" dirty="0" smtClean="0"/>
              <a:t>space</a:t>
            </a:r>
          </a:p>
          <a:p>
            <a:r>
              <a:rPr lang="en-US" dirty="0" smtClean="0"/>
              <a:t>Cloud—Dropbox, Google Drive, etc.</a:t>
            </a:r>
            <a:endParaRPr lang="en-US" dirty="0"/>
          </a:p>
          <a:p>
            <a:endParaRPr lang="en-US" dirty="0" smtClean="0"/>
          </a:p>
          <a:p>
            <a:endParaRPr lang="en-US" dirty="0" smtClean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4B466A-2DDD-4149-B2F6-980F7D0C3C20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11</a:t>
            </a:fld>
            <a:endParaRPr lang="en-US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013930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Best </a:t>
            </a:r>
            <a:r>
              <a:rPr lang="en-US" dirty="0" smtClean="0"/>
              <a:t>Practices: Storage &amp; Backup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Backup Considerations:</a:t>
            </a:r>
          </a:p>
          <a:p>
            <a:r>
              <a:rPr lang="en-US" dirty="0" smtClean="0"/>
              <a:t>Accessibility (local, server, cloud)</a:t>
            </a:r>
          </a:p>
          <a:p>
            <a:r>
              <a:rPr lang="en-US" dirty="0" smtClean="0"/>
              <a:t>Redundancy (rule of thumb—</a:t>
            </a:r>
            <a:r>
              <a:rPr lang="en-US" i="1" dirty="0" smtClean="0"/>
              <a:t>here, near, far</a:t>
            </a:r>
            <a:r>
              <a:rPr lang="en-US" dirty="0" smtClean="0"/>
              <a:t>)</a:t>
            </a:r>
          </a:p>
          <a:p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Options:</a:t>
            </a:r>
          </a:p>
          <a:p>
            <a:r>
              <a:rPr lang="en-US" dirty="0" smtClean="0"/>
              <a:t>Incremental/Snapshot</a:t>
            </a:r>
          </a:p>
          <a:p>
            <a:r>
              <a:rPr lang="en-US" dirty="0" smtClean="0"/>
              <a:t>Automated</a:t>
            </a:r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4B466A-2DDD-4149-B2F6-980F7D0C3C20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12</a:t>
            </a:fld>
            <a:endParaRPr lang="en-US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617029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metadatalovenot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3900" y="0"/>
            <a:ext cx="51435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 rot="16200000">
            <a:off x="5507912" y="4906090"/>
            <a:ext cx="35052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i="1" dirty="0" smtClean="0"/>
              <a:t>Metadata is a love note… by sarah0s / CC BY-NC-ND 2.0</a:t>
            </a:r>
            <a:endParaRPr lang="en-US" sz="1000" i="1" dirty="0"/>
          </a:p>
        </p:txBody>
      </p:sp>
    </p:spTree>
    <p:extLst>
      <p:ext uri="{BB962C8B-B14F-4D97-AF65-F5344CB8AC3E}">
        <p14:creationId xmlns:p14="http://schemas.microsoft.com/office/powerpoint/2010/main" val="15895371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Best Practices: Documentation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/>
              <a:t>“When thoughtfully populated, geospatial metadata can be a critical resource for understanding and managing geospatial data for current and future GIS practitioners and those trying to preserve the data</a:t>
            </a:r>
            <a:r>
              <a:rPr lang="en-US" dirty="0" smtClean="0"/>
              <a:t>.”</a:t>
            </a:r>
          </a:p>
          <a:p>
            <a:pPr marL="0" indent="0">
              <a:buNone/>
            </a:pPr>
            <a:r>
              <a:rPr lang="en-US" dirty="0"/>
              <a:t>-</a:t>
            </a:r>
            <a:r>
              <a:rPr lang="en-US" sz="2400" i="1" dirty="0"/>
              <a:t>Utilizing Geospatial Metadata to Support Data Preservation </a:t>
            </a:r>
            <a:r>
              <a:rPr lang="en-US" sz="2400" i="1" dirty="0" smtClean="0"/>
              <a:t>Practices</a:t>
            </a:r>
            <a:r>
              <a:rPr lang="en-US" sz="2400" dirty="0" smtClean="0"/>
              <a:t>, January 2011, </a:t>
            </a:r>
            <a:r>
              <a:rPr lang="en-US" sz="2400" dirty="0" err="1" smtClean="0"/>
              <a:t>GeoMAPP</a:t>
            </a:r>
            <a:r>
              <a:rPr lang="en-US" sz="2400" dirty="0"/>
              <a:t> </a:t>
            </a:r>
            <a:endParaRPr lang="en-US" sz="2400" dirty="0" smtClean="0"/>
          </a:p>
          <a:p>
            <a:pPr marL="0" indent="0">
              <a:buNone/>
            </a:pPr>
            <a:r>
              <a:rPr lang="en-US" sz="2400" dirty="0" smtClean="0"/>
              <a:t>(</a:t>
            </a:r>
            <a:r>
              <a:rPr lang="en-US" sz="2400" dirty="0">
                <a:hlinkClick r:id="rId2"/>
              </a:rPr>
              <a:t>http://</a:t>
            </a:r>
            <a:r>
              <a:rPr lang="en-US" sz="2400" dirty="0" smtClean="0">
                <a:hlinkClick r:id="rId2"/>
              </a:rPr>
              <a:t>www.geomapp.net/publications_categories.htm</a:t>
            </a:r>
            <a:r>
              <a:rPr lang="en-US" sz="2400" dirty="0" smtClean="0"/>
              <a:t>)</a:t>
            </a:r>
            <a:endParaRPr lang="en-US" sz="2400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E83414-1539-4021-B3D9-476CF56C2C3A}" type="slidenum">
              <a:rPr lang="en-US" smtClean="0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91777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Best </a:t>
            </a:r>
            <a:r>
              <a:rPr lang="en-US" dirty="0" smtClean="0"/>
              <a:t>Practices: Documentation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/>
              <a:t>Metadata—represents the </a:t>
            </a:r>
            <a:r>
              <a:rPr lang="en-US" i="1" dirty="0"/>
              <a:t>who, what, when, where, why </a:t>
            </a:r>
            <a:r>
              <a:rPr lang="en-US" dirty="0"/>
              <a:t>and </a:t>
            </a:r>
            <a:r>
              <a:rPr lang="en-US" i="1" dirty="0" smtClean="0"/>
              <a:t>how</a:t>
            </a:r>
          </a:p>
          <a:p>
            <a:pPr marL="0" indent="0">
              <a:buNone/>
            </a:pPr>
            <a:endParaRPr lang="en-US" i="1" dirty="0" smtClean="0"/>
          </a:p>
          <a:p>
            <a:pPr marL="0" indent="0">
              <a:buNone/>
            </a:pPr>
            <a:r>
              <a:rPr lang="en-US" dirty="0"/>
              <a:t>S</a:t>
            </a:r>
            <a:r>
              <a:rPr lang="en-US" dirty="0" smtClean="0"/>
              <a:t>tandards:</a:t>
            </a:r>
          </a:p>
          <a:p>
            <a:r>
              <a:rPr lang="en-US" dirty="0" smtClean="0"/>
              <a:t>CSDGM (FGDC)</a:t>
            </a:r>
          </a:p>
          <a:p>
            <a:r>
              <a:rPr lang="en-US" dirty="0" smtClean="0"/>
              <a:t>ISO 19115-2003 / 19139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4B466A-2DDD-4149-B2F6-980F7D0C3C20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15</a:t>
            </a:fld>
            <a:endParaRPr lang="en-US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889394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E83414-1539-4021-B3D9-476CF56C2C3A}" type="slidenum">
              <a:rPr lang="en-US" smtClean="0"/>
              <a:pPr/>
              <a:t>16</a:t>
            </a:fld>
            <a:endParaRPr lang="en-US"/>
          </a:p>
        </p:txBody>
      </p:sp>
      <p:pic>
        <p:nvPicPr>
          <p:cNvPr id="4" name="Picture 3" descr="FGDCmetadata.gi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381000"/>
            <a:ext cx="6096000" cy="6096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09600" y="457200"/>
            <a:ext cx="25908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FGDC’s Content </a:t>
            </a:r>
            <a:r>
              <a:rPr lang="en-US" dirty="0"/>
              <a:t>Standard for Digital Geospatial </a:t>
            </a:r>
            <a:r>
              <a:rPr lang="en-US" dirty="0" smtClean="0"/>
              <a:t>Metadata (CSDGM)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685800" y="6532110"/>
            <a:ext cx="77724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i="1" dirty="0">
                <a:hlinkClick r:id="rId3"/>
              </a:rPr>
              <a:t>http://www.fgdc.gov/csdgmgraphical/</a:t>
            </a:r>
            <a:r>
              <a:rPr lang="en-US" sz="1200" i="1" dirty="0" smtClean="0">
                <a:hlinkClick r:id="rId3"/>
              </a:rPr>
              <a:t>index.html</a:t>
            </a:r>
            <a:r>
              <a:rPr lang="en-US" sz="1200" i="1" dirty="0" smtClean="0"/>
              <a:t> </a:t>
            </a:r>
            <a:endParaRPr lang="en-US" sz="1200" i="1" dirty="0"/>
          </a:p>
        </p:txBody>
      </p:sp>
    </p:spTree>
    <p:extLst>
      <p:ext uri="{BB962C8B-B14F-4D97-AF65-F5344CB8AC3E}">
        <p14:creationId xmlns:p14="http://schemas.microsoft.com/office/powerpoint/2010/main" val="318828342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E83414-1539-4021-B3D9-476CF56C2C3A}" type="slidenum">
              <a:rPr lang="en-US" smtClean="0"/>
              <a:pPr/>
              <a:t>17</a:t>
            </a:fld>
            <a:endParaRPr lang="en-US"/>
          </a:p>
        </p:txBody>
      </p:sp>
      <p:pic>
        <p:nvPicPr>
          <p:cNvPr id="4" name="Picture 3" descr="FGDCmetadata.gi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381000"/>
            <a:ext cx="6096000" cy="6096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09600" y="457200"/>
            <a:ext cx="2590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CSDGM Fields for Preservation</a:t>
            </a:r>
          </a:p>
        </p:txBody>
      </p:sp>
      <p:sp>
        <p:nvSpPr>
          <p:cNvPr id="2" name="Oval 1"/>
          <p:cNvSpPr/>
          <p:nvPr/>
        </p:nvSpPr>
        <p:spPr>
          <a:xfrm>
            <a:off x="4267200" y="304800"/>
            <a:ext cx="1600200" cy="685800"/>
          </a:xfrm>
          <a:prstGeom prst="ellipse">
            <a:avLst/>
          </a:prstGeom>
          <a:noFill/>
          <a:ln w="38100">
            <a:solidFill>
              <a:schemeClr val="accent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Oval 5"/>
          <p:cNvSpPr/>
          <p:nvPr/>
        </p:nvSpPr>
        <p:spPr>
          <a:xfrm>
            <a:off x="4267200" y="1143000"/>
            <a:ext cx="1600200" cy="685800"/>
          </a:xfrm>
          <a:prstGeom prst="ellipse">
            <a:avLst/>
          </a:prstGeom>
          <a:noFill/>
          <a:ln w="38100">
            <a:solidFill>
              <a:schemeClr val="accent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4267200" y="3124200"/>
            <a:ext cx="1600200" cy="685800"/>
          </a:xfrm>
          <a:prstGeom prst="ellipse">
            <a:avLst/>
          </a:prstGeom>
          <a:noFill/>
          <a:ln w="38100">
            <a:solidFill>
              <a:schemeClr val="accent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4267200" y="5791200"/>
            <a:ext cx="1600200" cy="685800"/>
          </a:xfrm>
          <a:prstGeom prst="ellipse">
            <a:avLst/>
          </a:prstGeom>
          <a:noFill/>
          <a:ln w="38100">
            <a:solidFill>
              <a:schemeClr val="accent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4267200" y="4038600"/>
            <a:ext cx="1600200" cy="838200"/>
          </a:xfrm>
          <a:prstGeom prst="ellipse">
            <a:avLst/>
          </a:prstGeom>
          <a:noFill/>
          <a:ln w="38100">
            <a:solidFill>
              <a:schemeClr val="accent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521355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Checklist: CSDGM Fields for Preservation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>
            <a:normAutofit fontScale="70000" lnSpcReduction="20000"/>
          </a:bodyPr>
          <a:lstStyle/>
          <a:p>
            <a:pPr marL="0" indent="0">
              <a:buNone/>
            </a:pPr>
            <a:r>
              <a:rPr lang="en-US" b="1" dirty="0" smtClean="0"/>
              <a:t>Identification </a:t>
            </a:r>
            <a:r>
              <a:rPr lang="en-US" b="1" dirty="0"/>
              <a:t>Information </a:t>
            </a:r>
            <a:r>
              <a:rPr lang="en-US" dirty="0"/>
              <a:t>- </a:t>
            </a:r>
            <a:r>
              <a:rPr lang="en-US" i="1" dirty="0"/>
              <a:t>basic </a:t>
            </a:r>
            <a:r>
              <a:rPr lang="en-US" i="1" dirty="0" smtClean="0"/>
              <a:t>info </a:t>
            </a:r>
            <a:r>
              <a:rPr lang="en-US" i="1" dirty="0"/>
              <a:t>about </a:t>
            </a:r>
            <a:r>
              <a:rPr lang="en-US" i="1" dirty="0" smtClean="0"/>
              <a:t>data set</a:t>
            </a:r>
            <a:r>
              <a:rPr lang="en-US" dirty="0" smtClean="0"/>
              <a:t>, including:</a:t>
            </a:r>
          </a:p>
          <a:p>
            <a:r>
              <a:rPr lang="en-US" dirty="0" smtClean="0"/>
              <a:t>party responsible—usually creator</a:t>
            </a:r>
          </a:p>
          <a:p>
            <a:r>
              <a:rPr lang="en-US" dirty="0" smtClean="0"/>
              <a:t>publication date—date the data set is completed and ready for use</a:t>
            </a:r>
          </a:p>
          <a:p>
            <a:r>
              <a:rPr lang="en-US" dirty="0" smtClean="0"/>
              <a:t>title—”where” “what” “when” </a:t>
            </a:r>
          </a:p>
          <a:p>
            <a:r>
              <a:rPr lang="en-US" dirty="0" smtClean="0"/>
              <a:t>maintenance/update frequency—annually, as needed, based on census, etc.</a:t>
            </a:r>
          </a:p>
          <a:p>
            <a:r>
              <a:rPr lang="en-US" dirty="0"/>
              <a:t>b</a:t>
            </a:r>
            <a:r>
              <a:rPr lang="en-US" dirty="0" smtClean="0"/>
              <a:t>ounding coordinates</a:t>
            </a:r>
          </a:p>
          <a:p>
            <a:r>
              <a:rPr lang="en-US" dirty="0" smtClean="0"/>
              <a:t>keywords (theme and place)</a:t>
            </a:r>
          </a:p>
          <a:p>
            <a:r>
              <a:rPr lang="en-US" dirty="0" smtClean="0"/>
              <a:t>access and use constraints—any restrictions, disclaimers, or guidance on data set attribution</a:t>
            </a:r>
          </a:p>
          <a:p>
            <a:r>
              <a:rPr lang="en-US" dirty="0" smtClean="0"/>
              <a:t>contact details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E83414-1539-4021-B3D9-476CF56C2C3A}" type="slidenum">
              <a:rPr lang="en-US" smtClean="0"/>
              <a:pPr/>
              <a:t>18</a:t>
            </a:fld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685800" y="6324600"/>
            <a:ext cx="7772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i="1" dirty="0" err="1"/>
              <a:t>GeoMAPP</a:t>
            </a:r>
            <a:r>
              <a:rPr lang="en-US" sz="1200" i="1" dirty="0"/>
              <a:t>, Utilizing Geospatial Metadata to Support Data Preservation Practices </a:t>
            </a:r>
          </a:p>
          <a:p>
            <a:pPr algn="ctr"/>
            <a:r>
              <a:rPr lang="en-US" sz="1200" i="1" dirty="0">
                <a:hlinkClick r:id="rId2"/>
              </a:rPr>
              <a:t>http://www.geomapp.net/docs/GeoMetadata_Items_for_Preservation_2011_0110.</a:t>
            </a:r>
            <a:r>
              <a:rPr lang="en-US" sz="1200" i="1" dirty="0" smtClean="0">
                <a:hlinkClick r:id="rId2"/>
              </a:rPr>
              <a:t>pdf</a:t>
            </a:r>
            <a:r>
              <a:rPr lang="en-US" sz="1200" i="1" dirty="0" smtClean="0"/>
              <a:t> </a:t>
            </a:r>
            <a:endParaRPr lang="en-US" sz="1200" i="1" dirty="0"/>
          </a:p>
        </p:txBody>
      </p:sp>
    </p:spTree>
    <p:extLst>
      <p:ext uri="{BB962C8B-B14F-4D97-AF65-F5344CB8AC3E}">
        <p14:creationId xmlns:p14="http://schemas.microsoft.com/office/powerpoint/2010/main" val="293453226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Checklist: CSDGM Fields for Preservation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 smtClean="0"/>
              <a:t>Data </a:t>
            </a:r>
            <a:r>
              <a:rPr lang="en-US" b="1" dirty="0"/>
              <a:t>Quality Information </a:t>
            </a:r>
            <a:r>
              <a:rPr lang="en-US" dirty="0" smtClean="0"/>
              <a:t>– </a:t>
            </a:r>
            <a:r>
              <a:rPr lang="en-US" i="1" dirty="0" smtClean="0"/>
              <a:t>provides </a:t>
            </a:r>
            <a:r>
              <a:rPr lang="en-US" i="1" dirty="0"/>
              <a:t>historical lineage and source descriptions for the data used in the creation of the </a:t>
            </a:r>
            <a:r>
              <a:rPr lang="en-US" i="1" dirty="0" smtClean="0"/>
              <a:t>data set</a:t>
            </a:r>
            <a:r>
              <a:rPr lang="en-US" dirty="0" smtClean="0"/>
              <a:t>, including:</a:t>
            </a:r>
          </a:p>
          <a:p>
            <a:r>
              <a:rPr lang="en-US" dirty="0" smtClean="0"/>
              <a:t>originator</a:t>
            </a:r>
          </a:p>
          <a:p>
            <a:r>
              <a:rPr lang="en-US" dirty="0" smtClean="0"/>
              <a:t>publisher, publication date &amp; place</a:t>
            </a:r>
          </a:p>
          <a:p>
            <a:r>
              <a:rPr lang="en-US" dirty="0" smtClean="0"/>
              <a:t>“</a:t>
            </a:r>
            <a:r>
              <a:rPr lang="en-US" dirty="0" err="1" smtClean="0"/>
              <a:t>currentness</a:t>
            </a:r>
            <a:r>
              <a:rPr lang="en-US" dirty="0" smtClean="0"/>
              <a:t>” of source data</a:t>
            </a:r>
          </a:p>
          <a:p>
            <a:r>
              <a:rPr lang="en-US" dirty="0" smtClean="0"/>
              <a:t>process description</a:t>
            </a:r>
            <a:endParaRPr lang="en-US" dirty="0" smtClean="0"/>
          </a:p>
          <a:p>
            <a:pPr marL="0" indent="0">
              <a:buNone/>
            </a:pPr>
            <a:r>
              <a:rPr lang="en-US" i="1" dirty="0" smtClean="0"/>
              <a:t> </a:t>
            </a:r>
            <a:r>
              <a:rPr lang="en-US" i="1" dirty="0"/>
              <a:t>	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E83414-1539-4021-B3D9-476CF56C2C3A}" type="slidenum">
              <a:rPr lang="en-US" smtClean="0"/>
              <a:pPr/>
              <a:t>19</a:t>
            </a:fld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685800" y="6324600"/>
            <a:ext cx="7772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i="1" dirty="0" err="1"/>
              <a:t>GeoMAPP</a:t>
            </a:r>
            <a:r>
              <a:rPr lang="en-US" sz="1200" i="1" dirty="0"/>
              <a:t>, Utilizing Geospatial Metadata to Support Data Preservation Practices </a:t>
            </a:r>
          </a:p>
          <a:p>
            <a:pPr algn="ctr"/>
            <a:r>
              <a:rPr lang="en-US" sz="1200" i="1" dirty="0">
                <a:hlinkClick r:id="rId2"/>
              </a:rPr>
              <a:t>http://www.geomapp.net/docs/GeoMetadata_Items_for_Preservation_2011_0110.</a:t>
            </a:r>
            <a:r>
              <a:rPr lang="en-US" sz="1200" i="1" dirty="0" smtClean="0">
                <a:hlinkClick r:id="rId2"/>
              </a:rPr>
              <a:t>pdf</a:t>
            </a:r>
            <a:r>
              <a:rPr lang="en-US" sz="1200" i="1" dirty="0" smtClean="0"/>
              <a:t> </a:t>
            </a:r>
            <a:endParaRPr lang="en-US" sz="1200" i="1" dirty="0"/>
          </a:p>
        </p:txBody>
      </p:sp>
    </p:spTree>
    <p:extLst>
      <p:ext uri="{BB962C8B-B14F-4D97-AF65-F5344CB8AC3E}">
        <p14:creationId xmlns:p14="http://schemas.microsoft.com/office/powerpoint/2010/main" val="125333133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Overview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en-US" dirty="0" smtClean="0"/>
              <a:t>Best practices for managing geospatial data:</a:t>
            </a:r>
          </a:p>
          <a:p>
            <a:r>
              <a:rPr lang="en-US" dirty="0" smtClean="0"/>
              <a:t>File formats</a:t>
            </a:r>
          </a:p>
          <a:p>
            <a:r>
              <a:rPr lang="en-US" dirty="0" smtClean="0"/>
              <a:t>Naming conventions</a:t>
            </a:r>
          </a:p>
          <a:p>
            <a:r>
              <a:rPr lang="en-US" dirty="0" smtClean="0"/>
              <a:t>Folder structure</a:t>
            </a:r>
          </a:p>
          <a:p>
            <a:r>
              <a:rPr lang="en-US" dirty="0" smtClean="0"/>
              <a:t>Storage and backup</a:t>
            </a:r>
          </a:p>
          <a:p>
            <a:r>
              <a:rPr lang="en-US" dirty="0" smtClean="0"/>
              <a:t>Documentation</a:t>
            </a:r>
          </a:p>
          <a:p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Trends in geospatial data archiving:</a:t>
            </a:r>
          </a:p>
          <a:p>
            <a:r>
              <a:rPr lang="en-US" dirty="0" smtClean="0"/>
              <a:t>Federal funding </a:t>
            </a:r>
            <a:r>
              <a:rPr lang="en-US" dirty="0" smtClean="0"/>
              <a:t>agencies’ requirements</a:t>
            </a:r>
          </a:p>
          <a:p>
            <a:r>
              <a:rPr lang="en-US" dirty="0" smtClean="0"/>
              <a:t>State initiatives for preservation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4B466A-2DDD-4149-B2F6-980F7D0C3C20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2</a:t>
            </a:fld>
            <a:endParaRPr lang="en-US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695375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Checklist: CSDGM Fields for Preservation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 smtClean="0"/>
              <a:t>Spatial </a:t>
            </a:r>
            <a:r>
              <a:rPr lang="en-US" b="1" dirty="0"/>
              <a:t>Reference Information </a:t>
            </a:r>
            <a:r>
              <a:rPr lang="en-US" dirty="0"/>
              <a:t>- </a:t>
            </a:r>
            <a:r>
              <a:rPr lang="en-US" i="1" dirty="0" smtClean="0"/>
              <a:t>description </a:t>
            </a:r>
            <a:r>
              <a:rPr lang="en-US" i="1" dirty="0"/>
              <a:t>of the reference frame for, and the means to encode, coordinates in the data </a:t>
            </a:r>
            <a:r>
              <a:rPr lang="en-US" i="1" dirty="0" smtClean="0"/>
              <a:t>set</a:t>
            </a:r>
            <a:r>
              <a:rPr lang="en-US" dirty="0" smtClean="0"/>
              <a:t>, including:</a:t>
            </a:r>
          </a:p>
          <a:p>
            <a:r>
              <a:rPr lang="en-US" dirty="0" smtClean="0"/>
              <a:t>map projection name</a:t>
            </a:r>
          </a:p>
          <a:p>
            <a:r>
              <a:rPr lang="en-US" dirty="0" smtClean="0"/>
              <a:t>coordinate system name</a:t>
            </a:r>
          </a:p>
          <a:p>
            <a:r>
              <a:rPr lang="en-US" dirty="0" smtClean="0"/>
              <a:t>unit of measure</a:t>
            </a:r>
          </a:p>
          <a:p>
            <a:r>
              <a:rPr lang="en-US" dirty="0" smtClean="0"/>
              <a:t>geodetic model—datum, ellipsoid</a:t>
            </a:r>
            <a:r>
              <a:rPr lang="en-US" i="1" dirty="0" smtClean="0"/>
              <a:t> </a:t>
            </a:r>
            <a:endParaRPr lang="en-US" i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E83414-1539-4021-B3D9-476CF56C2C3A}" type="slidenum">
              <a:rPr lang="en-US" smtClean="0"/>
              <a:pPr/>
              <a:t>20</a:t>
            </a:fld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685800" y="6324600"/>
            <a:ext cx="7772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i="1" dirty="0" err="1"/>
              <a:t>GeoMAPP</a:t>
            </a:r>
            <a:r>
              <a:rPr lang="en-US" sz="1200" i="1" dirty="0"/>
              <a:t>, Utilizing Geospatial Metadata to Support Data Preservation Practices </a:t>
            </a:r>
          </a:p>
          <a:p>
            <a:pPr algn="ctr"/>
            <a:r>
              <a:rPr lang="en-US" sz="1200" i="1" dirty="0">
                <a:hlinkClick r:id="rId2"/>
              </a:rPr>
              <a:t>http://www.geomapp.net/docs/GeoMetadata_Items_for_Preservation_2011_0110.</a:t>
            </a:r>
            <a:r>
              <a:rPr lang="en-US" sz="1200" i="1" dirty="0" smtClean="0">
                <a:hlinkClick r:id="rId2"/>
              </a:rPr>
              <a:t>pdf</a:t>
            </a:r>
            <a:r>
              <a:rPr lang="en-US" sz="1200" i="1" dirty="0" smtClean="0"/>
              <a:t> </a:t>
            </a:r>
            <a:endParaRPr lang="en-US" sz="1200" i="1" dirty="0"/>
          </a:p>
        </p:txBody>
      </p:sp>
    </p:spTree>
    <p:extLst>
      <p:ext uri="{BB962C8B-B14F-4D97-AF65-F5344CB8AC3E}">
        <p14:creationId xmlns:p14="http://schemas.microsoft.com/office/powerpoint/2010/main" val="69269000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Checklist: CSDGM Fields for Preservation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 smtClean="0"/>
              <a:t>Entity </a:t>
            </a:r>
            <a:r>
              <a:rPr lang="en-US" b="1" dirty="0"/>
              <a:t>and Attribute Information </a:t>
            </a:r>
            <a:r>
              <a:rPr lang="en-US" dirty="0"/>
              <a:t>- </a:t>
            </a:r>
            <a:r>
              <a:rPr lang="en-US" i="1" dirty="0"/>
              <a:t>details about </a:t>
            </a:r>
            <a:r>
              <a:rPr lang="en-US" i="1" dirty="0" smtClean="0"/>
              <a:t>content </a:t>
            </a:r>
            <a:r>
              <a:rPr lang="en-US" i="1" dirty="0"/>
              <a:t>of the data </a:t>
            </a:r>
            <a:r>
              <a:rPr lang="en-US" i="1" dirty="0" smtClean="0"/>
              <a:t>set</a:t>
            </a:r>
            <a:r>
              <a:rPr lang="en-US" i="1" dirty="0" smtClean="0"/>
              <a:t>—the </a:t>
            </a:r>
            <a:r>
              <a:rPr lang="en-US" i="1" dirty="0" smtClean="0"/>
              <a:t>entities</a:t>
            </a:r>
            <a:r>
              <a:rPr lang="en-US" i="1" dirty="0"/>
              <a:t>, their attributes, and domains from which attribute values may be </a:t>
            </a:r>
            <a:r>
              <a:rPr lang="en-US" i="1" dirty="0" smtClean="0"/>
              <a:t>assigned</a:t>
            </a:r>
            <a:r>
              <a:rPr lang="en-US" dirty="0" smtClean="0"/>
              <a:t>, including:</a:t>
            </a:r>
          </a:p>
          <a:p>
            <a:r>
              <a:rPr lang="en-US" dirty="0" smtClean="0"/>
              <a:t>entity label</a:t>
            </a:r>
          </a:p>
          <a:p>
            <a:r>
              <a:rPr lang="en-US" dirty="0" smtClean="0"/>
              <a:t>attribute label and description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E83414-1539-4021-B3D9-476CF56C2C3A}" type="slidenum">
              <a:rPr lang="en-US" smtClean="0"/>
              <a:pPr/>
              <a:t>21</a:t>
            </a:fld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685800" y="6324600"/>
            <a:ext cx="7772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i="1" dirty="0" err="1"/>
              <a:t>GeoMAPP</a:t>
            </a:r>
            <a:r>
              <a:rPr lang="en-US" sz="1200" i="1" dirty="0"/>
              <a:t>, Utilizing Geospatial Metadata to Support Data Preservation Practices </a:t>
            </a:r>
          </a:p>
          <a:p>
            <a:pPr algn="ctr"/>
            <a:r>
              <a:rPr lang="en-US" sz="1200" i="1" dirty="0">
                <a:hlinkClick r:id="rId2"/>
              </a:rPr>
              <a:t>http://www.geomapp.net/docs/GeoMetadata_Items_for_Preservation_2011_0110.</a:t>
            </a:r>
            <a:r>
              <a:rPr lang="en-US" sz="1200" i="1" dirty="0" smtClean="0">
                <a:hlinkClick r:id="rId2"/>
              </a:rPr>
              <a:t>pdf</a:t>
            </a:r>
            <a:r>
              <a:rPr lang="en-US" sz="1200" i="1" dirty="0" smtClean="0"/>
              <a:t> </a:t>
            </a:r>
            <a:endParaRPr lang="en-US" sz="1200" i="1" dirty="0"/>
          </a:p>
        </p:txBody>
      </p:sp>
    </p:spTree>
    <p:extLst>
      <p:ext uri="{BB962C8B-B14F-4D97-AF65-F5344CB8AC3E}">
        <p14:creationId xmlns:p14="http://schemas.microsoft.com/office/powerpoint/2010/main" val="322203738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Checklist: CSDGM Fields for Preservation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 smtClean="0"/>
              <a:t>Metadata </a:t>
            </a:r>
            <a:r>
              <a:rPr lang="en-US" b="1" dirty="0"/>
              <a:t>Reference Information </a:t>
            </a:r>
            <a:r>
              <a:rPr lang="en-US" dirty="0"/>
              <a:t>- </a:t>
            </a:r>
            <a:r>
              <a:rPr lang="en-US" i="1" dirty="0"/>
              <a:t>information on the </a:t>
            </a:r>
            <a:r>
              <a:rPr lang="en-US" i="1" dirty="0" smtClean="0"/>
              <a:t>party </a:t>
            </a:r>
            <a:r>
              <a:rPr lang="en-US" i="1" dirty="0"/>
              <a:t>responsible for creating the metadata and the </a:t>
            </a:r>
            <a:r>
              <a:rPr lang="en-US" i="1" dirty="0" err="1"/>
              <a:t>currentness</a:t>
            </a:r>
            <a:r>
              <a:rPr lang="en-US" i="1" dirty="0"/>
              <a:t> of the </a:t>
            </a:r>
            <a:r>
              <a:rPr lang="en-US" i="1" dirty="0" smtClean="0"/>
              <a:t>metadata</a:t>
            </a:r>
            <a:r>
              <a:rPr lang="en-US" dirty="0" smtClean="0"/>
              <a:t>:</a:t>
            </a:r>
          </a:p>
          <a:p>
            <a:r>
              <a:rPr lang="en-US" dirty="0" smtClean="0"/>
              <a:t>metadata standard name</a:t>
            </a:r>
          </a:p>
          <a:p>
            <a:r>
              <a:rPr lang="en-US" dirty="0" smtClean="0"/>
              <a:t>metadata standard version</a:t>
            </a:r>
            <a:r>
              <a:rPr lang="en-US" i="1" dirty="0" smtClean="0"/>
              <a:t> </a:t>
            </a:r>
            <a:endParaRPr lang="en-US" i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E83414-1539-4021-B3D9-476CF56C2C3A}" type="slidenum">
              <a:rPr lang="en-US" smtClean="0"/>
              <a:pPr/>
              <a:t>22</a:t>
            </a:fld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685800" y="6324600"/>
            <a:ext cx="7772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i="1" dirty="0" err="1"/>
              <a:t>GeoMAPP</a:t>
            </a:r>
            <a:r>
              <a:rPr lang="en-US" sz="1200" i="1" dirty="0"/>
              <a:t>, Utilizing Geospatial Metadata to Support Data Preservation Practices </a:t>
            </a:r>
          </a:p>
          <a:p>
            <a:pPr algn="ctr"/>
            <a:r>
              <a:rPr lang="en-US" sz="1200" i="1" dirty="0">
                <a:hlinkClick r:id="rId2"/>
              </a:rPr>
              <a:t>http://www.geomapp.net/docs/GeoMetadata_Items_for_Preservation_2011_0110.</a:t>
            </a:r>
            <a:r>
              <a:rPr lang="en-US" sz="1200" i="1" dirty="0" smtClean="0">
                <a:hlinkClick r:id="rId2"/>
              </a:rPr>
              <a:t>pdf</a:t>
            </a:r>
            <a:r>
              <a:rPr lang="en-US" sz="1200" i="1" dirty="0" smtClean="0"/>
              <a:t> </a:t>
            </a:r>
            <a:endParaRPr lang="en-US" sz="1200" i="1" dirty="0"/>
          </a:p>
        </p:txBody>
      </p:sp>
    </p:spTree>
    <p:extLst>
      <p:ext uri="{BB962C8B-B14F-4D97-AF65-F5344CB8AC3E}">
        <p14:creationId xmlns:p14="http://schemas.microsoft.com/office/powerpoint/2010/main" val="151572745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Data </a:t>
            </a:r>
            <a:r>
              <a:rPr lang="en-US" dirty="0" smtClean="0"/>
              <a:t>Management</a:t>
            </a:r>
            <a:r>
              <a:rPr lang="en-US" dirty="0" smtClean="0"/>
              <a:t> </a:t>
            </a:r>
            <a:r>
              <a:rPr lang="en-US" dirty="0" smtClean="0"/>
              <a:t>Initiatives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en-US" dirty="0" smtClean="0"/>
              <a:t>Federal</a:t>
            </a:r>
            <a:r>
              <a:rPr lang="en-US" dirty="0" smtClean="0"/>
              <a:t> </a:t>
            </a:r>
            <a:r>
              <a:rPr lang="en-US" dirty="0"/>
              <a:t>a</a:t>
            </a:r>
            <a:r>
              <a:rPr lang="en-US" dirty="0" smtClean="0"/>
              <a:t>gency </a:t>
            </a:r>
            <a:r>
              <a:rPr lang="en-US" dirty="0" smtClean="0"/>
              <a:t>mandates for sponsored research</a:t>
            </a:r>
            <a:r>
              <a:rPr lang="en-US" dirty="0" smtClean="0"/>
              <a:t>:</a:t>
            </a:r>
          </a:p>
          <a:p>
            <a:r>
              <a:rPr lang="en-US" dirty="0" smtClean="0"/>
              <a:t>NSF &amp; NIH requirements for DM plans</a:t>
            </a:r>
          </a:p>
          <a:p>
            <a:r>
              <a:rPr lang="en-US" dirty="0" smtClean="0"/>
              <a:t>GIS Inventory (Ramona) &amp; </a:t>
            </a:r>
            <a:r>
              <a:rPr lang="en-US" dirty="0" smtClean="0"/>
              <a:t>Federal Grants </a:t>
            </a:r>
            <a:r>
              <a:rPr lang="en-US" dirty="0" smtClean="0"/>
              <a:t>data sharing plans—</a:t>
            </a:r>
            <a:r>
              <a:rPr lang="en-US" dirty="0" err="1" smtClean="0"/>
              <a:t>gisinventory.net</a:t>
            </a:r>
            <a:r>
              <a:rPr lang="en-US" dirty="0" smtClean="0"/>
              <a:t> </a:t>
            </a:r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Other related initiatives:</a:t>
            </a:r>
          </a:p>
          <a:p>
            <a:r>
              <a:rPr lang="en-US" dirty="0" smtClean="0"/>
              <a:t>USGS DM working group</a:t>
            </a:r>
          </a:p>
          <a:p>
            <a:r>
              <a:rPr lang="en-US" dirty="0" smtClean="0"/>
              <a:t>DM training for early career researchers</a:t>
            </a:r>
          </a:p>
          <a:p>
            <a:endParaRPr lang="en-US" dirty="0" smtClean="0"/>
          </a:p>
          <a:p>
            <a:pPr lvl="1"/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4B466A-2DDD-4149-B2F6-980F7D0C3C20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23</a:t>
            </a:fld>
            <a:endParaRPr lang="en-US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78298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E83414-1539-4021-B3D9-476CF56C2C3A}" type="slidenum">
              <a:rPr lang="en-US" smtClean="0"/>
              <a:pPr/>
              <a:t>24</a:t>
            </a:fld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7586" y="838200"/>
            <a:ext cx="6748829" cy="51816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485900" y="228600"/>
            <a:ext cx="6172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/>
              <a:t>FGDC </a:t>
            </a:r>
            <a:r>
              <a:rPr lang="en-US" sz="2400" dirty="0" smtClean="0"/>
              <a:t>Geospatial </a:t>
            </a:r>
            <a:r>
              <a:rPr lang="en-US" sz="2400" dirty="0"/>
              <a:t>Data Lifecycle </a:t>
            </a:r>
            <a:r>
              <a:rPr lang="en-US" sz="2400" dirty="0" smtClean="0"/>
              <a:t>Model</a:t>
            </a:r>
            <a:endParaRPr lang="en-US" sz="2400" dirty="0"/>
          </a:p>
        </p:txBody>
      </p:sp>
      <p:sp>
        <p:nvSpPr>
          <p:cNvPr id="8" name="TextBox 7"/>
          <p:cNvSpPr txBox="1"/>
          <p:nvPr/>
        </p:nvSpPr>
        <p:spPr>
          <a:xfrm>
            <a:off x="1562100" y="6383179"/>
            <a:ext cx="60198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i="1" dirty="0"/>
              <a:t>http://www.fgdc.gov/policyandplanning/a-16/stages-of-geospatial-data-lifecycle-a16.pdf</a:t>
            </a:r>
          </a:p>
        </p:txBody>
      </p:sp>
    </p:spTree>
    <p:extLst>
      <p:ext uri="{BB962C8B-B14F-4D97-AF65-F5344CB8AC3E}">
        <p14:creationId xmlns:p14="http://schemas.microsoft.com/office/powerpoint/2010/main" val="158092041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State &amp; National Initiatives in Geospatial Data Archiving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 marL="0" indent="0">
              <a:buNone/>
            </a:pPr>
            <a:r>
              <a:rPr lang="en-US" dirty="0" err="1" smtClean="0"/>
              <a:t>GeoMAPP</a:t>
            </a:r>
            <a:r>
              <a:rPr lang="en-US" dirty="0"/>
              <a:t> - Geospatial Multistate Archive and Preservation Partnership </a:t>
            </a:r>
            <a:r>
              <a:rPr lang="en-US" dirty="0" smtClean="0"/>
              <a:t>(</a:t>
            </a:r>
            <a:r>
              <a:rPr lang="en-US" dirty="0" err="1" smtClean="0"/>
              <a:t>www.geomapp.net</a:t>
            </a:r>
            <a:r>
              <a:rPr lang="en-US" dirty="0" smtClean="0"/>
              <a:t>):</a:t>
            </a:r>
          </a:p>
          <a:p>
            <a:r>
              <a:rPr lang="en-US" dirty="0" smtClean="0"/>
              <a:t>federally </a:t>
            </a:r>
            <a:r>
              <a:rPr lang="en-US" dirty="0"/>
              <a:t>funded partnership between the Library of Congress and state geospatial and archives staff from North Carolina, Kentucky, Montana, and </a:t>
            </a:r>
            <a:r>
              <a:rPr lang="en-US" dirty="0" smtClean="0"/>
              <a:t>Utah</a:t>
            </a:r>
          </a:p>
          <a:p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National Digital Stewardship Alliance (NDSA), Geospatial </a:t>
            </a:r>
            <a:r>
              <a:rPr lang="en-US" dirty="0"/>
              <a:t>Content Team </a:t>
            </a:r>
            <a:r>
              <a:rPr lang="en-US" dirty="0" smtClean="0"/>
              <a:t>(</a:t>
            </a:r>
            <a:r>
              <a:rPr lang="en-US" dirty="0" err="1" smtClean="0"/>
              <a:t>www.digitalpreservation.gov</a:t>
            </a:r>
            <a:r>
              <a:rPr lang="en-US" dirty="0"/>
              <a:t>/</a:t>
            </a:r>
            <a:r>
              <a:rPr lang="en-US" dirty="0" err="1" smtClean="0"/>
              <a:t>ndsa</a:t>
            </a:r>
            <a:r>
              <a:rPr lang="en-US" dirty="0" smtClean="0"/>
              <a:t>):</a:t>
            </a:r>
            <a:endParaRPr lang="en-US" dirty="0"/>
          </a:p>
          <a:p>
            <a:r>
              <a:rPr lang="en-US" dirty="0" smtClean="0"/>
              <a:t>report identifying </a:t>
            </a:r>
            <a:r>
              <a:rPr lang="en-US" dirty="0"/>
              <a:t>appraisal and selection activities as they effect decisions defining geospatial content of enduring value </a:t>
            </a:r>
            <a:r>
              <a:rPr lang="en-US" dirty="0" smtClean="0"/>
              <a:t>for the nation</a:t>
            </a:r>
            <a:r>
              <a:rPr lang="en-US" dirty="0"/>
              <a:t>	</a:t>
            </a:r>
          </a:p>
          <a:p>
            <a:endParaRPr lang="en-US" dirty="0" smtClean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E83414-1539-4021-B3D9-476CF56C2C3A}" type="slidenum">
              <a:rPr lang="en-US" smtClean="0"/>
              <a:pPr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327063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Open </a:t>
            </a:r>
            <a:r>
              <a:rPr lang="en-US" dirty="0" err="1"/>
              <a:t>GeoPortal</a:t>
            </a:r>
            <a:r>
              <a:rPr lang="en-US" dirty="0"/>
              <a:t> </a:t>
            </a:r>
            <a:r>
              <a:rPr lang="en-US" dirty="0" smtClean="0"/>
              <a:t>@ Emory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0214" y="1600200"/>
            <a:ext cx="4703571" cy="4525963"/>
          </a:xfrm>
        </p:spPr>
      </p:pic>
      <p:sp>
        <p:nvSpPr>
          <p:cNvPr id="5" name="TextBox 4"/>
          <p:cNvSpPr txBox="1"/>
          <p:nvPr/>
        </p:nvSpPr>
        <p:spPr>
          <a:xfrm>
            <a:off x="685800" y="6248400"/>
            <a:ext cx="77724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i="1" dirty="0" smtClean="0"/>
              <a:t>NASA Goddard Photo and Video / CC BY</a:t>
            </a:r>
            <a:endParaRPr lang="en-US" sz="1000" i="1" dirty="0"/>
          </a:p>
        </p:txBody>
      </p:sp>
    </p:spTree>
    <p:extLst>
      <p:ext uri="{BB962C8B-B14F-4D97-AF65-F5344CB8AC3E}">
        <p14:creationId xmlns:p14="http://schemas.microsoft.com/office/powerpoint/2010/main" val="99879292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9307"/>
            <a:ext cx="9144000" cy="67993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45106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1920"/>
            <a:ext cx="9144000" cy="68141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322639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1920"/>
            <a:ext cx="9144000" cy="68141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836374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Best </a:t>
            </a:r>
            <a:r>
              <a:rPr lang="en-US" dirty="0" smtClean="0"/>
              <a:t>Practices: File Formats </a:t>
            </a:r>
            <a:endParaRPr lang="en-US" dirty="0"/>
          </a:p>
        </p:txBody>
      </p:sp>
      <p:graphicFrame>
        <p:nvGraphicFramePr>
          <p:cNvPr id="3" name="Content Placeholder 2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18841877"/>
              </p:ext>
            </p:extLst>
          </p:nvPr>
        </p:nvGraphicFramePr>
        <p:xfrm>
          <a:off x="457200" y="1280160"/>
          <a:ext cx="8229600" cy="5120640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2743200"/>
                <a:gridCol w="2743200"/>
                <a:gridCol w="2743200"/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Type of</a:t>
                      </a:r>
                      <a:r>
                        <a:rPr lang="en-US" baseline="0" dirty="0" smtClean="0"/>
                        <a:t> data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Acceptable formats for sharing, reuse and preservation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Other acceptable formats for data preservation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800" b="1" kern="1200" dirty="0" smtClean="0">
                          <a:effectLst/>
                        </a:rPr>
                        <a:t>Geospatial data</a:t>
                      </a:r>
                    </a:p>
                    <a:p>
                      <a:r>
                        <a:rPr lang="en-US" sz="1800" kern="1200" dirty="0" smtClean="0">
                          <a:effectLst/>
                        </a:rPr>
                        <a:t>vector and raster data</a:t>
                      </a:r>
                    </a:p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kern="1200" dirty="0" smtClean="0">
                          <a:effectLst/>
                        </a:rPr>
                        <a:t>ESRI </a:t>
                      </a:r>
                      <a:r>
                        <a:rPr lang="en-US" sz="1800" kern="1200" dirty="0" err="1" smtClean="0">
                          <a:effectLst/>
                        </a:rPr>
                        <a:t>Shapefile</a:t>
                      </a:r>
                      <a:r>
                        <a:rPr lang="en-US" sz="1800" kern="1200" dirty="0" smtClean="0">
                          <a:effectLst/>
                        </a:rPr>
                        <a:t> </a:t>
                      </a:r>
                      <a:endParaRPr lang="en-US" sz="1800" kern="1200" dirty="0" smtClean="0">
                        <a:effectLst/>
                      </a:endParaRPr>
                    </a:p>
                    <a:p>
                      <a:r>
                        <a:rPr lang="en-US" sz="1800" kern="1200" dirty="0" smtClean="0">
                          <a:effectLst/>
                        </a:rPr>
                        <a:t>(</a:t>
                      </a:r>
                      <a:r>
                        <a:rPr lang="en-US" sz="1800" kern="1200" dirty="0" smtClean="0">
                          <a:effectLst/>
                        </a:rPr>
                        <a:t>essential - .</a:t>
                      </a:r>
                      <a:r>
                        <a:rPr lang="en-US" sz="1800" kern="1200" dirty="0" err="1" smtClean="0">
                          <a:effectLst/>
                        </a:rPr>
                        <a:t>shp</a:t>
                      </a:r>
                      <a:r>
                        <a:rPr lang="en-US" sz="1800" kern="1200" dirty="0" smtClean="0">
                          <a:effectLst/>
                        </a:rPr>
                        <a:t>, .</a:t>
                      </a:r>
                      <a:r>
                        <a:rPr lang="en-US" sz="1800" kern="1200" dirty="0" err="1" smtClean="0">
                          <a:effectLst/>
                        </a:rPr>
                        <a:t>shx</a:t>
                      </a:r>
                      <a:r>
                        <a:rPr lang="en-US" sz="1800" kern="1200" dirty="0" smtClean="0">
                          <a:effectLst/>
                        </a:rPr>
                        <a:t>, .dbf, optional - .</a:t>
                      </a:r>
                      <a:r>
                        <a:rPr lang="en-US" sz="1800" kern="1200" dirty="0" err="1" smtClean="0">
                          <a:effectLst/>
                        </a:rPr>
                        <a:t>prj</a:t>
                      </a:r>
                      <a:r>
                        <a:rPr lang="en-US" sz="1800" kern="1200" dirty="0" smtClean="0">
                          <a:effectLst/>
                        </a:rPr>
                        <a:t>, .</a:t>
                      </a:r>
                      <a:r>
                        <a:rPr lang="en-US" sz="1800" kern="1200" dirty="0" err="1" smtClean="0">
                          <a:effectLst/>
                        </a:rPr>
                        <a:t>sbx</a:t>
                      </a:r>
                      <a:r>
                        <a:rPr lang="en-US" sz="1800" kern="1200" dirty="0" smtClean="0">
                          <a:effectLst/>
                        </a:rPr>
                        <a:t>, .</a:t>
                      </a:r>
                      <a:r>
                        <a:rPr lang="en-US" sz="1800" kern="1200" dirty="0" err="1" smtClean="0">
                          <a:effectLst/>
                        </a:rPr>
                        <a:t>sbn</a:t>
                      </a:r>
                      <a:r>
                        <a:rPr lang="en-US" sz="1800" kern="1200" dirty="0" smtClean="0">
                          <a:effectLst/>
                        </a:rPr>
                        <a:t>)</a:t>
                      </a:r>
                    </a:p>
                    <a:p>
                      <a:endParaRPr lang="en-US" sz="1800" kern="1200" dirty="0" smtClean="0">
                        <a:effectLst/>
                      </a:endParaRPr>
                    </a:p>
                    <a:p>
                      <a:r>
                        <a:rPr lang="en-US" sz="1800" kern="1200" dirty="0" smtClean="0">
                          <a:effectLst/>
                        </a:rPr>
                        <a:t>geo-referenced TIFF (.</a:t>
                      </a:r>
                      <a:r>
                        <a:rPr lang="en-US" sz="1800" kern="1200" dirty="0" err="1" smtClean="0">
                          <a:effectLst/>
                        </a:rPr>
                        <a:t>tif</a:t>
                      </a:r>
                      <a:r>
                        <a:rPr lang="en-US" sz="1800" kern="1200" dirty="0" smtClean="0">
                          <a:effectLst/>
                        </a:rPr>
                        <a:t>, .</a:t>
                      </a:r>
                      <a:r>
                        <a:rPr lang="en-US" sz="1800" kern="1200" dirty="0" err="1" smtClean="0">
                          <a:effectLst/>
                        </a:rPr>
                        <a:t>tfw</a:t>
                      </a:r>
                      <a:r>
                        <a:rPr lang="en-US" sz="1800" kern="1200" dirty="0" smtClean="0">
                          <a:effectLst/>
                        </a:rPr>
                        <a:t>)</a:t>
                      </a:r>
                    </a:p>
                    <a:p>
                      <a:endParaRPr lang="en-US" sz="1800" kern="1200" dirty="0" smtClean="0">
                        <a:effectLst/>
                      </a:endParaRPr>
                    </a:p>
                    <a:p>
                      <a:r>
                        <a:rPr lang="en-US" sz="1800" kern="1200" dirty="0" smtClean="0">
                          <a:effectLst/>
                        </a:rPr>
                        <a:t>CAD data (.</a:t>
                      </a:r>
                      <a:r>
                        <a:rPr lang="en-US" sz="1800" kern="1200" dirty="0" err="1" smtClean="0">
                          <a:effectLst/>
                        </a:rPr>
                        <a:t>dwg</a:t>
                      </a:r>
                      <a:r>
                        <a:rPr lang="en-US" sz="1800" kern="1200" dirty="0" smtClean="0">
                          <a:effectLst/>
                        </a:rPr>
                        <a:t>)</a:t>
                      </a:r>
                    </a:p>
                    <a:p>
                      <a:endParaRPr lang="en-US" sz="1800" kern="1200" dirty="0" smtClean="0">
                        <a:effectLst/>
                      </a:endParaRPr>
                    </a:p>
                    <a:p>
                      <a:r>
                        <a:rPr lang="en-US" sz="1800" kern="1200" dirty="0" smtClean="0">
                          <a:effectLst/>
                        </a:rPr>
                        <a:t>tabular GIS attribute data</a:t>
                      </a:r>
                    </a:p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ESRI </a:t>
                      </a:r>
                      <a:r>
                        <a:rPr lang="en-US" dirty="0" err="1" smtClean="0"/>
                        <a:t>Geodatabase</a:t>
                      </a:r>
                      <a:r>
                        <a:rPr lang="en-US" dirty="0" smtClean="0"/>
                        <a:t> format (.</a:t>
                      </a:r>
                      <a:r>
                        <a:rPr lang="en-US" dirty="0" err="1" smtClean="0"/>
                        <a:t>mdb</a:t>
                      </a:r>
                      <a:r>
                        <a:rPr lang="en-US" dirty="0" smtClean="0"/>
                        <a:t>, .</a:t>
                      </a:r>
                      <a:r>
                        <a:rPr lang="en-US" dirty="0" err="1" smtClean="0"/>
                        <a:t>gdb</a:t>
                      </a:r>
                      <a:r>
                        <a:rPr lang="en-US" dirty="0" smtClean="0"/>
                        <a:t>)</a:t>
                      </a:r>
                    </a:p>
                    <a:p>
                      <a:endParaRPr lang="en-US" dirty="0" smtClean="0"/>
                    </a:p>
                    <a:p>
                      <a:r>
                        <a:rPr lang="en-US" dirty="0" smtClean="0"/>
                        <a:t>MapInfo Interchange Format (.</a:t>
                      </a:r>
                      <a:r>
                        <a:rPr lang="en-US" dirty="0" err="1" smtClean="0"/>
                        <a:t>mif</a:t>
                      </a:r>
                      <a:r>
                        <a:rPr lang="en-US" dirty="0" smtClean="0"/>
                        <a:t>) for vector data</a:t>
                      </a:r>
                    </a:p>
                    <a:p>
                      <a:endParaRPr lang="en-US" dirty="0" smtClean="0"/>
                    </a:p>
                    <a:p>
                      <a:r>
                        <a:rPr lang="en-US" dirty="0" smtClean="0"/>
                        <a:t>Keyhole Mark-up Language (KML) (.</a:t>
                      </a:r>
                      <a:r>
                        <a:rPr lang="en-US" dirty="0" err="1" smtClean="0"/>
                        <a:t>kml</a:t>
                      </a:r>
                      <a:r>
                        <a:rPr lang="en-US" dirty="0" smtClean="0"/>
                        <a:t>)</a:t>
                      </a:r>
                    </a:p>
                    <a:p>
                      <a:endParaRPr lang="en-US" dirty="0" smtClean="0"/>
                    </a:p>
                    <a:p>
                      <a:r>
                        <a:rPr lang="en-US" dirty="0" smtClean="0"/>
                        <a:t>Adobe Illustrator (.</a:t>
                      </a:r>
                      <a:r>
                        <a:rPr lang="en-US" dirty="0" err="1" smtClean="0"/>
                        <a:t>ai</a:t>
                      </a:r>
                      <a:r>
                        <a:rPr lang="en-US" dirty="0" smtClean="0"/>
                        <a:t>), CAD data (.</a:t>
                      </a:r>
                      <a:r>
                        <a:rPr lang="en-US" dirty="0" err="1" smtClean="0"/>
                        <a:t>dxf</a:t>
                      </a:r>
                      <a:r>
                        <a:rPr lang="en-US" dirty="0" smtClean="0"/>
                        <a:t> or .</a:t>
                      </a:r>
                      <a:r>
                        <a:rPr lang="en-US" dirty="0" err="1" smtClean="0"/>
                        <a:t>svg</a:t>
                      </a:r>
                      <a:r>
                        <a:rPr lang="en-US" dirty="0" smtClean="0"/>
                        <a:t>)</a:t>
                      </a:r>
                    </a:p>
                    <a:p>
                      <a:endParaRPr lang="en-US" dirty="0" smtClean="0"/>
                    </a:p>
                    <a:p>
                      <a:r>
                        <a:rPr lang="en-US" dirty="0" smtClean="0"/>
                        <a:t>binary formats of GIS and CAD packages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4B466A-2DDD-4149-B2F6-980F7D0C3C20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3</a:t>
            </a:fld>
            <a:endParaRPr lang="en-US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85800" y="6532110"/>
            <a:ext cx="77724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i="1" dirty="0" smtClean="0"/>
              <a:t>UK Data Archive File </a:t>
            </a:r>
            <a:r>
              <a:rPr lang="en-US" sz="1200" i="1" dirty="0"/>
              <a:t>Formats guide, </a:t>
            </a:r>
            <a:r>
              <a:rPr lang="en-US" sz="1200" i="1" dirty="0">
                <a:hlinkClick r:id="rId3"/>
              </a:rPr>
              <a:t>http://</a:t>
            </a:r>
            <a:r>
              <a:rPr lang="en-US" sz="1200" i="1" dirty="0" smtClean="0">
                <a:hlinkClick r:id="rId3"/>
              </a:rPr>
              <a:t>www.data-archive.ac.uk/create-manage/format/formats-table</a:t>
            </a:r>
            <a:r>
              <a:rPr lang="en-US" sz="1200" i="1" dirty="0" smtClean="0"/>
              <a:t> </a:t>
            </a:r>
            <a:endParaRPr lang="en-US" sz="1200" i="1" dirty="0"/>
          </a:p>
        </p:txBody>
      </p:sp>
    </p:spTree>
    <p:extLst>
      <p:ext uri="{BB962C8B-B14F-4D97-AF65-F5344CB8AC3E}">
        <p14:creationId xmlns:p14="http://schemas.microsoft.com/office/powerpoint/2010/main" val="73459343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65948"/>
            <a:ext cx="9144000" cy="61261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179784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373"/>
            <a:ext cx="9144000" cy="68412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766583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0" y="1600200"/>
            <a:ext cx="8229600" cy="4525963"/>
          </a:xfrm>
        </p:spPr>
        <p:txBody>
          <a:bodyPr/>
          <a:lstStyle/>
          <a:p>
            <a:pPr marL="0" indent="0">
              <a:buNone/>
            </a:pPr>
            <a:endParaRPr lang="en-US" dirty="0" smtClean="0"/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0250" y="0"/>
            <a:ext cx="51435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 rot="16200000">
            <a:off x="5457111" y="4906089"/>
            <a:ext cx="36576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i="1" dirty="0" smtClean="0"/>
              <a:t>Green Question Mark by </a:t>
            </a:r>
            <a:r>
              <a:rPr lang="en-US" sz="1000" i="1" dirty="0" err="1" smtClean="0"/>
              <a:t>mikecogh</a:t>
            </a:r>
            <a:r>
              <a:rPr lang="en-US" sz="1000" i="1" dirty="0" smtClean="0"/>
              <a:t> on Flickr / CC BY</a:t>
            </a:r>
            <a:endParaRPr lang="en-US" sz="1000" i="1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E83414-1539-4021-B3D9-476CF56C2C3A}" type="slidenum">
              <a:rPr lang="en-US" smtClean="0"/>
              <a:pPr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949552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Contact Information: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dirty="0"/>
              <a:t>Jennifer Doty | </a:t>
            </a:r>
            <a:r>
              <a:rPr lang="en-US" dirty="0">
                <a:hlinkClick r:id="rId2"/>
              </a:rPr>
              <a:t>jennifer.doty@</a:t>
            </a:r>
            <a:r>
              <a:rPr lang="en-US" dirty="0" smtClean="0">
                <a:hlinkClick r:id="rId2"/>
              </a:rPr>
              <a:t>emory.edu</a:t>
            </a:r>
            <a:r>
              <a:rPr lang="en-US" dirty="0"/>
              <a:t> </a:t>
            </a:r>
            <a:endParaRPr lang="en-US" dirty="0"/>
          </a:p>
          <a:p>
            <a:pPr marL="0" indent="0">
              <a:buNone/>
            </a:pPr>
            <a:r>
              <a:rPr lang="en-US" dirty="0"/>
              <a:t>Data Management </a:t>
            </a:r>
            <a:r>
              <a:rPr lang="en-US" dirty="0" smtClean="0"/>
              <a:t>Specialist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 smtClean="0"/>
              <a:t>Michael Page | </a:t>
            </a:r>
            <a:r>
              <a:rPr lang="en-US" dirty="0" smtClean="0">
                <a:hlinkClick r:id="rId3"/>
              </a:rPr>
              <a:t>michael.page@emory.edu</a:t>
            </a: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Geographer &amp; Geospatial Data Librarian</a:t>
            </a:r>
            <a:endParaRPr lang="en-US" dirty="0" smtClean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 smtClean="0"/>
              <a:t>Emory Center for Digital Scholarship</a:t>
            </a:r>
          </a:p>
          <a:p>
            <a:pPr marL="0" indent="0">
              <a:buNone/>
            </a:pPr>
            <a:r>
              <a:rPr lang="en-US" dirty="0" err="1" smtClean="0">
                <a:hlinkClick r:id="rId4"/>
              </a:rPr>
              <a:t>digitalscholarship.emory.edu</a:t>
            </a:r>
            <a:r>
              <a:rPr lang="en-US" dirty="0" smtClean="0"/>
              <a:t> </a:t>
            </a:r>
            <a:endParaRPr lang="en-US" dirty="0" smtClean="0"/>
          </a:p>
          <a:p>
            <a:pPr marL="0" indent="0" algn="ctr">
              <a:buNone/>
            </a:pPr>
            <a:endParaRPr lang="en-US" dirty="0" smtClean="0"/>
          </a:p>
          <a:p>
            <a:pPr marL="0" indent="0" algn="ctr">
              <a:buNone/>
            </a:pPr>
            <a:endParaRPr lang="en-US" dirty="0"/>
          </a:p>
          <a:p>
            <a:pPr marL="0" indent="0" algn="ctr">
              <a:buNone/>
            </a:pPr>
            <a:endParaRPr lang="en-US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E83414-1539-4021-B3D9-476CF56C2C3A}" type="slidenum">
              <a:rPr lang="en-US" smtClean="0"/>
              <a:pPr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176283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Best Practices: File Formats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err="1" smtClean="0"/>
              <a:t>GeoMAPP</a:t>
            </a:r>
            <a:r>
              <a:rPr lang="en-US" dirty="0"/>
              <a:t> Geospatial Data File Formats Reference </a:t>
            </a:r>
            <a:r>
              <a:rPr lang="en-US" dirty="0" smtClean="0"/>
              <a:t>Guide:</a:t>
            </a:r>
          </a:p>
          <a:p>
            <a:r>
              <a:rPr lang="en-US" dirty="0" smtClean="0"/>
              <a:t>provides quick </a:t>
            </a:r>
            <a:r>
              <a:rPr lang="en-US" dirty="0"/>
              <a:t>reference of </a:t>
            </a:r>
            <a:r>
              <a:rPr lang="en-US" dirty="0" smtClean="0"/>
              <a:t>common </a:t>
            </a:r>
            <a:r>
              <a:rPr lang="en-US" dirty="0"/>
              <a:t>geospatial raster and vector dataset </a:t>
            </a:r>
            <a:r>
              <a:rPr lang="en-US" dirty="0" smtClean="0"/>
              <a:t>types</a:t>
            </a:r>
          </a:p>
          <a:p>
            <a:r>
              <a:rPr lang="en-US" dirty="0" smtClean="0"/>
              <a:t>serves as tool </a:t>
            </a:r>
            <a:r>
              <a:rPr lang="en-US" dirty="0"/>
              <a:t>to identify geospatial format types based on file </a:t>
            </a:r>
            <a:r>
              <a:rPr lang="en-US" dirty="0" smtClean="0"/>
              <a:t>extensions</a:t>
            </a:r>
          </a:p>
          <a:p>
            <a:r>
              <a:rPr lang="en-US" dirty="0" smtClean="0"/>
              <a:t>also includes information on standards and specifications for documenting geospatial data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E83414-1539-4021-B3D9-476CF56C2C3A}" type="slidenum">
              <a:rPr lang="en-US" smtClean="0"/>
              <a:pPr/>
              <a:t>4</a:t>
            </a:fld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685800" y="6532110"/>
            <a:ext cx="77724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i="1" dirty="0">
                <a:hlinkClick r:id="rId2"/>
              </a:rPr>
              <a:t>http://www.geomapp.net/docs/GeoMAPP_Geospatial_data_file_formats_FINAL_20110701.</a:t>
            </a:r>
            <a:r>
              <a:rPr lang="en-US" sz="1200" i="1" dirty="0" smtClean="0">
                <a:hlinkClick r:id="rId2"/>
              </a:rPr>
              <a:t>xls</a:t>
            </a:r>
            <a:r>
              <a:rPr lang="en-US" sz="1200" i="1" dirty="0" smtClean="0"/>
              <a:t> </a:t>
            </a:r>
            <a:endParaRPr lang="en-US" sz="1200" i="1" dirty="0"/>
          </a:p>
        </p:txBody>
      </p:sp>
    </p:spTree>
    <p:extLst>
      <p:ext uri="{BB962C8B-B14F-4D97-AF65-F5344CB8AC3E}">
        <p14:creationId xmlns:p14="http://schemas.microsoft.com/office/powerpoint/2010/main" val="129786699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Best </a:t>
            </a:r>
            <a:r>
              <a:rPr lang="en-US" dirty="0" smtClean="0"/>
              <a:t>Practices: Naming Conventions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Create </a:t>
            </a:r>
            <a:r>
              <a:rPr lang="en-US" dirty="0"/>
              <a:t>meaningful but brief </a:t>
            </a:r>
            <a:r>
              <a:rPr lang="en-US" dirty="0" smtClean="0"/>
              <a:t>naming conventions for your project</a:t>
            </a:r>
            <a:endParaRPr lang="en-US" dirty="0"/>
          </a:p>
          <a:p>
            <a:r>
              <a:rPr lang="en-US" dirty="0"/>
              <a:t>U</a:t>
            </a:r>
            <a:r>
              <a:rPr lang="en-US" dirty="0" smtClean="0"/>
              <a:t>se </a:t>
            </a:r>
            <a:r>
              <a:rPr lang="en-US" dirty="0"/>
              <a:t>file names to classify broad types of files </a:t>
            </a:r>
          </a:p>
          <a:p>
            <a:r>
              <a:rPr lang="en-US" dirty="0"/>
              <a:t>A</a:t>
            </a:r>
            <a:r>
              <a:rPr lang="en-US" dirty="0" smtClean="0"/>
              <a:t>void </a:t>
            </a:r>
            <a:r>
              <a:rPr lang="en-US" dirty="0"/>
              <a:t>using spaces and special </a:t>
            </a:r>
            <a:r>
              <a:rPr lang="en-US" dirty="0" smtClean="0"/>
              <a:t>characters</a:t>
            </a:r>
          </a:p>
          <a:p>
            <a:r>
              <a:rPr lang="en-US" dirty="0" smtClean="0"/>
              <a:t>Begin names with </a:t>
            </a:r>
            <a:r>
              <a:rPr lang="en-US" dirty="0"/>
              <a:t>letters, not </a:t>
            </a:r>
            <a:r>
              <a:rPr lang="en-US" dirty="0" smtClean="0"/>
              <a:t>numbers</a:t>
            </a:r>
          </a:p>
          <a:p>
            <a:pPr marL="457200" lvl="1" indent="0">
              <a:buNone/>
            </a:pPr>
            <a:r>
              <a:rPr lang="en-US" i="1" dirty="0" smtClean="0"/>
              <a:t>e.g. Census2010_blockgroups_GA</a:t>
            </a:r>
            <a:r>
              <a:rPr lang="en-US" dirty="0" smtClean="0"/>
              <a:t>, not </a:t>
            </a:r>
            <a:r>
              <a:rPr lang="en-US" i="1" dirty="0" smtClean="0"/>
              <a:t>2010Census</a:t>
            </a:r>
            <a:r>
              <a:rPr lang="en-US" dirty="0" smtClean="0"/>
              <a:t>…</a:t>
            </a:r>
            <a:endParaRPr lang="en-US" dirty="0"/>
          </a:p>
          <a:p>
            <a:r>
              <a:rPr lang="en-US" dirty="0"/>
              <a:t>A</a:t>
            </a:r>
            <a:r>
              <a:rPr lang="en-US" dirty="0" smtClean="0"/>
              <a:t>void </a:t>
            </a:r>
            <a:r>
              <a:rPr lang="en-US" dirty="0"/>
              <a:t>very long file names  </a:t>
            </a:r>
          </a:p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4B466A-2DDD-4149-B2F6-980F7D0C3C20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5</a:t>
            </a:fld>
            <a:endParaRPr lang="en-US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358229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Best Practices: Naming Conventions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en-US" dirty="0" smtClean="0"/>
              <a:t>Example: </a:t>
            </a:r>
            <a:r>
              <a:rPr lang="en-US" sz="4100" b="1" dirty="0" err="1" smtClean="0"/>
              <a:t>keyword_steward_extent_date</a:t>
            </a:r>
            <a:r>
              <a:rPr lang="en-US" sz="4100" dirty="0" err="1" smtClean="0"/>
              <a:t>.ext</a:t>
            </a:r>
            <a:endParaRPr lang="en-US" sz="4100" dirty="0" smtClean="0"/>
          </a:p>
          <a:p>
            <a:pPr marL="0" indent="0">
              <a:buNone/>
            </a:pPr>
            <a:endParaRPr lang="en-US" b="1" dirty="0" smtClean="0"/>
          </a:p>
          <a:p>
            <a:r>
              <a:rPr lang="en-US" dirty="0" smtClean="0"/>
              <a:t>Keyword (</a:t>
            </a:r>
            <a:r>
              <a:rPr lang="en-US" dirty="0"/>
              <a:t>essential</a:t>
            </a:r>
            <a:r>
              <a:rPr lang="en-US" dirty="0" smtClean="0"/>
              <a:t>)—be </a:t>
            </a:r>
            <a:r>
              <a:rPr lang="en-US" dirty="0"/>
              <a:t>as descriptive of the contents of the data as possible by using a word or short </a:t>
            </a:r>
            <a:r>
              <a:rPr lang="en-US" dirty="0" smtClean="0"/>
              <a:t>phrase </a:t>
            </a:r>
          </a:p>
          <a:p>
            <a:r>
              <a:rPr lang="en-US" dirty="0" smtClean="0"/>
              <a:t>Steward </a:t>
            </a:r>
            <a:r>
              <a:rPr lang="en-US" dirty="0"/>
              <a:t>(essential</a:t>
            </a:r>
            <a:r>
              <a:rPr lang="en-US" dirty="0" smtClean="0"/>
              <a:t>)—either the </a:t>
            </a:r>
            <a:r>
              <a:rPr lang="en-US" dirty="0"/>
              <a:t>creator of the dataset or the last one to make a significant modification to a </a:t>
            </a:r>
            <a:r>
              <a:rPr lang="en-US" dirty="0" smtClean="0"/>
              <a:t>dataset</a:t>
            </a:r>
          </a:p>
          <a:p>
            <a:r>
              <a:rPr lang="en-US" dirty="0" smtClean="0"/>
              <a:t>Extent (</a:t>
            </a:r>
            <a:r>
              <a:rPr lang="en-US" dirty="0"/>
              <a:t>optional</a:t>
            </a:r>
            <a:r>
              <a:rPr lang="en-US" dirty="0" smtClean="0"/>
              <a:t>)—may be </a:t>
            </a:r>
            <a:r>
              <a:rPr lang="en-US" dirty="0"/>
              <a:t>included </a:t>
            </a:r>
            <a:r>
              <a:rPr lang="en-US" dirty="0" smtClean="0"/>
              <a:t>to indicate resolution </a:t>
            </a:r>
            <a:r>
              <a:rPr lang="en-US" dirty="0"/>
              <a:t>of the </a:t>
            </a:r>
            <a:r>
              <a:rPr lang="en-US" dirty="0" smtClean="0"/>
              <a:t>data (e.g. county, state, or international)</a:t>
            </a:r>
          </a:p>
          <a:p>
            <a:r>
              <a:rPr lang="en-US" dirty="0" smtClean="0"/>
              <a:t>Date </a:t>
            </a:r>
            <a:r>
              <a:rPr lang="en-US" dirty="0"/>
              <a:t>(optional</a:t>
            </a:r>
            <a:r>
              <a:rPr lang="en-US" dirty="0" smtClean="0"/>
              <a:t>)—may be </a:t>
            </a:r>
            <a:r>
              <a:rPr lang="en-US" dirty="0"/>
              <a:t>used to indicate the date </a:t>
            </a:r>
            <a:r>
              <a:rPr lang="en-US" dirty="0" smtClean="0"/>
              <a:t>of creation or the age range of </a:t>
            </a:r>
            <a:r>
              <a:rPr lang="en-US" dirty="0"/>
              <a:t>the </a:t>
            </a:r>
            <a:r>
              <a:rPr lang="en-US" dirty="0" smtClean="0"/>
              <a:t>content. Recommended format is YYYYMMDD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E83414-1539-4021-B3D9-476CF56C2C3A}" type="slidenum">
              <a:rPr lang="en-US" smtClean="0"/>
              <a:pPr/>
              <a:t>6</a:t>
            </a:fld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685800" y="6400800"/>
            <a:ext cx="77724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i="1" dirty="0" smtClean="0"/>
              <a:t>Indiana </a:t>
            </a:r>
            <a:r>
              <a:rPr lang="en-US" sz="1200" i="1" dirty="0"/>
              <a:t>Geographic Information Council, </a:t>
            </a:r>
            <a:r>
              <a:rPr lang="en-US" sz="1200" i="1" dirty="0">
                <a:hlinkClick r:id="rId2"/>
              </a:rPr>
              <a:t>http://</a:t>
            </a:r>
            <a:r>
              <a:rPr lang="en-US" sz="1200" i="1" dirty="0" smtClean="0">
                <a:hlinkClick r:id="rId2"/>
              </a:rPr>
              <a:t>www.igic.org/standards/namingstandard.pdf</a:t>
            </a:r>
            <a:r>
              <a:rPr lang="en-US" sz="1200" i="1" dirty="0" smtClean="0"/>
              <a:t> </a:t>
            </a:r>
            <a:endParaRPr lang="en-US" sz="1200" i="1" dirty="0"/>
          </a:p>
        </p:txBody>
      </p:sp>
    </p:spTree>
    <p:extLst>
      <p:ext uri="{BB962C8B-B14F-4D97-AF65-F5344CB8AC3E}">
        <p14:creationId xmlns:p14="http://schemas.microsoft.com/office/powerpoint/2010/main" val="364302752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Best Practices: Naming Conventions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dirty="0" smtClean="0"/>
              <a:t>Versioning:</a:t>
            </a:r>
          </a:p>
          <a:p>
            <a:r>
              <a:rPr lang="en-US" dirty="0" smtClean="0"/>
              <a:t>useful to </a:t>
            </a:r>
            <a:r>
              <a:rPr lang="en-US" dirty="0"/>
              <a:t>indicate </a:t>
            </a:r>
            <a:r>
              <a:rPr lang="en-US" dirty="0" smtClean="0"/>
              <a:t>file </a:t>
            </a:r>
            <a:r>
              <a:rPr lang="en-US" dirty="0"/>
              <a:t>revisions or edits, especially in </a:t>
            </a:r>
            <a:r>
              <a:rPr lang="en-US" dirty="0" smtClean="0"/>
              <a:t>collaborations</a:t>
            </a:r>
          </a:p>
          <a:p>
            <a:r>
              <a:rPr lang="en-US" dirty="0"/>
              <a:t>can be through discrete or continuous </a:t>
            </a:r>
            <a:r>
              <a:rPr lang="en-US" dirty="0" smtClean="0"/>
              <a:t>numbering, </a:t>
            </a:r>
            <a:r>
              <a:rPr lang="en-US" dirty="0"/>
              <a:t>depending on minor or major </a:t>
            </a:r>
            <a:r>
              <a:rPr lang="en-US" dirty="0" smtClean="0"/>
              <a:t>revisions</a:t>
            </a:r>
          </a:p>
          <a:p>
            <a:pPr lvl="1"/>
            <a:r>
              <a:rPr lang="en-US" dirty="0" smtClean="0"/>
              <a:t>think of software </a:t>
            </a:r>
            <a:r>
              <a:rPr lang="en-US" dirty="0"/>
              <a:t>versioning—ArcGIS 10 was significant change from 9.x., but ArcGIS 10.1 was </a:t>
            </a:r>
            <a:r>
              <a:rPr lang="en-US" dirty="0" smtClean="0"/>
              <a:t>(relatively) minor </a:t>
            </a:r>
            <a:r>
              <a:rPr lang="en-US" dirty="0"/>
              <a:t>change to 10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E83414-1539-4021-B3D9-476CF56C2C3A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276610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Best </a:t>
            </a:r>
            <a:r>
              <a:rPr lang="en-US" dirty="0" smtClean="0"/>
              <a:t>Practices: Folder Structure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Separate directories for scratch workspace and final data</a:t>
            </a:r>
          </a:p>
          <a:p>
            <a:r>
              <a:rPr lang="en-US" dirty="0" smtClean="0"/>
              <a:t>Hierarchy—is deep </a:t>
            </a:r>
            <a:r>
              <a:rPr lang="en-US" dirty="0"/>
              <a:t>or shallow </a:t>
            </a:r>
            <a:r>
              <a:rPr lang="en-US" dirty="0" smtClean="0"/>
              <a:t>best </a:t>
            </a:r>
            <a:r>
              <a:rPr lang="en-US" dirty="0"/>
              <a:t>for your project?</a:t>
            </a:r>
          </a:p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4B466A-2DDD-4149-B2F6-980F7D0C3C20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8</a:t>
            </a:fld>
            <a:endParaRPr lang="en-US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853681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E83414-1539-4021-B3D9-476CF56C2C3A}" type="slidenum">
              <a:rPr lang="en-US" smtClean="0"/>
              <a:pPr/>
              <a:t>9</a:t>
            </a:fld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402" y="0"/>
            <a:ext cx="860119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69884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omposite">
  <a:themeElements>
    <a:clrScheme name="Composite">
      <a:dk1>
        <a:sysClr val="windowText" lastClr="000000"/>
      </a:dk1>
      <a:lt1>
        <a:sysClr val="window" lastClr="FFFFFF"/>
      </a:lt1>
      <a:dk2>
        <a:srgbClr val="5B6973"/>
      </a:dk2>
      <a:lt2>
        <a:srgbClr val="E7ECED"/>
      </a:lt2>
      <a:accent1>
        <a:srgbClr val="98C723"/>
      </a:accent1>
      <a:accent2>
        <a:srgbClr val="59B0B9"/>
      </a:accent2>
      <a:accent3>
        <a:srgbClr val="DEAE00"/>
      </a:accent3>
      <a:accent4>
        <a:srgbClr val="B77BB4"/>
      </a:accent4>
      <a:accent5>
        <a:srgbClr val="E0773C"/>
      </a:accent5>
      <a:accent6>
        <a:srgbClr val="A98D63"/>
      </a:accent6>
      <a:hlink>
        <a:srgbClr val="26CBEC"/>
      </a:hlink>
      <a:folHlink>
        <a:srgbClr val="598C8C"/>
      </a:folHlink>
    </a:clrScheme>
    <a:fontScheme name="Composit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ompos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5000"/>
                <a:satMod val="300000"/>
              </a:schemeClr>
            </a:gs>
            <a:gs pos="12000">
              <a:schemeClr val="phClr">
                <a:tint val="50000"/>
                <a:shade val="90000"/>
                <a:satMod val="250000"/>
              </a:schemeClr>
            </a:gs>
            <a:gs pos="100000">
              <a:schemeClr val="phClr">
                <a:tint val="85000"/>
                <a:shade val="75000"/>
                <a:satMod val="1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75000"/>
                <a:shade val="95000"/>
                <a:satMod val="175000"/>
              </a:schemeClr>
            </a:gs>
            <a:gs pos="12000">
              <a:schemeClr val="phClr">
                <a:tint val="90000"/>
                <a:shade val="90000"/>
                <a:satMod val="150000"/>
              </a:schemeClr>
            </a:gs>
            <a:gs pos="100000">
              <a:schemeClr val="phClr">
                <a:tint val="100000"/>
                <a:shade val="75000"/>
                <a:satMod val="150000"/>
              </a:schemeClr>
            </a:gs>
          </a:gsLst>
          <a:lin ang="16200000" scaled="1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freezing" dir="t">
              <a:rot lat="0" lon="0" rev="6000000"/>
            </a:lightRig>
          </a:scene3d>
          <a:sp3d contourW="12700" prstMaterial="dkEdge">
            <a:bevelT w="44450" h="25400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80000"/>
                <a:satMod val="110000"/>
                <a:lumMod val="80000"/>
              </a:schemeClr>
            </a:gs>
            <a:gs pos="79000">
              <a:schemeClr val="phClr">
                <a:tint val="100000"/>
                <a:shade val="90000"/>
                <a:satMod val="105000"/>
                <a:lumMod val="100000"/>
              </a:schemeClr>
            </a:gs>
            <a:gs pos="100000">
              <a:schemeClr val="phClr">
                <a:tint val="95000"/>
                <a:shade val="100000"/>
                <a:satMod val="110000"/>
                <a:lumMod val="11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hade val="100000"/>
                <a:satMod val="100000"/>
                <a:lumMod val="110000"/>
              </a:schemeClr>
            </a:gs>
            <a:gs pos="83000">
              <a:schemeClr val="phClr">
                <a:shade val="75000"/>
                <a:satMod val="200000"/>
              </a:schemeClr>
            </a:gs>
            <a:gs pos="100000">
              <a:schemeClr val="phClr">
                <a:shade val="90000"/>
                <a:satMod val="200000"/>
              </a:schemeClr>
            </a:gs>
          </a:gsLst>
          <a:path path="circle">
            <a:fillToRect l="75000" t="100000" b="30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2155</TotalTime>
  <Words>1357</Words>
  <Application>Microsoft Macintosh PowerPoint</Application>
  <PresentationFormat>On-screen Show (4:3)</PresentationFormat>
  <Paragraphs>213</Paragraphs>
  <Slides>33</Slides>
  <Notes>12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33</vt:i4>
      </vt:variant>
    </vt:vector>
  </HeadingPairs>
  <TitlesOfParts>
    <vt:vector size="35" baseType="lpstr">
      <vt:lpstr>Office Theme</vt:lpstr>
      <vt:lpstr>Composite</vt:lpstr>
      <vt:lpstr>Data Archiving &amp; Preservation:  Best Practices for GIS</vt:lpstr>
      <vt:lpstr>Overview</vt:lpstr>
      <vt:lpstr>Best Practices: File Formats </vt:lpstr>
      <vt:lpstr>Best Practices: File Formats</vt:lpstr>
      <vt:lpstr>Best Practices: Naming Conventions</vt:lpstr>
      <vt:lpstr>Best Practices: Naming Conventions</vt:lpstr>
      <vt:lpstr>Best Practices: Naming Conventions</vt:lpstr>
      <vt:lpstr>Best Practices: Folder Structure</vt:lpstr>
      <vt:lpstr>PowerPoint Presentation</vt:lpstr>
      <vt:lpstr>PowerPoint Presentation</vt:lpstr>
      <vt:lpstr>Best Practices: Storage &amp; Backup</vt:lpstr>
      <vt:lpstr>Best Practices: Storage &amp; Backup</vt:lpstr>
      <vt:lpstr>PowerPoint Presentation</vt:lpstr>
      <vt:lpstr>Best Practices: Documentation</vt:lpstr>
      <vt:lpstr>Best Practices: Documentation</vt:lpstr>
      <vt:lpstr>PowerPoint Presentation</vt:lpstr>
      <vt:lpstr>PowerPoint Presentation</vt:lpstr>
      <vt:lpstr>Checklist: CSDGM Fields for Preservation</vt:lpstr>
      <vt:lpstr>Checklist: CSDGM Fields for Preservation</vt:lpstr>
      <vt:lpstr>Checklist: CSDGM Fields for Preservation</vt:lpstr>
      <vt:lpstr>Checklist: CSDGM Fields for Preservation</vt:lpstr>
      <vt:lpstr>Checklist: CSDGM Fields for Preservation</vt:lpstr>
      <vt:lpstr>Data Management Initiatives</vt:lpstr>
      <vt:lpstr>PowerPoint Presentation</vt:lpstr>
      <vt:lpstr>State &amp; National Initiatives in Geospatial Data Archiving</vt:lpstr>
      <vt:lpstr>Open GeoPortal @ Emory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Contact Information: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Mandy Swygarthobaugh</dc:creator>
  <cp:lastModifiedBy>Jen Doty</cp:lastModifiedBy>
  <cp:revision>145</cp:revision>
  <cp:lastPrinted>2013-01-11T19:04:18Z</cp:lastPrinted>
  <dcterms:created xsi:type="dcterms:W3CDTF">2013-01-25T02:57:46Z</dcterms:created>
  <dcterms:modified xsi:type="dcterms:W3CDTF">2013-10-30T14:53:51Z</dcterms:modified>
</cp:coreProperties>
</file>